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0" r:id="rId2"/>
    <p:sldId id="323" r:id="rId3"/>
    <p:sldId id="484" r:id="rId4"/>
    <p:sldId id="485" r:id="rId5"/>
    <p:sldId id="491" r:id="rId6"/>
    <p:sldId id="492" r:id="rId7"/>
    <p:sldId id="483" r:id="rId8"/>
    <p:sldId id="489" r:id="rId9"/>
    <p:sldId id="455" r:id="rId10"/>
    <p:sldId id="456" r:id="rId11"/>
    <p:sldId id="453" r:id="rId12"/>
    <p:sldId id="457" r:id="rId13"/>
    <p:sldId id="458" r:id="rId14"/>
    <p:sldId id="459" r:id="rId15"/>
    <p:sldId id="460" r:id="rId16"/>
    <p:sldId id="461" r:id="rId17"/>
    <p:sldId id="462" r:id="rId18"/>
    <p:sldId id="466" r:id="rId19"/>
    <p:sldId id="481" r:id="rId20"/>
    <p:sldId id="480" r:id="rId21"/>
    <p:sldId id="48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7" r:id="rId30"/>
    <p:sldId id="488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F27"/>
    <a:srgbClr val="000000"/>
    <a:srgbClr val="FC8004"/>
    <a:srgbClr val="ECB2B2"/>
    <a:srgbClr val="E8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628" autoAdjust="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FF0000"/>
                </a:solidFill>
              </a:rPr>
              <a:t>AR-GE MERKEZLERİ YILLARA GÖRE DEĞİŞİM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1523500563093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6549275024421076E-2"/>
          <c:y val="0.11982447888151768"/>
          <c:w val="0.94583058562992128"/>
          <c:h val="0.82007500302016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9-43DC-AAD6-73BB0686EF9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1133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9-43DC-AAD6-73BB0686E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20</c:v>
                </c:pt>
                <c:pt idx="1">
                  <c:v>62</c:v>
                </c:pt>
                <c:pt idx="2">
                  <c:v>82</c:v>
                </c:pt>
                <c:pt idx="3">
                  <c:v>110</c:v>
                </c:pt>
                <c:pt idx="4">
                  <c:v>138</c:v>
                </c:pt>
                <c:pt idx="5">
                  <c:v>152</c:v>
                </c:pt>
                <c:pt idx="6">
                  <c:v>168</c:v>
                </c:pt>
                <c:pt idx="7">
                  <c:v>232</c:v>
                </c:pt>
                <c:pt idx="8">
                  <c:v>334</c:v>
                </c:pt>
                <c:pt idx="9">
                  <c:v>770</c:v>
                </c:pt>
                <c:pt idx="10">
                  <c:v>1055</c:v>
                </c:pt>
                <c:pt idx="11">
                  <c:v>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7-4FCE-8BEC-5220B2E3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78504"/>
        <c:axId val="303375224"/>
      </c:barChart>
      <c:catAx>
        <c:axId val="30337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375224"/>
        <c:crosses val="autoZero"/>
        <c:auto val="1"/>
        <c:lblAlgn val="ctr"/>
        <c:lblOffset val="100"/>
        <c:noMultiLvlLbl val="0"/>
      </c:catAx>
      <c:valAx>
        <c:axId val="30337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37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44216138863566E-2"/>
          <c:y val="5.015709427128575E-2"/>
          <c:w val="0.90260796825880252"/>
          <c:h val="0.82234596074851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4-41AE-A3F3-5CB765159E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4-41AE-A3F3-5CB765159E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24-41AE-A3F3-5CB765159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6</c:v>
                </c:pt>
                <c:pt idx="1">
                  <c:v>140</c:v>
                </c:pt>
                <c:pt idx="2">
                  <c:v>295</c:v>
                </c:pt>
                <c:pt idx="3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B-4CC5-803C-61F663954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78504"/>
        <c:axId val="303375224"/>
      </c:barChart>
      <c:catAx>
        <c:axId val="30337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375224"/>
        <c:crosses val="autoZero"/>
        <c:auto val="1"/>
        <c:lblAlgn val="ctr"/>
        <c:lblOffset val="100"/>
        <c:noMultiLvlLbl val="0"/>
      </c:catAx>
      <c:valAx>
        <c:axId val="30337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37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01A02-AD8F-42F7-AD48-1FF4E6FAC569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949EE693-51AA-46E9-AC1E-1FC2B81B8334}">
      <dgm:prSet phldrT="[Metin]" custT="1"/>
      <dgm:spPr>
        <a:xfrm>
          <a:off x="1246511" y="1475958"/>
          <a:ext cx="5189766" cy="92583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800" b="1" smtClean="0">
              <a:latin typeface="Century Gothic" panose="020B0502020202020204" pitchFamily="34" charset="0"/>
              <a:ea typeface="+mn-ea"/>
              <a:cs typeface="+mn-cs"/>
            </a:rPr>
            <a:t>Çalışma Grupları</a:t>
          </a:r>
          <a:endParaRPr lang="tr-TR" sz="1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73E94385-CAF8-428C-9525-9D471B33875D}" type="parTrans" cxnId="{0117999C-2F5D-4EE1-839C-33311AFD80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9CC5F291-4474-407B-95CC-6C4286A0417F}" type="sibTrans" cxnId="{0117999C-2F5D-4EE1-839C-33311AFD80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48F2F4C8-9DA9-43C4-BEA9-2E24068269FF}">
      <dgm:prSet phldrT="[Metin]" custT="1"/>
      <dgm:spPr>
        <a:xfrm>
          <a:off x="4768223" y="3080460"/>
          <a:ext cx="1203836" cy="152550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Danışmanlık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A562615-5C82-4F5A-B157-42FCD1BA496F}" type="parTrans" cxnId="{3E362043-980B-4A94-8619-5870E10617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748F148-F4E6-4761-8C5A-A5C3A9669068}" type="sibTrans" cxnId="{3E362043-980B-4A94-8619-5870E10617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50B3E8EF-7869-421C-BE3A-5BD2423EAC8F}">
      <dgm:prSet phldrT="[Metin]" custT="1"/>
      <dgm:spPr>
        <a:xfrm>
          <a:off x="2422994" y="1784688"/>
          <a:ext cx="4013283" cy="92583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800" b="1" smtClean="0">
              <a:latin typeface="Century Gothic" panose="020B0502020202020204" pitchFamily="34" charset="0"/>
              <a:ea typeface="+mn-ea"/>
              <a:cs typeface="+mn-cs"/>
            </a:rPr>
            <a:t>Paylaşımlar</a:t>
          </a:r>
          <a:endParaRPr lang="tr-TR" sz="1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6EFB36A1-4C74-4EBA-8D5E-6801F869F5CA}" type="parTrans" cxnId="{DC2269C6-2395-4373-96A5-78E93CB470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8526BEAB-9B7B-4D5B-B141-03F537E24E78}" type="sibTrans" cxnId="{DC2269C6-2395-4373-96A5-78E93CB470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611AAB74-F9EA-405F-B1CF-47087F2C137A}">
      <dgm:prSet phldrT="[Metin]" custT="1"/>
      <dgm:spPr>
        <a:xfrm>
          <a:off x="2438172" y="2402210"/>
          <a:ext cx="1176610" cy="1220819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Haber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58562D36-EEB1-43C8-BF39-3C04EDCFCC6B}" type="parTrans" cxnId="{F3DCFBA1-EBF5-4008-8D7E-0394AC977B2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F7862B3A-F1AF-457F-B994-2CEFACA2BC63}" type="sibTrans" cxnId="{F3DCFBA1-EBF5-4008-8D7E-0394AC977B2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349C991-5D1E-4F2B-A476-32876225825B}">
      <dgm:prSet phldrT="[Metin]" custT="1"/>
      <dgm:spPr>
        <a:xfrm>
          <a:off x="3600114" y="2093417"/>
          <a:ext cx="2836164" cy="92583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800" b="1" smtClean="0">
              <a:latin typeface="Century Gothic" panose="020B0502020202020204" pitchFamily="34" charset="0"/>
              <a:ea typeface="+mn-ea"/>
              <a:cs typeface="+mn-cs"/>
            </a:rPr>
            <a:t>Aramalar</a:t>
          </a:r>
          <a:endParaRPr lang="tr-TR" sz="1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81317DDB-098E-429F-9FE3-C0BEF4A62524}" type="parTrans" cxnId="{B36FC272-FE99-45DF-BFEB-3034D0647B7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2B75B006-54A3-4701-8FC0-93A60C8B94B6}" type="sibTrans" cxnId="{B36FC272-FE99-45DF-BFEB-3034D0647B7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7F78A193-C8A1-4590-87A3-7B164515A320}">
      <dgm:prSet phldrT="[Metin]" custT="1"/>
      <dgm:spPr>
        <a:xfrm>
          <a:off x="3600502" y="2764038"/>
          <a:ext cx="1176610" cy="1454787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Firma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Araştırmacı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Tez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Yayın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Ürün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Kurum</a:t>
          </a:r>
          <a:endParaRPr lang="tr-TR" sz="1600" dirty="0" smtClean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1BF2A35-CF1C-4BEF-9FBC-9010E77B8ABA}" type="parTrans" cxnId="{FA5CF9EF-EFF1-4853-9B9A-A76C2DE961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55176839-FEB7-4569-AD70-7FC24DA73F99}" type="sibTrans" cxnId="{FA5CF9EF-EFF1-4853-9B9A-A76C2DE961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383071F-25EE-4F4E-A91D-FFDFF3AC3541}">
      <dgm:prSet phldrT="[Metin]" custT="1"/>
      <dgm:spPr>
        <a:xfrm>
          <a:off x="4776597" y="2402147"/>
          <a:ext cx="1659681" cy="92583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800" b="1" smtClean="0">
              <a:latin typeface="Century Gothic" panose="020B0502020202020204" pitchFamily="34" charset="0"/>
              <a:ea typeface="+mn-ea"/>
              <a:cs typeface="+mn-cs"/>
            </a:rPr>
            <a:t>Çağrılar</a:t>
          </a:r>
          <a:endParaRPr lang="tr-TR" sz="1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C1742546-A1BE-48F8-9375-65D24C9C7275}" type="parTrans" cxnId="{259B223A-FC5D-45B9-B257-9E5587A3CE2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E008BF3A-CA8C-4E7B-BCAD-9F321CF4992F}" type="sibTrans" cxnId="{259B223A-FC5D-45B9-B257-9E5587A3CE2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F44C853B-3010-4CAC-8855-893174B3EAAB}">
      <dgm:prSet phldrT="[Metin]" custT="1"/>
      <dgm:spPr>
        <a:xfrm>
          <a:off x="1252967" y="2176473"/>
          <a:ext cx="1176610" cy="918819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Mesaj Doküman Belge Paylaşımı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EC66D00-9CF2-4139-B08C-FE3B9DCA7745}" type="parTrans" cxnId="{1CE92A4A-D6F9-4A7F-AB02-5CE0BF0F5A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DDB81C2-5947-48C0-9532-6174162D5932}" type="sibTrans" cxnId="{1CE92A4A-D6F9-4A7F-AB02-5CE0BF0F5A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93FC120-42F1-4D45-AFF9-F67767B54120}">
      <dgm:prSet phldrT="[Metin]" custT="1"/>
      <dgm:spPr>
        <a:xfrm>
          <a:off x="4768223" y="3080460"/>
          <a:ext cx="1203836" cy="152550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Yatırım Ortaklığı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BCBA3762-CBB7-4D05-B2F1-CE0EC74B2229}" type="parTrans" cxnId="{EF6AA3B8-C950-4E8B-A172-AC14864BAB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7EAD4BD3-111E-4CDE-892D-0A142F482EFD}" type="sibTrans" cxnId="{EF6AA3B8-C950-4E8B-A172-AC14864BAB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D05D4179-2D8D-43C0-865C-7C82BFFC91B8}">
      <dgm:prSet phldrT="[Metin]" custT="1"/>
      <dgm:spPr>
        <a:xfrm>
          <a:off x="4768223" y="3080460"/>
          <a:ext cx="1203836" cy="152550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Proje Ortaklığı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118D200-8C1D-452A-8F46-7E8A4EA703BC}" type="parTrans" cxnId="{19811399-70F6-446B-99B2-D5EA723B14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1BB51D66-84D4-467F-9322-3AA5F4B000EF}" type="sibTrans" cxnId="{19811399-70F6-446B-99B2-D5EA723B14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C73321C3-99EF-4824-8565-E977C73ADCF1}">
      <dgm:prSet phldrT="[Metin]" custT="1"/>
      <dgm:spPr>
        <a:xfrm>
          <a:off x="4768223" y="3080460"/>
          <a:ext cx="1203836" cy="152550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Proje Personeli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42669D1-43F1-4069-BD42-13E2E19F4E83}" type="parTrans" cxnId="{9E73E35D-2E86-4606-9BC7-C2FFD337D6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7131AD01-F876-4873-ABEE-4A440DE09BA0}" type="sibTrans" cxnId="{9E73E35D-2E86-4606-9BC7-C2FFD337D6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0D4AEA8-4C92-4A2A-8A65-6D3E30D4290C}">
      <dgm:prSet phldrT="[Metin]" custT="1"/>
      <dgm:spPr>
        <a:xfrm>
          <a:off x="4768223" y="3080460"/>
          <a:ext cx="1203836" cy="1525506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Burs Staj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11C2DE1-78BF-47F9-8601-19301FA4F6FC}" type="parTrans" cxnId="{3A9D0C0A-517C-43AA-8631-DA3020EB6D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13608CE6-7F5D-49F0-8B2B-6D02DBDEC500}" type="sibTrans" cxnId="{3A9D0C0A-517C-43AA-8631-DA3020EB6D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D78C54CB-336B-4CAF-8A07-944E57F95AF9}">
      <dgm:prSet phldrT="[Metin]" custT="1"/>
      <dgm:spPr>
        <a:xfrm>
          <a:off x="2438172" y="2402210"/>
          <a:ext cx="1176610" cy="1220819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Duyuru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A0821CE-59DF-466B-9F9D-358D8C6E423B}" type="parTrans" cxnId="{B058B46B-6B75-4DDA-929D-A22186943B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E1EB0B6F-CD66-46FA-ABD4-C933079695A0}" type="sibTrans" cxnId="{B058B46B-6B75-4DDA-929D-A22186943B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6929F5F6-AE1F-4921-8B24-7AD4890A20E1}">
      <dgm:prSet phldrT="[Metin]" custT="1"/>
      <dgm:spPr>
        <a:xfrm>
          <a:off x="2438172" y="2402210"/>
          <a:ext cx="1176610" cy="1220819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Etkinlik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3F3809F-D147-4692-AFAF-14A9F2C9828D}" type="parTrans" cxnId="{03F5AF8C-ED47-44BB-8F30-BD8D652401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2F4AFDED-084F-49AA-B042-9B281A791A65}" type="sibTrans" cxnId="{03F5AF8C-ED47-44BB-8F30-BD8D652401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90F781D1-E143-486C-8189-3F5E4CAC8F4C}">
      <dgm:prSet phldrT="[Metin]" custT="1"/>
      <dgm:spPr>
        <a:xfrm>
          <a:off x="2438172" y="2402210"/>
          <a:ext cx="1176610" cy="1220819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Başarı Hikayesi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A69914B-E08A-4F94-93A3-609380DD7E42}" type="parTrans" cxnId="{4790B225-4186-492D-85B7-C0CD8F640D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56E448E7-61FD-4E15-8B98-9C7F41FEABB4}" type="sibTrans" cxnId="{4790B225-4186-492D-85B7-C0CD8F640D6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538F3AF7-F92E-46E7-B4A5-03E5E846A8B9}">
      <dgm:prSet phldrT="[Metin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>
            <a:latin typeface="Century Gothic" panose="020B0502020202020204" pitchFamily="34" charset="0"/>
          </a:endParaRPr>
        </a:p>
      </dgm:t>
    </dgm:pt>
    <dgm:pt modelId="{2683AA9D-F5AA-48E3-94CA-17055BF2A965}" type="parTrans" cxnId="{07E4F9E9-1FE5-4F77-8877-BF1E6E1221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F9B762FC-7578-4846-AFFE-441C0C1487DD}" type="sibTrans" cxnId="{07E4F9E9-1FE5-4F77-8877-BF1E6E1221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B4A27C93-3AA7-4F18-810D-68EDE064AA16}">
      <dgm:prSet phldrT="[Metin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dirty="0">
            <a:latin typeface="Century Gothic" panose="020B0502020202020204" pitchFamily="34" charset="0"/>
          </a:endParaRPr>
        </a:p>
      </dgm:t>
    </dgm:pt>
    <dgm:pt modelId="{EF08AC2C-1707-42D9-8F10-6ADC2EF2C57E}" type="parTrans" cxnId="{E89840ED-7053-4ADB-903A-DEDD2F4164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4822E422-2CD8-42A9-8BC8-61C6C935B14E}" type="sibTrans" cxnId="{E89840ED-7053-4ADB-903A-DEDD2F4164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AA00A892-E0B5-4BC5-AA5E-0F7A329509E9}">
      <dgm:prSet phldrT="[Metin]" custT="1"/>
      <dgm:spPr>
        <a:xfrm>
          <a:off x="70028" y="1167229"/>
          <a:ext cx="6366249" cy="925831"/>
        </a:xfrm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800" b="1" smtClean="0">
              <a:latin typeface="Century Gothic" panose="020B0502020202020204" pitchFamily="34" charset="0"/>
              <a:ea typeface="+mn-ea"/>
              <a:cs typeface="+mn-cs"/>
            </a:rPr>
            <a:t>Fon Sihirbazı</a:t>
          </a:r>
          <a:endParaRPr lang="tr-TR" sz="1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9841C114-D131-4E9E-ADE5-CCF062A58129}" type="parTrans" cxnId="{6AB99499-047E-4F6D-B162-612FA4CC74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C0A14DDB-3106-4033-943C-01854D4622F0}" type="sibTrans" cxnId="{6AB99499-047E-4F6D-B162-612FA4CC74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C9FE03B1-E508-4B1B-BBF1-34DB64DD512C}">
      <dgm:prSet phldrT="[Metin]" custT="1"/>
      <dgm:spPr>
        <a:xfrm>
          <a:off x="87230" y="1777679"/>
          <a:ext cx="1176610" cy="985305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6 Adımda Aradığınız Desteği Bulma</a:t>
          </a:r>
          <a:endParaRPr lang="tr-TR" sz="16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6EBDCD6-C782-4F7B-B77C-8FAA467B8B30}" type="parTrans" cxnId="{999612C4-568C-443E-9249-25D2370F80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89071AB5-3C15-47F0-A48D-14F084167272}" type="sibTrans" cxnId="{999612C4-568C-443E-9249-25D2370F80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2400">
            <a:latin typeface="Century Gothic" panose="020B0502020202020204" pitchFamily="34" charset="0"/>
          </a:endParaRPr>
        </a:p>
      </dgm:t>
    </dgm:pt>
    <dgm:pt modelId="{90E9B0D2-D92C-4A9C-81C0-475468C11022}" type="pres">
      <dgm:prSet presAssocID="{55F01A02-AD8F-42F7-AD48-1FF4E6FAC56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B96B03A-974C-4F2E-B42B-D159133260B3}" type="pres">
      <dgm:prSet presAssocID="{AA00A892-E0B5-4BC5-AA5E-0F7A329509E9}" presName="parentText1" presStyleLbl="node1" presStyleIdx="0" presStyleCnt="5" custScaleY="743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E4D0A2-9926-4FE6-847A-F63A893CFFAC}" type="pres">
      <dgm:prSet presAssocID="{AA00A892-E0B5-4BC5-AA5E-0F7A329509E9}" presName="childText1" presStyleLbl="solidAlignAcc1" presStyleIdx="0" presStyleCnt="5" custScaleY="47928" custLinFactNeighborX="1462" custLinFactNeighborY="-38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13B799-A430-4C75-BCE8-896CB407D322}" type="pres">
      <dgm:prSet presAssocID="{949EE693-51AA-46E9-AC1E-1FC2B81B8334}" presName="parentText2" presStyleLbl="node1" presStyleIdx="1" presStyleCnt="5" custScaleY="796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220DBA-5BEF-436C-AF00-FBC1CC9FF905}" type="pres">
      <dgm:prSet presAssocID="{949EE693-51AA-46E9-AC1E-1FC2B81B8334}" presName="childText2" presStyleLbl="solidAlignAcc1" presStyleIdx="1" presStyleCnt="5" custScaleX="102314" custScaleY="74681" custLinFactX="101178" custLinFactNeighborX="200000" custLinFactNeighborY="34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B5AD6-902F-4751-A74A-4F174082BBBC}" type="pres">
      <dgm:prSet presAssocID="{50B3E8EF-7869-421C-BE3A-5BD2423EAC8F}" presName="parentText3" presStyleLbl="node1" presStyleIdx="2" presStyleCnt="5" custScaleY="776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0536D0-4662-40FC-A454-EA5C14AA4FA2}" type="pres">
      <dgm:prSet presAssocID="{50B3E8EF-7869-421C-BE3A-5BD2423EAC8F}" presName="childText3" presStyleLbl="solidAlignAcc1" presStyleIdx="2" presStyleCnt="5" custScaleY="58793" custLinFactNeighborX="1290" custLinFactNeighborY="-28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19C003-2A31-49FE-AFE9-18EF9A4BD6ED}" type="pres">
      <dgm:prSet presAssocID="{A349C991-5D1E-4F2B-A476-32876225825B}" presName="parentText4" presStyleLbl="node1" presStyleIdx="3" presStyleCnt="5" custScaleY="664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A07B5-E690-4B96-BB8F-AFCBF38FFB22}" type="pres">
      <dgm:prSet presAssocID="{A349C991-5D1E-4F2B-A476-32876225825B}" presName="childText4" presStyleLbl="solidAlignAcc1" presStyleIdx="3" presStyleCnt="5" custScaleX="90871" custScaleY="72361" custLinFactNeighborX="33" custLinFactNeighborY="-21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3DAA95-193F-4442-9939-09DDAF516480}" type="pres">
      <dgm:prSet presAssocID="{A383071F-25EE-4F4E-A91D-FFDFF3AC3541}" presName="parentText5" presStyleLbl="node1" presStyleIdx="4" presStyleCnt="5" custScaleY="717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D38242-184D-41FE-89B2-CB923DA709D1}" type="pres">
      <dgm:prSet presAssocID="{A383071F-25EE-4F4E-A91D-FFDFF3AC3541}" presName="childText5" presStyleLbl="solidAlignAcc1" presStyleIdx="4" presStyleCnt="5" custScaleY="50428" custLinFactX="-100000" custLinFactNeighborX="-199473" custLinFactNeighborY="-88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58B46B-6B75-4DDA-929D-A22186943B7A}" srcId="{50B3E8EF-7869-421C-BE3A-5BD2423EAC8F}" destId="{D78C54CB-336B-4CAF-8A07-944E57F95AF9}" srcOrd="1" destOrd="0" parTransId="{2A0821CE-59DF-466B-9F9D-358D8C6E423B}" sibTransId="{E1EB0B6F-CD66-46FA-ABD4-C933079695A0}"/>
    <dgm:cxn modelId="{B36FC272-FE99-45DF-BFEB-3034D0647B78}" srcId="{55F01A02-AD8F-42F7-AD48-1FF4E6FAC569}" destId="{A349C991-5D1E-4F2B-A476-32876225825B}" srcOrd="3" destOrd="0" parTransId="{81317DDB-098E-429F-9FE3-C0BEF4A62524}" sibTransId="{2B75B006-54A3-4701-8FC0-93A60C8B94B6}"/>
    <dgm:cxn modelId="{EF6AA3B8-C950-4E8B-A172-AC14864BAB9A}" srcId="{949EE693-51AA-46E9-AC1E-1FC2B81B8334}" destId="{A93FC120-42F1-4D45-AFF9-F67767B54120}" srcOrd="1" destOrd="0" parTransId="{BCBA3762-CBB7-4D05-B2F1-CE0EC74B2229}" sibTransId="{7EAD4BD3-111E-4CDE-892D-0A142F482EFD}"/>
    <dgm:cxn modelId="{E89840ED-7053-4ADB-903A-DEDD2F416497}" srcId="{538F3AF7-F92E-46E7-B4A5-03E5E846A8B9}" destId="{B4A27C93-3AA7-4F18-810D-68EDE064AA16}" srcOrd="0" destOrd="0" parTransId="{EF08AC2C-1707-42D9-8F10-6ADC2EF2C57E}" sibTransId="{4822E422-2CD8-42A9-8BC8-61C6C935B14E}"/>
    <dgm:cxn modelId="{D11BC892-FF4D-4678-9972-095EDE9EB588}" type="presOf" srcId="{A93FC120-42F1-4D45-AFF9-F67767B54120}" destId="{A2220DBA-5BEF-436C-AF00-FBC1CC9FF905}" srcOrd="0" destOrd="1" presId="urn:microsoft.com/office/officeart/2009/3/layout/IncreasingArrowsProcess"/>
    <dgm:cxn modelId="{87F0ABDB-A62C-46CB-BD92-65779393C40A}" type="presOf" srcId="{7F78A193-C8A1-4590-87A3-7B164515A320}" destId="{CA4A07B5-E690-4B96-BB8F-AFCBF38FFB22}" srcOrd="0" destOrd="0" presId="urn:microsoft.com/office/officeart/2009/3/layout/IncreasingArrowsProcess"/>
    <dgm:cxn modelId="{5A5F79E7-5DFC-4AFC-9522-ECB83011CC90}" type="presOf" srcId="{90F781D1-E143-486C-8189-3F5E4CAC8F4C}" destId="{A10536D0-4662-40FC-A454-EA5C14AA4FA2}" srcOrd="0" destOrd="3" presId="urn:microsoft.com/office/officeart/2009/3/layout/IncreasingArrowsProcess"/>
    <dgm:cxn modelId="{C6C7BECA-D402-4704-BE4D-91B55EA8036A}" type="presOf" srcId="{C73321C3-99EF-4824-8565-E977C73ADCF1}" destId="{A2220DBA-5BEF-436C-AF00-FBC1CC9FF905}" srcOrd="0" destOrd="3" presId="urn:microsoft.com/office/officeart/2009/3/layout/IncreasingArrowsProcess"/>
    <dgm:cxn modelId="{F3DCFBA1-EBF5-4008-8D7E-0394AC977B21}" srcId="{50B3E8EF-7869-421C-BE3A-5BD2423EAC8F}" destId="{611AAB74-F9EA-405F-B1CF-47087F2C137A}" srcOrd="0" destOrd="0" parTransId="{58562D36-EEB1-43C8-BF39-3C04EDCFCC6B}" sibTransId="{F7862B3A-F1AF-457F-B994-2CEFACA2BC63}"/>
    <dgm:cxn modelId="{259B223A-FC5D-45B9-B257-9E5587A3CE2A}" srcId="{55F01A02-AD8F-42F7-AD48-1FF4E6FAC569}" destId="{A383071F-25EE-4F4E-A91D-FFDFF3AC3541}" srcOrd="4" destOrd="0" parTransId="{C1742546-A1BE-48F8-9375-65D24C9C7275}" sibTransId="{E008BF3A-CA8C-4E7B-BCAD-9F321CF4992F}"/>
    <dgm:cxn modelId="{6AB99499-047E-4F6D-B162-612FA4CC7436}" srcId="{55F01A02-AD8F-42F7-AD48-1FF4E6FAC569}" destId="{AA00A892-E0B5-4BC5-AA5E-0F7A329509E9}" srcOrd="0" destOrd="0" parTransId="{9841C114-D131-4E9E-ADE5-CCF062A58129}" sibTransId="{C0A14DDB-3106-4033-943C-01854D4622F0}"/>
    <dgm:cxn modelId="{1CE92A4A-D6F9-4A7F-AB02-5CE0BF0F5A81}" srcId="{A383071F-25EE-4F4E-A91D-FFDFF3AC3541}" destId="{F44C853B-3010-4CAC-8855-893174B3EAAB}" srcOrd="0" destOrd="0" parTransId="{CEC66D00-9CF2-4139-B08C-FE3B9DCA7745}" sibTransId="{ADDB81C2-5947-48C0-9532-6174162D5932}"/>
    <dgm:cxn modelId="{2EE7E1B9-6282-4698-9F73-916D6EEFB7DD}" type="presOf" srcId="{A383071F-25EE-4F4E-A91D-FFDFF3AC3541}" destId="{F03DAA95-193F-4442-9939-09DDAF516480}" srcOrd="0" destOrd="0" presId="urn:microsoft.com/office/officeart/2009/3/layout/IncreasingArrowsProcess"/>
    <dgm:cxn modelId="{3E362043-980B-4A94-8619-5870E106170F}" srcId="{949EE693-51AA-46E9-AC1E-1FC2B81B8334}" destId="{48F2F4C8-9DA9-43C4-BEA9-2E24068269FF}" srcOrd="0" destOrd="0" parTransId="{4A562615-5C82-4F5A-B157-42FCD1BA496F}" sibTransId="{A748F148-F4E6-4761-8C5A-A5C3A9669068}"/>
    <dgm:cxn modelId="{FDE47977-B9E8-4E65-A16C-6D0FD45E198A}" type="presOf" srcId="{F44C853B-3010-4CAC-8855-893174B3EAAB}" destId="{CCD38242-184D-41FE-89B2-CB923DA709D1}" srcOrd="0" destOrd="0" presId="urn:microsoft.com/office/officeart/2009/3/layout/IncreasingArrowsProcess"/>
    <dgm:cxn modelId="{FA5CF9EF-EFF1-4853-9B9A-A76C2DE9610C}" srcId="{A349C991-5D1E-4F2B-A476-32876225825B}" destId="{7F78A193-C8A1-4590-87A3-7B164515A320}" srcOrd="0" destOrd="0" parTransId="{A1BF2A35-CF1C-4BEF-9FBC-9010E77B8ABA}" sibTransId="{55176839-FEB7-4569-AD70-7FC24DA73F99}"/>
    <dgm:cxn modelId="{4790B225-4186-492D-85B7-C0CD8F640D6E}" srcId="{50B3E8EF-7869-421C-BE3A-5BD2423EAC8F}" destId="{90F781D1-E143-486C-8189-3F5E4CAC8F4C}" srcOrd="3" destOrd="0" parTransId="{2A69914B-E08A-4F94-93A3-609380DD7E42}" sibTransId="{56E448E7-61FD-4E15-8B98-9C7F41FEABB4}"/>
    <dgm:cxn modelId="{3A9D0C0A-517C-43AA-8631-DA3020EB6DBA}" srcId="{949EE693-51AA-46E9-AC1E-1FC2B81B8334}" destId="{A0D4AEA8-4C92-4A2A-8A65-6D3E30D4290C}" srcOrd="4" destOrd="0" parTransId="{611C2DE1-78BF-47F9-8601-19301FA4F6FC}" sibTransId="{13608CE6-7F5D-49F0-8B2B-6D02DBDEC500}"/>
    <dgm:cxn modelId="{07E4F9E9-1FE5-4F77-8877-BF1E6E12213C}" srcId="{55F01A02-AD8F-42F7-AD48-1FF4E6FAC569}" destId="{538F3AF7-F92E-46E7-B4A5-03E5E846A8B9}" srcOrd="5" destOrd="0" parTransId="{2683AA9D-F5AA-48E3-94CA-17055BF2A965}" sibTransId="{F9B762FC-7578-4846-AFFE-441C0C1487DD}"/>
    <dgm:cxn modelId="{19811399-70F6-446B-99B2-D5EA723B1487}" srcId="{949EE693-51AA-46E9-AC1E-1FC2B81B8334}" destId="{D05D4179-2D8D-43C0-865C-7C82BFFC91B8}" srcOrd="2" destOrd="0" parTransId="{6118D200-8C1D-452A-8F46-7E8A4EA703BC}" sibTransId="{1BB51D66-84D4-467F-9322-3AA5F4B000EF}"/>
    <dgm:cxn modelId="{DC2269C6-2395-4373-96A5-78E93CB470E5}" srcId="{55F01A02-AD8F-42F7-AD48-1FF4E6FAC569}" destId="{50B3E8EF-7869-421C-BE3A-5BD2423EAC8F}" srcOrd="2" destOrd="0" parTransId="{6EFB36A1-4C74-4EBA-8D5E-6801F869F5CA}" sibTransId="{8526BEAB-9B7B-4D5B-B141-03F537E24E78}"/>
    <dgm:cxn modelId="{FCFDF6D7-1EBD-4063-97CF-3639B87D7E95}" type="presOf" srcId="{50B3E8EF-7869-421C-BE3A-5BD2423EAC8F}" destId="{35FB5AD6-902F-4751-A74A-4F174082BBBC}" srcOrd="0" destOrd="0" presId="urn:microsoft.com/office/officeart/2009/3/layout/IncreasingArrowsProcess"/>
    <dgm:cxn modelId="{8666A277-8F27-4DDC-83A1-1DA7E9846A60}" type="presOf" srcId="{949EE693-51AA-46E9-AC1E-1FC2B81B8334}" destId="{6213B799-A430-4C75-BCE8-896CB407D322}" srcOrd="0" destOrd="0" presId="urn:microsoft.com/office/officeart/2009/3/layout/IncreasingArrowsProcess"/>
    <dgm:cxn modelId="{0117999C-2F5D-4EE1-839C-33311AFD80FE}" srcId="{55F01A02-AD8F-42F7-AD48-1FF4E6FAC569}" destId="{949EE693-51AA-46E9-AC1E-1FC2B81B8334}" srcOrd="1" destOrd="0" parTransId="{73E94385-CAF8-428C-9525-9D471B33875D}" sibTransId="{9CC5F291-4474-407B-95CC-6C4286A0417F}"/>
    <dgm:cxn modelId="{46CBE31E-64DF-4E5B-99CB-877801EB8857}" type="presOf" srcId="{A349C991-5D1E-4F2B-A476-32876225825B}" destId="{7019C003-2A31-49FE-AFE9-18EF9A4BD6ED}" srcOrd="0" destOrd="0" presId="urn:microsoft.com/office/officeart/2009/3/layout/IncreasingArrowsProcess"/>
    <dgm:cxn modelId="{63B83350-0E66-41E6-9FC0-20CF90CC2368}" type="presOf" srcId="{55F01A02-AD8F-42F7-AD48-1FF4E6FAC569}" destId="{90E9B0D2-D92C-4A9C-81C0-475468C11022}" srcOrd="0" destOrd="0" presId="urn:microsoft.com/office/officeart/2009/3/layout/IncreasingArrowsProcess"/>
    <dgm:cxn modelId="{CCF0A737-25A3-4D49-8AF3-0F5AAB80F183}" type="presOf" srcId="{48F2F4C8-9DA9-43C4-BEA9-2E24068269FF}" destId="{A2220DBA-5BEF-436C-AF00-FBC1CC9FF905}" srcOrd="0" destOrd="0" presId="urn:microsoft.com/office/officeart/2009/3/layout/IncreasingArrowsProcess"/>
    <dgm:cxn modelId="{9E73E35D-2E86-4606-9BC7-C2FFD337D607}" srcId="{949EE693-51AA-46E9-AC1E-1FC2B81B8334}" destId="{C73321C3-99EF-4824-8565-E977C73ADCF1}" srcOrd="3" destOrd="0" parTransId="{342669D1-43F1-4069-BD42-13E2E19F4E83}" sibTransId="{7131AD01-F876-4873-ABEE-4A440DE09BA0}"/>
    <dgm:cxn modelId="{EAC5F777-87D3-454A-9CC5-58710B94CF6F}" type="presOf" srcId="{A0D4AEA8-4C92-4A2A-8A65-6D3E30D4290C}" destId="{A2220DBA-5BEF-436C-AF00-FBC1CC9FF905}" srcOrd="0" destOrd="4" presId="urn:microsoft.com/office/officeart/2009/3/layout/IncreasingArrowsProcess"/>
    <dgm:cxn modelId="{03F5AF8C-ED47-44BB-8F30-BD8D652401DA}" srcId="{50B3E8EF-7869-421C-BE3A-5BD2423EAC8F}" destId="{6929F5F6-AE1F-4921-8B24-7AD4890A20E1}" srcOrd="2" destOrd="0" parTransId="{23F3809F-D147-4692-AFAF-14A9F2C9828D}" sibTransId="{2F4AFDED-084F-49AA-B042-9B281A791A65}"/>
    <dgm:cxn modelId="{9214243F-B3C8-4C06-B336-D946F164DD5C}" type="presOf" srcId="{6929F5F6-AE1F-4921-8B24-7AD4890A20E1}" destId="{A10536D0-4662-40FC-A454-EA5C14AA4FA2}" srcOrd="0" destOrd="2" presId="urn:microsoft.com/office/officeart/2009/3/layout/IncreasingArrowsProcess"/>
    <dgm:cxn modelId="{F29F6510-D074-4642-9B3A-13F559D335C8}" type="presOf" srcId="{C9FE03B1-E508-4B1B-BBF1-34DB64DD512C}" destId="{7EE4D0A2-9926-4FE6-847A-F63A893CFFAC}" srcOrd="0" destOrd="0" presId="urn:microsoft.com/office/officeart/2009/3/layout/IncreasingArrowsProcess"/>
    <dgm:cxn modelId="{AD796014-4E61-4163-810F-7F7DACCB3BDF}" type="presOf" srcId="{AA00A892-E0B5-4BC5-AA5E-0F7A329509E9}" destId="{BB96B03A-974C-4F2E-B42B-D159133260B3}" srcOrd="0" destOrd="0" presId="urn:microsoft.com/office/officeart/2009/3/layout/IncreasingArrowsProcess"/>
    <dgm:cxn modelId="{33FB5D18-0D3C-4B40-876B-1B503A0AFF35}" type="presOf" srcId="{D05D4179-2D8D-43C0-865C-7C82BFFC91B8}" destId="{A2220DBA-5BEF-436C-AF00-FBC1CC9FF905}" srcOrd="0" destOrd="2" presId="urn:microsoft.com/office/officeart/2009/3/layout/IncreasingArrowsProcess"/>
    <dgm:cxn modelId="{C34DCF4C-7E2F-4076-A7E5-2EC96E90271F}" type="presOf" srcId="{611AAB74-F9EA-405F-B1CF-47087F2C137A}" destId="{A10536D0-4662-40FC-A454-EA5C14AA4FA2}" srcOrd="0" destOrd="0" presId="urn:microsoft.com/office/officeart/2009/3/layout/IncreasingArrowsProcess"/>
    <dgm:cxn modelId="{7DA0F343-826E-4CF2-B374-4BE049D8820E}" type="presOf" srcId="{D78C54CB-336B-4CAF-8A07-944E57F95AF9}" destId="{A10536D0-4662-40FC-A454-EA5C14AA4FA2}" srcOrd="0" destOrd="1" presId="urn:microsoft.com/office/officeart/2009/3/layout/IncreasingArrowsProcess"/>
    <dgm:cxn modelId="{999612C4-568C-443E-9249-25D2370F80D9}" srcId="{AA00A892-E0B5-4BC5-AA5E-0F7A329509E9}" destId="{C9FE03B1-E508-4B1B-BBF1-34DB64DD512C}" srcOrd="0" destOrd="0" parTransId="{76EBDCD6-C782-4F7B-B77C-8FAA467B8B30}" sibTransId="{89071AB5-3C15-47F0-A48D-14F084167272}"/>
    <dgm:cxn modelId="{F168EA59-7AD0-47E1-A077-0E660B22878D}" type="presParOf" srcId="{90E9B0D2-D92C-4A9C-81C0-475468C11022}" destId="{BB96B03A-974C-4F2E-B42B-D159133260B3}" srcOrd="0" destOrd="0" presId="urn:microsoft.com/office/officeart/2009/3/layout/IncreasingArrowsProcess"/>
    <dgm:cxn modelId="{CB1C364F-7A0F-42AF-88E6-A8DB890C76E5}" type="presParOf" srcId="{90E9B0D2-D92C-4A9C-81C0-475468C11022}" destId="{7EE4D0A2-9926-4FE6-847A-F63A893CFFAC}" srcOrd="1" destOrd="0" presId="urn:microsoft.com/office/officeart/2009/3/layout/IncreasingArrowsProcess"/>
    <dgm:cxn modelId="{118DB1E0-9DE0-4A67-A41A-73F7C249F045}" type="presParOf" srcId="{90E9B0D2-D92C-4A9C-81C0-475468C11022}" destId="{6213B799-A430-4C75-BCE8-896CB407D322}" srcOrd="2" destOrd="0" presId="urn:microsoft.com/office/officeart/2009/3/layout/IncreasingArrowsProcess"/>
    <dgm:cxn modelId="{D62C5C38-AEF6-4CE2-BF82-72FFA27DAF0B}" type="presParOf" srcId="{90E9B0D2-D92C-4A9C-81C0-475468C11022}" destId="{A2220DBA-5BEF-436C-AF00-FBC1CC9FF905}" srcOrd="3" destOrd="0" presId="urn:microsoft.com/office/officeart/2009/3/layout/IncreasingArrowsProcess"/>
    <dgm:cxn modelId="{C5763DD1-5042-475D-BCC0-9C812AE56087}" type="presParOf" srcId="{90E9B0D2-D92C-4A9C-81C0-475468C11022}" destId="{35FB5AD6-902F-4751-A74A-4F174082BBBC}" srcOrd="4" destOrd="0" presId="urn:microsoft.com/office/officeart/2009/3/layout/IncreasingArrowsProcess"/>
    <dgm:cxn modelId="{DB92498F-5385-4329-8D05-8783B26D7425}" type="presParOf" srcId="{90E9B0D2-D92C-4A9C-81C0-475468C11022}" destId="{A10536D0-4662-40FC-A454-EA5C14AA4FA2}" srcOrd="5" destOrd="0" presId="urn:microsoft.com/office/officeart/2009/3/layout/IncreasingArrowsProcess"/>
    <dgm:cxn modelId="{FFB15514-5BBC-4575-85D9-51C819702DDF}" type="presParOf" srcId="{90E9B0D2-D92C-4A9C-81C0-475468C11022}" destId="{7019C003-2A31-49FE-AFE9-18EF9A4BD6ED}" srcOrd="6" destOrd="0" presId="urn:microsoft.com/office/officeart/2009/3/layout/IncreasingArrowsProcess"/>
    <dgm:cxn modelId="{5C222F14-1E6F-4CF2-8D52-F5D93C3BBBF9}" type="presParOf" srcId="{90E9B0D2-D92C-4A9C-81C0-475468C11022}" destId="{CA4A07B5-E690-4B96-BB8F-AFCBF38FFB22}" srcOrd="7" destOrd="0" presId="urn:microsoft.com/office/officeart/2009/3/layout/IncreasingArrowsProcess"/>
    <dgm:cxn modelId="{F2C7FB02-6FC6-4309-B4EA-BAE6173BF5EE}" type="presParOf" srcId="{90E9B0D2-D92C-4A9C-81C0-475468C11022}" destId="{F03DAA95-193F-4442-9939-09DDAF516480}" srcOrd="8" destOrd="0" presId="urn:microsoft.com/office/officeart/2009/3/layout/IncreasingArrowsProcess"/>
    <dgm:cxn modelId="{39EE6205-7322-4CFA-9563-CEA4CBB675D8}" type="presParOf" srcId="{90E9B0D2-D92C-4A9C-81C0-475468C11022}" destId="{CCD38242-184D-41FE-89B2-CB923DA709D1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15B9C-1111-4B3E-AE27-65D019821932}" type="doc">
      <dgm:prSet loTypeId="urn:microsoft.com/office/officeart/2009/3/layout/StepUp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7BB0D8F-1FCA-4995-B8C5-CF1BC27F9423}">
      <dgm:prSet phldrT="[Metin]" custT="1"/>
      <dgm:spPr>
        <a:xfrm>
          <a:off x="105391" y="1922844"/>
          <a:ext cx="924849" cy="810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Lise</a:t>
          </a:r>
          <a:endParaRPr lang="tr-TR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62CC13-DDC6-4E1A-A7A5-390642814079}" type="parTrans" cxnId="{C5D3C9DE-3BDC-4992-82F4-4BD7F70CD642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DCC9DC28-4F86-4878-A767-915F52B945F3}" type="sibTrans" cxnId="{C5D3C9DE-3BDC-4992-82F4-4BD7F70CD642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12C8583F-4A78-4349-BD79-CBF67CE058B9}">
      <dgm:prSet phldrT="[Metin]" custT="1"/>
      <dgm:spPr>
        <a:xfrm>
          <a:off x="1237588" y="1642680"/>
          <a:ext cx="924849" cy="810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Meslek Yüksek Okulu</a:t>
          </a:r>
          <a:endParaRPr lang="tr-TR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41C9EA-F65B-4998-B79C-C0D1B1C5EE8E}" type="parTrans" cxnId="{64EEE8F6-DCA8-4CDC-9292-32D0029E95FD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EF67E009-7CDC-4F99-AA3D-6B78067E59CC}" type="sibTrans" cxnId="{64EEE8F6-DCA8-4CDC-9292-32D0029E95FD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DE7CBC9E-CCBF-4216-99BF-1C81F8E3781A}">
      <dgm:prSet phldrT="[Metin]" custT="1"/>
      <dgm:spPr>
        <a:xfrm>
          <a:off x="2369785" y="1362517"/>
          <a:ext cx="924849" cy="810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Lisans</a:t>
          </a:r>
          <a:endParaRPr lang="tr-TR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15CE6B6-3DFF-41C8-9937-09FD4348BC20}" type="parTrans" cxnId="{755E44B1-8712-48F2-8FD1-023F5A071901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78D36A85-9BC6-4CFD-A921-C9AFA33F2AEE}" type="sibTrans" cxnId="{755E44B1-8712-48F2-8FD1-023F5A071901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EA5D045D-F8DC-4875-A78E-C19255F64D4A}">
      <dgm:prSet custT="1"/>
      <dgm:spPr>
        <a:xfrm>
          <a:off x="3501982" y="1082354"/>
          <a:ext cx="924849" cy="810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Yüksek Lisans </a:t>
          </a:r>
          <a:endParaRPr lang="tr-TR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89BC08-0357-47AE-AD8A-3218995F1792}" type="parTrans" cxnId="{D6BE9771-68A9-4893-89A7-41860ABB0EAF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221C72A7-0EA7-4A0F-9436-3673487CFC08}" type="sibTrans" cxnId="{D6BE9771-68A9-4893-89A7-41860ABB0EAF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BD1031C4-55C3-43A4-8614-57FA26CD5DE9}">
      <dgm:prSet custT="1"/>
      <dgm:spPr>
        <a:xfrm>
          <a:off x="4634179" y="802190"/>
          <a:ext cx="924849" cy="810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tr-TR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Doktora ve sonrası</a:t>
          </a:r>
          <a:endParaRPr lang="tr-TR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352600-6429-4D5D-9876-5B1843A4BD94}" type="parTrans" cxnId="{268BE2BD-CAF2-4F1D-AEAB-FB3A2EA0F3FB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B3301C8D-6091-4901-AF0E-08D3E6BF4F1E}" type="sibTrans" cxnId="{268BE2BD-CAF2-4F1D-AEAB-FB3A2EA0F3FB}">
      <dgm:prSet/>
      <dgm:spPr/>
      <dgm:t>
        <a:bodyPr/>
        <a:lstStyle/>
        <a:p>
          <a:endParaRPr lang="tr-TR" sz="1600">
            <a:latin typeface="+mj-lt"/>
          </a:endParaRPr>
        </a:p>
      </dgm:t>
    </dgm:pt>
    <dgm:pt modelId="{DD2BF65B-DB23-42F5-A8EE-FDD9CFAA4054}" type="pres">
      <dgm:prSet presAssocID="{09915B9C-1111-4B3E-AE27-65D0198219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CA66721-8812-4F2D-9B62-BDDE8A07A76D}" type="pres">
      <dgm:prSet presAssocID="{37BB0D8F-1FCA-4995-B8C5-CF1BC27F9423}" presName="composite" presStyleCnt="0"/>
      <dgm:spPr/>
      <dgm:t>
        <a:bodyPr/>
        <a:lstStyle/>
        <a:p>
          <a:endParaRPr lang="tr-TR"/>
        </a:p>
      </dgm:t>
    </dgm:pt>
    <dgm:pt modelId="{ABDF89D6-2412-4964-9A38-14C13BEDEBB4}" type="pres">
      <dgm:prSet presAssocID="{37BB0D8F-1FCA-4995-B8C5-CF1BC27F9423}" presName="LShape" presStyleLbl="alignNode1" presStyleIdx="0" presStyleCnt="9"/>
      <dgm:spPr>
        <a:xfrm rot="5400000">
          <a:off x="208157" y="1616763"/>
          <a:ext cx="615643" cy="1024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8B6C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C7D15CFA-7971-4AAA-8F3F-BD4A7C280A02}" type="pres">
      <dgm:prSet presAssocID="{37BB0D8F-1FCA-4995-B8C5-CF1BC27F942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E50952-79DC-40B2-956D-2ECB827C0E3F}" type="pres">
      <dgm:prSet presAssocID="{37BB0D8F-1FCA-4995-B8C5-CF1BC27F9423}" presName="Triangle" presStyleLbl="alignNode1" presStyleIdx="1" presStyleCnt="9"/>
      <dgm:spPr>
        <a:xfrm>
          <a:off x="855741" y="1541345"/>
          <a:ext cx="174499" cy="174499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5BDA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5BDA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88099992-B509-4F1D-8B61-F8AF89856606}" type="pres">
      <dgm:prSet presAssocID="{DCC9DC28-4F86-4878-A767-915F52B945F3}" presName="sibTrans" presStyleCnt="0"/>
      <dgm:spPr/>
      <dgm:t>
        <a:bodyPr/>
        <a:lstStyle/>
        <a:p>
          <a:endParaRPr lang="tr-TR"/>
        </a:p>
      </dgm:t>
    </dgm:pt>
    <dgm:pt modelId="{4EAEBC2F-D479-494C-B17D-113446AB6C4F}" type="pres">
      <dgm:prSet presAssocID="{DCC9DC28-4F86-4878-A767-915F52B945F3}" presName="space" presStyleCnt="0"/>
      <dgm:spPr/>
      <dgm:t>
        <a:bodyPr/>
        <a:lstStyle/>
        <a:p>
          <a:endParaRPr lang="tr-TR"/>
        </a:p>
      </dgm:t>
    </dgm:pt>
    <dgm:pt modelId="{30E8C774-9DA5-4E7F-A349-8897F6E0727F}" type="pres">
      <dgm:prSet presAssocID="{12C8583F-4A78-4349-BD79-CBF67CE058B9}" presName="composite" presStyleCnt="0"/>
      <dgm:spPr/>
      <dgm:t>
        <a:bodyPr/>
        <a:lstStyle/>
        <a:p>
          <a:endParaRPr lang="tr-TR"/>
        </a:p>
      </dgm:t>
    </dgm:pt>
    <dgm:pt modelId="{0B47758B-D865-46AF-8793-C7EA273C768B}" type="pres">
      <dgm:prSet presAssocID="{12C8583F-4A78-4349-BD79-CBF67CE058B9}" presName="LShape" presStyleLbl="alignNode1" presStyleIdx="2" presStyleCnt="9"/>
      <dgm:spPr>
        <a:xfrm rot="5400000">
          <a:off x="1340355" y="1336600"/>
          <a:ext cx="615643" cy="1024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A8C8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A8C8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007B4D0D-C816-4698-B38F-79CA1C532D1F}" type="pres">
      <dgm:prSet presAssocID="{12C8583F-4A78-4349-BD79-CBF67CE058B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1B46EB-0554-4359-BCC2-E941E32CE7EE}" type="pres">
      <dgm:prSet presAssocID="{12C8583F-4A78-4349-BD79-CBF67CE058B9}" presName="Triangle" presStyleLbl="alignNode1" presStyleIdx="3" presStyleCnt="9"/>
      <dgm:spPr>
        <a:xfrm>
          <a:off x="1987938" y="1261181"/>
          <a:ext cx="174499" cy="174499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84ACB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4ACB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4ACB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84ACB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E05D0850-1000-40C6-867E-D660F43B77FB}" type="pres">
      <dgm:prSet presAssocID="{EF67E009-7CDC-4F99-AA3D-6B78067E59CC}" presName="sibTrans" presStyleCnt="0"/>
      <dgm:spPr/>
      <dgm:t>
        <a:bodyPr/>
        <a:lstStyle/>
        <a:p>
          <a:endParaRPr lang="tr-TR"/>
        </a:p>
      </dgm:t>
    </dgm:pt>
    <dgm:pt modelId="{7226EB1B-D2B2-4EF5-A269-8BD807113594}" type="pres">
      <dgm:prSet presAssocID="{EF67E009-7CDC-4F99-AA3D-6B78067E59CC}" presName="space" presStyleCnt="0"/>
      <dgm:spPr/>
      <dgm:t>
        <a:bodyPr/>
        <a:lstStyle/>
        <a:p>
          <a:endParaRPr lang="tr-TR"/>
        </a:p>
      </dgm:t>
    </dgm:pt>
    <dgm:pt modelId="{21FC67BF-F1D1-450F-9BDA-3B1075F985FD}" type="pres">
      <dgm:prSet presAssocID="{DE7CBC9E-CCBF-4216-99BF-1C81F8E3781A}" presName="composite" presStyleCnt="0"/>
      <dgm:spPr/>
      <dgm:t>
        <a:bodyPr/>
        <a:lstStyle/>
        <a:p>
          <a:endParaRPr lang="tr-TR"/>
        </a:p>
      </dgm:t>
    </dgm:pt>
    <dgm:pt modelId="{4C03F6FD-E92D-44EA-B56C-B0D2BFD3CC4E}" type="pres">
      <dgm:prSet presAssocID="{DE7CBC9E-CCBF-4216-99BF-1C81F8E3781A}" presName="LShape" presStyleLbl="alignNode1" presStyleIdx="4" presStyleCnt="9"/>
      <dgm:spPr>
        <a:xfrm rot="5400000">
          <a:off x="2472552" y="1056437"/>
          <a:ext cx="615643" cy="1024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83C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2683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A3AAE0F2-26B4-4E12-A143-4E03BE4A8EE6}" type="pres">
      <dgm:prSet presAssocID="{DE7CBC9E-CCBF-4216-99BF-1C81F8E3781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BA7F0D-2CB7-418C-BA1D-7A5695B06210}" type="pres">
      <dgm:prSet presAssocID="{DE7CBC9E-CCBF-4216-99BF-1C81F8E3781A}" presName="Triangle" presStyleLbl="alignNode1" presStyleIdx="5" presStyleCnt="9"/>
      <dgm:spPr>
        <a:xfrm>
          <a:off x="3120135" y="981018"/>
          <a:ext cx="174499" cy="174499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8B6C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C0A07D3D-1796-45C5-8086-4521B0BF58EA}" type="pres">
      <dgm:prSet presAssocID="{78D36A85-9BC6-4CFD-A921-C9AFA33F2AEE}" presName="sibTrans" presStyleCnt="0"/>
      <dgm:spPr/>
      <dgm:t>
        <a:bodyPr/>
        <a:lstStyle/>
        <a:p>
          <a:endParaRPr lang="tr-TR"/>
        </a:p>
      </dgm:t>
    </dgm:pt>
    <dgm:pt modelId="{073028D5-71A9-441D-9394-FB33199C42F3}" type="pres">
      <dgm:prSet presAssocID="{78D36A85-9BC6-4CFD-A921-C9AFA33F2AEE}" presName="space" presStyleCnt="0"/>
      <dgm:spPr/>
      <dgm:t>
        <a:bodyPr/>
        <a:lstStyle/>
        <a:p>
          <a:endParaRPr lang="tr-TR"/>
        </a:p>
      </dgm:t>
    </dgm:pt>
    <dgm:pt modelId="{01838734-1027-4E1A-9C1D-AF0B402F58D2}" type="pres">
      <dgm:prSet presAssocID="{EA5D045D-F8DC-4875-A78E-C19255F64D4A}" presName="composite" presStyleCnt="0"/>
      <dgm:spPr/>
      <dgm:t>
        <a:bodyPr/>
        <a:lstStyle/>
        <a:p>
          <a:endParaRPr lang="tr-TR"/>
        </a:p>
      </dgm:t>
    </dgm:pt>
    <dgm:pt modelId="{7151CDCB-8DB9-4950-99E6-90DD30E80A28}" type="pres">
      <dgm:prSet presAssocID="{EA5D045D-F8DC-4875-A78E-C19255F64D4A}" presName="LShape" presStyleLbl="alignNode1" presStyleIdx="6" presStyleCnt="9"/>
      <dgm:spPr>
        <a:xfrm rot="5400000">
          <a:off x="3604749" y="776274"/>
          <a:ext cx="615643" cy="1024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5BDA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5BDA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2FF23D3D-C25E-4D4C-A7F4-9AC66F08C3B1}" type="pres">
      <dgm:prSet presAssocID="{EA5D045D-F8DC-4875-A78E-C19255F64D4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AE771-F536-4411-9742-B0426DCF5345}" type="pres">
      <dgm:prSet presAssocID="{EA5D045D-F8DC-4875-A78E-C19255F64D4A}" presName="Triangle" presStyleLbl="alignNode1" presStyleIdx="7" presStyleCnt="9"/>
      <dgm:spPr>
        <a:xfrm>
          <a:off x="4252332" y="700855"/>
          <a:ext cx="174499" cy="174499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A8C8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A8C8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2911EB81-C7D1-480F-8BDC-4DC550F9CE60}" type="pres">
      <dgm:prSet presAssocID="{221C72A7-0EA7-4A0F-9436-3673487CFC08}" presName="sibTrans" presStyleCnt="0"/>
      <dgm:spPr/>
      <dgm:t>
        <a:bodyPr/>
        <a:lstStyle/>
        <a:p>
          <a:endParaRPr lang="tr-TR"/>
        </a:p>
      </dgm:t>
    </dgm:pt>
    <dgm:pt modelId="{4CCF9400-254E-48E7-B5A5-A03F7FB49F79}" type="pres">
      <dgm:prSet presAssocID="{221C72A7-0EA7-4A0F-9436-3673487CFC08}" presName="space" presStyleCnt="0"/>
      <dgm:spPr/>
      <dgm:t>
        <a:bodyPr/>
        <a:lstStyle/>
        <a:p>
          <a:endParaRPr lang="tr-TR"/>
        </a:p>
      </dgm:t>
    </dgm:pt>
    <dgm:pt modelId="{295F1D05-74F3-4C9A-A53D-BE02879D88DF}" type="pres">
      <dgm:prSet presAssocID="{BD1031C4-55C3-43A4-8614-57FA26CD5DE9}" presName="composite" presStyleCnt="0"/>
      <dgm:spPr/>
      <dgm:t>
        <a:bodyPr/>
        <a:lstStyle/>
        <a:p>
          <a:endParaRPr lang="tr-TR"/>
        </a:p>
      </dgm:t>
    </dgm:pt>
    <dgm:pt modelId="{4840F38F-09E0-4DB5-9DEB-7B5A0DB079F2}" type="pres">
      <dgm:prSet presAssocID="{BD1031C4-55C3-43A4-8614-57FA26CD5DE9}" presName="LShape" presStyleLbl="alignNode1" presStyleIdx="8" presStyleCnt="9"/>
      <dgm:spPr>
        <a:xfrm rot="5400000">
          <a:off x="4736946" y="496110"/>
          <a:ext cx="615643" cy="1024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4ACB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4ACB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4ACB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84ACB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195A44D2-3356-47D5-9A91-94379F1F36C5}" type="pres">
      <dgm:prSet presAssocID="{BD1031C4-55C3-43A4-8614-57FA26CD5DE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2DB544-E661-4BAA-B294-97D2AAAAD16E}" type="presOf" srcId="{09915B9C-1111-4B3E-AE27-65D019821932}" destId="{DD2BF65B-DB23-42F5-A8EE-FDD9CFAA4054}" srcOrd="0" destOrd="0" presId="urn:microsoft.com/office/officeart/2009/3/layout/StepUpProcess"/>
    <dgm:cxn modelId="{4007CF8E-060E-4AF3-97C5-8E51E53B75EB}" type="presOf" srcId="{EA5D045D-F8DC-4875-A78E-C19255F64D4A}" destId="{2FF23D3D-C25E-4D4C-A7F4-9AC66F08C3B1}" srcOrd="0" destOrd="0" presId="urn:microsoft.com/office/officeart/2009/3/layout/StepUpProcess"/>
    <dgm:cxn modelId="{D6BE9771-68A9-4893-89A7-41860ABB0EAF}" srcId="{09915B9C-1111-4B3E-AE27-65D019821932}" destId="{EA5D045D-F8DC-4875-A78E-C19255F64D4A}" srcOrd="3" destOrd="0" parTransId="{5A89BC08-0357-47AE-AD8A-3218995F1792}" sibTransId="{221C72A7-0EA7-4A0F-9436-3673487CFC08}"/>
    <dgm:cxn modelId="{40C89A53-89E3-46CE-B950-DB526586BBA7}" type="presOf" srcId="{37BB0D8F-1FCA-4995-B8C5-CF1BC27F9423}" destId="{C7D15CFA-7971-4AAA-8F3F-BD4A7C280A02}" srcOrd="0" destOrd="0" presId="urn:microsoft.com/office/officeart/2009/3/layout/StepUpProcess"/>
    <dgm:cxn modelId="{64EEE8F6-DCA8-4CDC-9292-32D0029E95FD}" srcId="{09915B9C-1111-4B3E-AE27-65D019821932}" destId="{12C8583F-4A78-4349-BD79-CBF67CE058B9}" srcOrd="1" destOrd="0" parTransId="{B241C9EA-F65B-4998-B79C-C0D1B1C5EE8E}" sibTransId="{EF67E009-7CDC-4F99-AA3D-6B78067E59CC}"/>
    <dgm:cxn modelId="{284ABC7C-0131-4B18-B2F7-DB4908460773}" type="presOf" srcId="{BD1031C4-55C3-43A4-8614-57FA26CD5DE9}" destId="{195A44D2-3356-47D5-9A91-94379F1F36C5}" srcOrd="0" destOrd="0" presId="urn:microsoft.com/office/officeart/2009/3/layout/StepUpProcess"/>
    <dgm:cxn modelId="{268BE2BD-CAF2-4F1D-AEAB-FB3A2EA0F3FB}" srcId="{09915B9C-1111-4B3E-AE27-65D019821932}" destId="{BD1031C4-55C3-43A4-8614-57FA26CD5DE9}" srcOrd="4" destOrd="0" parTransId="{07352600-6429-4D5D-9876-5B1843A4BD94}" sibTransId="{B3301C8D-6091-4901-AF0E-08D3E6BF4F1E}"/>
    <dgm:cxn modelId="{F3E44887-CBC1-41D9-B730-4F2C66FD371C}" type="presOf" srcId="{DE7CBC9E-CCBF-4216-99BF-1C81F8E3781A}" destId="{A3AAE0F2-26B4-4E12-A143-4E03BE4A8EE6}" srcOrd="0" destOrd="0" presId="urn:microsoft.com/office/officeart/2009/3/layout/StepUpProcess"/>
    <dgm:cxn modelId="{C5D3C9DE-3BDC-4992-82F4-4BD7F70CD642}" srcId="{09915B9C-1111-4B3E-AE27-65D019821932}" destId="{37BB0D8F-1FCA-4995-B8C5-CF1BC27F9423}" srcOrd="0" destOrd="0" parTransId="{3362CC13-DDC6-4E1A-A7A5-390642814079}" sibTransId="{DCC9DC28-4F86-4878-A767-915F52B945F3}"/>
    <dgm:cxn modelId="{A61AA9E0-EF4A-491A-9FFB-4B0F2F53DEBD}" type="presOf" srcId="{12C8583F-4A78-4349-BD79-CBF67CE058B9}" destId="{007B4D0D-C816-4698-B38F-79CA1C532D1F}" srcOrd="0" destOrd="0" presId="urn:microsoft.com/office/officeart/2009/3/layout/StepUpProcess"/>
    <dgm:cxn modelId="{755E44B1-8712-48F2-8FD1-023F5A071901}" srcId="{09915B9C-1111-4B3E-AE27-65D019821932}" destId="{DE7CBC9E-CCBF-4216-99BF-1C81F8E3781A}" srcOrd="2" destOrd="0" parTransId="{715CE6B6-3DFF-41C8-9937-09FD4348BC20}" sibTransId="{78D36A85-9BC6-4CFD-A921-C9AFA33F2AEE}"/>
    <dgm:cxn modelId="{41A6C508-9710-40F5-B73D-0868EBAD5A61}" type="presParOf" srcId="{DD2BF65B-DB23-42F5-A8EE-FDD9CFAA4054}" destId="{ECA66721-8812-4F2D-9B62-BDDE8A07A76D}" srcOrd="0" destOrd="0" presId="urn:microsoft.com/office/officeart/2009/3/layout/StepUpProcess"/>
    <dgm:cxn modelId="{1D676094-C3A7-4E69-A7B8-DEDB22C24CC8}" type="presParOf" srcId="{ECA66721-8812-4F2D-9B62-BDDE8A07A76D}" destId="{ABDF89D6-2412-4964-9A38-14C13BEDEBB4}" srcOrd="0" destOrd="0" presId="urn:microsoft.com/office/officeart/2009/3/layout/StepUpProcess"/>
    <dgm:cxn modelId="{4A1F3350-6A8D-4D88-A0C8-87C25EB0011B}" type="presParOf" srcId="{ECA66721-8812-4F2D-9B62-BDDE8A07A76D}" destId="{C7D15CFA-7971-4AAA-8F3F-BD4A7C280A02}" srcOrd="1" destOrd="0" presId="urn:microsoft.com/office/officeart/2009/3/layout/StepUpProcess"/>
    <dgm:cxn modelId="{D09C5674-43EA-4497-B46A-C08328C68612}" type="presParOf" srcId="{ECA66721-8812-4F2D-9B62-BDDE8A07A76D}" destId="{98E50952-79DC-40B2-956D-2ECB827C0E3F}" srcOrd="2" destOrd="0" presId="urn:microsoft.com/office/officeart/2009/3/layout/StepUpProcess"/>
    <dgm:cxn modelId="{B2219CEA-2190-41BA-9B9F-7A836CD6D61C}" type="presParOf" srcId="{DD2BF65B-DB23-42F5-A8EE-FDD9CFAA4054}" destId="{88099992-B509-4F1D-8B61-F8AF89856606}" srcOrd="1" destOrd="0" presId="urn:microsoft.com/office/officeart/2009/3/layout/StepUpProcess"/>
    <dgm:cxn modelId="{C5D50526-80FE-48A6-AA76-4FDB9EC2C33D}" type="presParOf" srcId="{88099992-B509-4F1D-8B61-F8AF89856606}" destId="{4EAEBC2F-D479-494C-B17D-113446AB6C4F}" srcOrd="0" destOrd="0" presId="urn:microsoft.com/office/officeart/2009/3/layout/StepUpProcess"/>
    <dgm:cxn modelId="{C7054E3D-0977-42ED-A6E9-460D6D38373E}" type="presParOf" srcId="{DD2BF65B-DB23-42F5-A8EE-FDD9CFAA4054}" destId="{30E8C774-9DA5-4E7F-A349-8897F6E0727F}" srcOrd="2" destOrd="0" presId="urn:microsoft.com/office/officeart/2009/3/layout/StepUpProcess"/>
    <dgm:cxn modelId="{E830C0C7-1200-4F7C-B97D-93015BB3ADEA}" type="presParOf" srcId="{30E8C774-9DA5-4E7F-A349-8897F6E0727F}" destId="{0B47758B-D865-46AF-8793-C7EA273C768B}" srcOrd="0" destOrd="0" presId="urn:microsoft.com/office/officeart/2009/3/layout/StepUpProcess"/>
    <dgm:cxn modelId="{0413803A-D5C5-4AB6-A15E-58E4269BB5ED}" type="presParOf" srcId="{30E8C774-9DA5-4E7F-A349-8897F6E0727F}" destId="{007B4D0D-C816-4698-B38F-79CA1C532D1F}" srcOrd="1" destOrd="0" presId="urn:microsoft.com/office/officeart/2009/3/layout/StepUpProcess"/>
    <dgm:cxn modelId="{A3729E5D-D891-4E56-826D-04D369979A99}" type="presParOf" srcId="{30E8C774-9DA5-4E7F-A349-8897F6E0727F}" destId="{E41B46EB-0554-4359-BCC2-E941E32CE7EE}" srcOrd="2" destOrd="0" presId="urn:microsoft.com/office/officeart/2009/3/layout/StepUpProcess"/>
    <dgm:cxn modelId="{93149AB1-B6FC-4A4A-BE34-6868F1290AFF}" type="presParOf" srcId="{DD2BF65B-DB23-42F5-A8EE-FDD9CFAA4054}" destId="{E05D0850-1000-40C6-867E-D660F43B77FB}" srcOrd="3" destOrd="0" presId="urn:microsoft.com/office/officeart/2009/3/layout/StepUpProcess"/>
    <dgm:cxn modelId="{8C677F24-977E-484C-9F6C-A65B112AA6E1}" type="presParOf" srcId="{E05D0850-1000-40C6-867E-D660F43B77FB}" destId="{7226EB1B-D2B2-4EF5-A269-8BD807113594}" srcOrd="0" destOrd="0" presId="urn:microsoft.com/office/officeart/2009/3/layout/StepUpProcess"/>
    <dgm:cxn modelId="{65BA5F40-B337-4D99-9503-AC3032B3BCA5}" type="presParOf" srcId="{DD2BF65B-DB23-42F5-A8EE-FDD9CFAA4054}" destId="{21FC67BF-F1D1-450F-9BDA-3B1075F985FD}" srcOrd="4" destOrd="0" presId="urn:microsoft.com/office/officeart/2009/3/layout/StepUpProcess"/>
    <dgm:cxn modelId="{E619A367-3B52-44BB-B3B2-855000C21DF3}" type="presParOf" srcId="{21FC67BF-F1D1-450F-9BDA-3B1075F985FD}" destId="{4C03F6FD-E92D-44EA-B56C-B0D2BFD3CC4E}" srcOrd="0" destOrd="0" presId="urn:microsoft.com/office/officeart/2009/3/layout/StepUpProcess"/>
    <dgm:cxn modelId="{CB315C0F-E13E-4DAC-81FD-4C6654F4CCC6}" type="presParOf" srcId="{21FC67BF-F1D1-450F-9BDA-3B1075F985FD}" destId="{A3AAE0F2-26B4-4E12-A143-4E03BE4A8EE6}" srcOrd="1" destOrd="0" presId="urn:microsoft.com/office/officeart/2009/3/layout/StepUpProcess"/>
    <dgm:cxn modelId="{E5F10D78-4284-4776-AFD8-1F9D3C08BCA2}" type="presParOf" srcId="{21FC67BF-F1D1-450F-9BDA-3B1075F985FD}" destId="{C7BA7F0D-2CB7-418C-BA1D-7A5695B06210}" srcOrd="2" destOrd="0" presId="urn:microsoft.com/office/officeart/2009/3/layout/StepUpProcess"/>
    <dgm:cxn modelId="{D06804D2-E985-4424-B71B-6124468F877D}" type="presParOf" srcId="{DD2BF65B-DB23-42F5-A8EE-FDD9CFAA4054}" destId="{C0A07D3D-1796-45C5-8086-4521B0BF58EA}" srcOrd="5" destOrd="0" presId="urn:microsoft.com/office/officeart/2009/3/layout/StepUpProcess"/>
    <dgm:cxn modelId="{B3556FF9-AE9B-4574-9F05-BB994F1A8AB2}" type="presParOf" srcId="{C0A07D3D-1796-45C5-8086-4521B0BF58EA}" destId="{073028D5-71A9-441D-9394-FB33199C42F3}" srcOrd="0" destOrd="0" presId="urn:microsoft.com/office/officeart/2009/3/layout/StepUpProcess"/>
    <dgm:cxn modelId="{94F3E632-F0D2-469C-BE13-90B4353FADBE}" type="presParOf" srcId="{DD2BF65B-DB23-42F5-A8EE-FDD9CFAA4054}" destId="{01838734-1027-4E1A-9C1D-AF0B402F58D2}" srcOrd="6" destOrd="0" presId="urn:microsoft.com/office/officeart/2009/3/layout/StepUpProcess"/>
    <dgm:cxn modelId="{CC87E4A8-7128-4672-800A-20656192CC5E}" type="presParOf" srcId="{01838734-1027-4E1A-9C1D-AF0B402F58D2}" destId="{7151CDCB-8DB9-4950-99E6-90DD30E80A28}" srcOrd="0" destOrd="0" presId="urn:microsoft.com/office/officeart/2009/3/layout/StepUpProcess"/>
    <dgm:cxn modelId="{5C0A98C1-A8AE-46A6-84FC-10FABF6D5540}" type="presParOf" srcId="{01838734-1027-4E1A-9C1D-AF0B402F58D2}" destId="{2FF23D3D-C25E-4D4C-A7F4-9AC66F08C3B1}" srcOrd="1" destOrd="0" presId="urn:microsoft.com/office/officeart/2009/3/layout/StepUpProcess"/>
    <dgm:cxn modelId="{B67BDBD9-6ABC-4F4C-AB7C-C204C7F35F2C}" type="presParOf" srcId="{01838734-1027-4E1A-9C1D-AF0B402F58D2}" destId="{79FAE771-F536-4411-9742-B0426DCF5345}" srcOrd="2" destOrd="0" presId="urn:microsoft.com/office/officeart/2009/3/layout/StepUpProcess"/>
    <dgm:cxn modelId="{C2724B8D-485D-4A0B-B1D5-F746E963DA69}" type="presParOf" srcId="{DD2BF65B-DB23-42F5-A8EE-FDD9CFAA4054}" destId="{2911EB81-C7D1-480F-8BDC-4DC550F9CE60}" srcOrd="7" destOrd="0" presId="urn:microsoft.com/office/officeart/2009/3/layout/StepUpProcess"/>
    <dgm:cxn modelId="{578AEB72-5F85-4104-B99B-1A0CF5E22B23}" type="presParOf" srcId="{2911EB81-C7D1-480F-8BDC-4DC550F9CE60}" destId="{4CCF9400-254E-48E7-B5A5-A03F7FB49F79}" srcOrd="0" destOrd="0" presId="urn:microsoft.com/office/officeart/2009/3/layout/StepUpProcess"/>
    <dgm:cxn modelId="{FC538632-538F-4F0C-AC62-E794B4F2D220}" type="presParOf" srcId="{DD2BF65B-DB23-42F5-A8EE-FDD9CFAA4054}" destId="{295F1D05-74F3-4C9A-A53D-BE02879D88DF}" srcOrd="8" destOrd="0" presId="urn:microsoft.com/office/officeart/2009/3/layout/StepUpProcess"/>
    <dgm:cxn modelId="{74905255-3907-45F9-AFD4-993C9F0DF7AD}" type="presParOf" srcId="{295F1D05-74F3-4C9A-A53D-BE02879D88DF}" destId="{4840F38F-09E0-4DB5-9DEB-7B5A0DB079F2}" srcOrd="0" destOrd="0" presId="urn:microsoft.com/office/officeart/2009/3/layout/StepUpProcess"/>
    <dgm:cxn modelId="{F47A354E-464C-47C0-BA38-4EEAB04915D1}" type="presParOf" srcId="{295F1D05-74F3-4C9A-A53D-BE02879D88DF}" destId="{195A44D2-3356-47D5-9A91-94379F1F36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5A0E9-CC42-49B6-8993-8C37995BB5D1}" type="doc">
      <dgm:prSet loTypeId="urn:microsoft.com/office/officeart/2005/8/layout/process1" loCatId="process" qsTypeId="urn:microsoft.com/office/officeart/2005/8/quickstyle/3d3" qsCatId="3D" csTypeId="urn:microsoft.com/office/officeart/2005/8/colors/accent6_1" csCatId="accent6" phldr="1"/>
      <dgm:spPr/>
    </dgm:pt>
    <dgm:pt modelId="{AE8E128D-EC48-47D5-93E4-E10497CB2960}">
      <dgm:prSet phldrT="[Metin]" custT="1"/>
      <dgm:spPr>
        <a:xfrm>
          <a:off x="4517" y="29202"/>
          <a:ext cx="1400551" cy="840330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Kavramsal Tasarım</a:t>
          </a:r>
          <a:endParaRPr lang="tr-T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8BF463-1751-47B9-AA7E-F3353B07A7DE}" type="parTrans" cxnId="{7A14CE25-1A59-43C2-849B-FB35EAA630EF}">
      <dgm:prSet/>
      <dgm:spPr/>
      <dgm:t>
        <a:bodyPr/>
        <a:lstStyle/>
        <a:p>
          <a:pPr algn="just"/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23DEAAC-38A8-4739-ADFE-C42F3FF15773}" type="sibTrans" cxnId="{7A14CE25-1A59-43C2-849B-FB35EAA630EF}">
      <dgm:prSet custT="1"/>
      <dgm:spPr>
        <a:xfrm>
          <a:off x="1545124" y="275699"/>
          <a:ext cx="296916" cy="347336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tr-TR" sz="1600" b="1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CA271F4D-E40E-466F-9073-D1A217FE6526}">
      <dgm:prSet phldrT="[Metin]" custT="1"/>
      <dgm:spPr>
        <a:xfrm>
          <a:off x="1965289" y="29202"/>
          <a:ext cx="1400551" cy="840330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Temel  </a:t>
          </a:r>
        </a:p>
        <a:p>
          <a:pPr algn="ctr"/>
          <a:r>
            <a:rPr lang="tr-T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Ar-Ge</a:t>
          </a:r>
          <a:endParaRPr lang="tr-T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B531AD-9676-4C00-9B82-483127255542}" type="parTrans" cxnId="{BBAB7C63-3867-42A1-880D-6D61AA4FE101}">
      <dgm:prSet/>
      <dgm:spPr/>
      <dgm:t>
        <a:bodyPr/>
        <a:lstStyle/>
        <a:p>
          <a:pPr algn="just"/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9E08753B-3B28-4B09-B06F-883B5D8FE8EF}" type="sibTrans" cxnId="{BBAB7C63-3867-42A1-880D-6D61AA4FE101}">
      <dgm:prSet custT="1"/>
      <dgm:spPr>
        <a:xfrm>
          <a:off x="3505896" y="275699"/>
          <a:ext cx="296916" cy="347336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tr-TR" sz="1600" b="1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BD10B663-30F3-4D30-ADAA-AE6879E06E7B}">
      <dgm:prSet phldrT="[Metin]" custT="1"/>
      <dgm:spPr>
        <a:xfrm>
          <a:off x="3926061" y="29202"/>
          <a:ext cx="1400551" cy="840330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Uygulamalı Ar-Ge</a:t>
          </a:r>
          <a:endParaRPr lang="tr-T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F00B07-07E0-41CF-A0BD-0CC11E4FCE04}" type="parTrans" cxnId="{60A13F9D-00B4-47AA-B7CE-AF8D962C2153}">
      <dgm:prSet/>
      <dgm:spPr/>
      <dgm:t>
        <a:bodyPr/>
        <a:lstStyle/>
        <a:p>
          <a:pPr algn="just"/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95C7299E-7120-44BE-B3CC-71FD302CF6DA}" type="sibTrans" cxnId="{60A13F9D-00B4-47AA-B7CE-AF8D962C2153}">
      <dgm:prSet custT="1"/>
      <dgm:spPr>
        <a:xfrm>
          <a:off x="5466667" y="275699"/>
          <a:ext cx="296916" cy="347336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tr-TR" sz="1600" b="1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8AA4C0BC-0DC7-418F-B8BD-54B4A2008077}">
      <dgm:prSet custT="1"/>
      <dgm:spPr>
        <a:xfrm>
          <a:off x="5886833" y="29202"/>
          <a:ext cx="1400551" cy="840330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16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Ürün Geliştirme </a:t>
          </a:r>
          <a:endParaRPr lang="tr-T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5E45C1-9C08-404D-AEC3-7C173706EF8C}" type="parTrans" cxnId="{DE11E7F0-8BD2-4F5D-8825-9BE9256F4AEB}">
      <dgm:prSet/>
      <dgm:spPr/>
      <dgm:t>
        <a:bodyPr/>
        <a:lstStyle/>
        <a:p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9E4C9C6-D652-4D1F-B872-F750C1719D62}" type="sibTrans" cxnId="{DE11E7F0-8BD2-4F5D-8825-9BE9256F4AEB}">
      <dgm:prSet custT="1"/>
      <dgm:spPr>
        <a:xfrm>
          <a:off x="7427439" y="275699"/>
          <a:ext cx="296916" cy="347336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r-TR" sz="1600" b="1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136D0142-0633-4AA2-91C7-A6049B1AF268}">
      <dgm:prSet custT="1"/>
      <dgm:spPr>
        <a:xfrm>
          <a:off x="7847604" y="29202"/>
          <a:ext cx="1400551" cy="840330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16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Ticarileşme</a:t>
          </a:r>
          <a:endParaRPr lang="tr-T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26E5AC-C239-468B-A78B-17E4962D1E28}" type="parTrans" cxnId="{79E3A777-A083-4AFE-AC9A-08C359F5395C}">
      <dgm:prSet/>
      <dgm:spPr/>
      <dgm:t>
        <a:bodyPr/>
        <a:lstStyle/>
        <a:p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063DA79-E2A5-4D7A-BB6E-4C70F657E5DA}" type="sibTrans" cxnId="{79E3A777-A083-4AFE-AC9A-08C359F5395C}">
      <dgm:prSet/>
      <dgm:spPr/>
      <dgm:t>
        <a:bodyPr/>
        <a:lstStyle/>
        <a:p>
          <a:endParaRPr lang="tr-TR" sz="1600" b="1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0B42019-5C6E-4494-99EF-DAD981647155}" type="pres">
      <dgm:prSet presAssocID="{C4F5A0E9-CC42-49B6-8993-8C37995BB5D1}" presName="Name0" presStyleCnt="0">
        <dgm:presLayoutVars>
          <dgm:dir/>
          <dgm:resizeHandles val="exact"/>
        </dgm:presLayoutVars>
      </dgm:prSet>
      <dgm:spPr/>
    </dgm:pt>
    <dgm:pt modelId="{86B840C2-14A3-48ED-8C3A-2FD82416F9E5}" type="pres">
      <dgm:prSet presAssocID="{AE8E128D-EC48-47D5-93E4-E10497CB29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CE2CB9-3CB5-4EDB-BB4C-73D1E6DCE749}" type="pres">
      <dgm:prSet presAssocID="{523DEAAC-38A8-4739-ADFE-C42F3FF15773}" presName="sibTrans" presStyleLbl="sibTrans2D1" presStyleIdx="0" presStyleCnt="4"/>
      <dgm:spPr/>
      <dgm:t>
        <a:bodyPr/>
        <a:lstStyle/>
        <a:p>
          <a:endParaRPr lang="tr-TR"/>
        </a:p>
      </dgm:t>
    </dgm:pt>
    <dgm:pt modelId="{86A94AF0-1524-4300-9D13-A72B02F89101}" type="pres">
      <dgm:prSet presAssocID="{523DEAAC-38A8-4739-ADFE-C42F3FF15773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6178C9EC-936A-4B2E-802F-FB8825D1AA87}" type="pres">
      <dgm:prSet presAssocID="{CA271F4D-E40E-466F-9073-D1A217FE65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773436-1510-41E9-AA15-310FE6FE6F99}" type="pres">
      <dgm:prSet presAssocID="{9E08753B-3B28-4B09-B06F-883B5D8FE8EF}" presName="sibTrans" presStyleLbl="sibTrans2D1" presStyleIdx="1" presStyleCnt="4"/>
      <dgm:spPr/>
      <dgm:t>
        <a:bodyPr/>
        <a:lstStyle/>
        <a:p>
          <a:endParaRPr lang="tr-TR"/>
        </a:p>
      </dgm:t>
    </dgm:pt>
    <dgm:pt modelId="{178F0323-A333-4883-A1E0-F70877674E8B}" type="pres">
      <dgm:prSet presAssocID="{9E08753B-3B28-4B09-B06F-883B5D8FE8EF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2F12B220-0558-4E02-AFC4-C21CB1B08519}" type="pres">
      <dgm:prSet presAssocID="{BD10B663-30F3-4D30-ADAA-AE6879E06E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231AE7-FA5A-479A-8A58-D67ADEC8F5AB}" type="pres">
      <dgm:prSet presAssocID="{95C7299E-7120-44BE-B3CC-71FD302CF6DA}" presName="sibTrans" presStyleLbl="sibTrans2D1" presStyleIdx="2" presStyleCnt="4"/>
      <dgm:spPr/>
      <dgm:t>
        <a:bodyPr/>
        <a:lstStyle/>
        <a:p>
          <a:endParaRPr lang="tr-TR"/>
        </a:p>
      </dgm:t>
    </dgm:pt>
    <dgm:pt modelId="{B513DE15-3F41-4DB7-B08A-334F176B7A84}" type="pres">
      <dgm:prSet presAssocID="{95C7299E-7120-44BE-B3CC-71FD302CF6DA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CB0D6CBE-93BB-4459-97A3-BB07F833C369}" type="pres">
      <dgm:prSet presAssocID="{8AA4C0BC-0DC7-418F-B8BD-54B4A20080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A08F75-A4B9-4242-B197-31D55B02F52B}" type="pres">
      <dgm:prSet presAssocID="{69E4C9C6-D652-4D1F-B872-F750C1719D62}" presName="sibTrans" presStyleLbl="sibTrans2D1" presStyleIdx="3" presStyleCnt="4"/>
      <dgm:spPr/>
      <dgm:t>
        <a:bodyPr/>
        <a:lstStyle/>
        <a:p>
          <a:endParaRPr lang="tr-TR"/>
        </a:p>
      </dgm:t>
    </dgm:pt>
    <dgm:pt modelId="{7C08DFA5-5C8D-473C-9D03-828BA14AE366}" type="pres">
      <dgm:prSet presAssocID="{69E4C9C6-D652-4D1F-B872-F750C1719D62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910BDCD1-CF60-4527-9293-2EB893F05496}" type="pres">
      <dgm:prSet presAssocID="{136D0142-0633-4AA2-91C7-A6049B1AF2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096D21-9BC7-47F4-B796-311537E6F19B}" type="presOf" srcId="{69E4C9C6-D652-4D1F-B872-F750C1719D62}" destId="{7C08DFA5-5C8D-473C-9D03-828BA14AE366}" srcOrd="1" destOrd="0" presId="urn:microsoft.com/office/officeart/2005/8/layout/process1"/>
    <dgm:cxn modelId="{81F4EDE8-9C58-4D2F-B11A-4DA53C400F24}" type="presOf" srcId="{523DEAAC-38A8-4739-ADFE-C42F3FF15773}" destId="{6DCE2CB9-3CB5-4EDB-BB4C-73D1E6DCE749}" srcOrd="0" destOrd="0" presId="urn:microsoft.com/office/officeart/2005/8/layout/process1"/>
    <dgm:cxn modelId="{C3D455C6-8933-40FE-A11C-088936D4101B}" type="presOf" srcId="{AE8E128D-EC48-47D5-93E4-E10497CB2960}" destId="{86B840C2-14A3-48ED-8C3A-2FD82416F9E5}" srcOrd="0" destOrd="0" presId="urn:microsoft.com/office/officeart/2005/8/layout/process1"/>
    <dgm:cxn modelId="{DE11E7F0-8BD2-4F5D-8825-9BE9256F4AEB}" srcId="{C4F5A0E9-CC42-49B6-8993-8C37995BB5D1}" destId="{8AA4C0BC-0DC7-418F-B8BD-54B4A2008077}" srcOrd="3" destOrd="0" parTransId="{3B5E45C1-9C08-404D-AEC3-7C173706EF8C}" sibTransId="{69E4C9C6-D652-4D1F-B872-F750C1719D62}"/>
    <dgm:cxn modelId="{D03F64F1-B929-4F74-B89B-B3BC112760D1}" type="presOf" srcId="{C4F5A0E9-CC42-49B6-8993-8C37995BB5D1}" destId="{60B42019-5C6E-4494-99EF-DAD981647155}" srcOrd="0" destOrd="0" presId="urn:microsoft.com/office/officeart/2005/8/layout/process1"/>
    <dgm:cxn modelId="{5991F544-40B8-4066-91FD-4B03225BADB5}" type="presOf" srcId="{8AA4C0BC-0DC7-418F-B8BD-54B4A2008077}" destId="{CB0D6CBE-93BB-4459-97A3-BB07F833C369}" srcOrd="0" destOrd="0" presId="urn:microsoft.com/office/officeart/2005/8/layout/process1"/>
    <dgm:cxn modelId="{930E6F6A-175E-4DD4-A84C-EEE451AE6186}" type="presOf" srcId="{136D0142-0633-4AA2-91C7-A6049B1AF268}" destId="{910BDCD1-CF60-4527-9293-2EB893F05496}" srcOrd="0" destOrd="0" presId="urn:microsoft.com/office/officeart/2005/8/layout/process1"/>
    <dgm:cxn modelId="{7A14CE25-1A59-43C2-849B-FB35EAA630EF}" srcId="{C4F5A0E9-CC42-49B6-8993-8C37995BB5D1}" destId="{AE8E128D-EC48-47D5-93E4-E10497CB2960}" srcOrd="0" destOrd="0" parTransId="{0E8BF463-1751-47B9-AA7E-F3353B07A7DE}" sibTransId="{523DEAAC-38A8-4739-ADFE-C42F3FF15773}"/>
    <dgm:cxn modelId="{E80E9560-79CA-4B82-9CDA-206087124D75}" type="presOf" srcId="{9E08753B-3B28-4B09-B06F-883B5D8FE8EF}" destId="{178F0323-A333-4883-A1E0-F70877674E8B}" srcOrd="1" destOrd="0" presId="urn:microsoft.com/office/officeart/2005/8/layout/process1"/>
    <dgm:cxn modelId="{9983CE10-85B0-48F3-8CBD-CD8EC4179201}" type="presOf" srcId="{95C7299E-7120-44BE-B3CC-71FD302CF6DA}" destId="{B513DE15-3F41-4DB7-B08A-334F176B7A84}" srcOrd="1" destOrd="0" presId="urn:microsoft.com/office/officeart/2005/8/layout/process1"/>
    <dgm:cxn modelId="{B101474B-293C-44E5-990B-899CCD175707}" type="presOf" srcId="{9E08753B-3B28-4B09-B06F-883B5D8FE8EF}" destId="{8F773436-1510-41E9-AA15-310FE6FE6F99}" srcOrd="0" destOrd="0" presId="urn:microsoft.com/office/officeart/2005/8/layout/process1"/>
    <dgm:cxn modelId="{0A938C63-89C7-4E6E-9A88-01F50BBD2B8D}" type="presOf" srcId="{CA271F4D-E40E-466F-9073-D1A217FE6526}" destId="{6178C9EC-936A-4B2E-802F-FB8825D1AA87}" srcOrd="0" destOrd="0" presId="urn:microsoft.com/office/officeart/2005/8/layout/process1"/>
    <dgm:cxn modelId="{79E3A777-A083-4AFE-AC9A-08C359F5395C}" srcId="{C4F5A0E9-CC42-49B6-8993-8C37995BB5D1}" destId="{136D0142-0633-4AA2-91C7-A6049B1AF268}" srcOrd="4" destOrd="0" parTransId="{C426E5AC-C239-468B-A78B-17E4962D1E28}" sibTransId="{0063DA79-E2A5-4D7A-BB6E-4C70F657E5DA}"/>
    <dgm:cxn modelId="{BBAB7C63-3867-42A1-880D-6D61AA4FE101}" srcId="{C4F5A0E9-CC42-49B6-8993-8C37995BB5D1}" destId="{CA271F4D-E40E-466F-9073-D1A217FE6526}" srcOrd="1" destOrd="0" parTransId="{1FB531AD-9676-4C00-9B82-483127255542}" sibTransId="{9E08753B-3B28-4B09-B06F-883B5D8FE8EF}"/>
    <dgm:cxn modelId="{5774904D-3FB3-4399-9D2C-C2E439902DFC}" type="presOf" srcId="{523DEAAC-38A8-4739-ADFE-C42F3FF15773}" destId="{86A94AF0-1524-4300-9D13-A72B02F89101}" srcOrd="1" destOrd="0" presId="urn:microsoft.com/office/officeart/2005/8/layout/process1"/>
    <dgm:cxn modelId="{D436F84A-1919-40CD-8794-A9CD837F241F}" type="presOf" srcId="{95C7299E-7120-44BE-B3CC-71FD302CF6DA}" destId="{60231AE7-FA5A-479A-8A58-D67ADEC8F5AB}" srcOrd="0" destOrd="0" presId="urn:microsoft.com/office/officeart/2005/8/layout/process1"/>
    <dgm:cxn modelId="{60A13F9D-00B4-47AA-B7CE-AF8D962C2153}" srcId="{C4F5A0E9-CC42-49B6-8993-8C37995BB5D1}" destId="{BD10B663-30F3-4D30-ADAA-AE6879E06E7B}" srcOrd="2" destOrd="0" parTransId="{2CF00B07-07E0-41CF-A0BD-0CC11E4FCE04}" sibTransId="{95C7299E-7120-44BE-B3CC-71FD302CF6DA}"/>
    <dgm:cxn modelId="{D3560669-101B-43D4-872D-ABAE823C83F7}" type="presOf" srcId="{BD10B663-30F3-4D30-ADAA-AE6879E06E7B}" destId="{2F12B220-0558-4E02-AFC4-C21CB1B08519}" srcOrd="0" destOrd="0" presId="urn:microsoft.com/office/officeart/2005/8/layout/process1"/>
    <dgm:cxn modelId="{8E2B76FB-CAD4-48AD-84F0-D723476130A7}" type="presOf" srcId="{69E4C9C6-D652-4D1F-B872-F750C1719D62}" destId="{D3A08F75-A4B9-4242-B197-31D55B02F52B}" srcOrd="0" destOrd="0" presId="urn:microsoft.com/office/officeart/2005/8/layout/process1"/>
    <dgm:cxn modelId="{7FDFC766-BE17-4748-A331-98CE40FCB49B}" type="presParOf" srcId="{60B42019-5C6E-4494-99EF-DAD981647155}" destId="{86B840C2-14A3-48ED-8C3A-2FD82416F9E5}" srcOrd="0" destOrd="0" presId="urn:microsoft.com/office/officeart/2005/8/layout/process1"/>
    <dgm:cxn modelId="{6C6BA0BC-407E-4C85-906D-8CB4BA825DD4}" type="presParOf" srcId="{60B42019-5C6E-4494-99EF-DAD981647155}" destId="{6DCE2CB9-3CB5-4EDB-BB4C-73D1E6DCE749}" srcOrd="1" destOrd="0" presId="urn:microsoft.com/office/officeart/2005/8/layout/process1"/>
    <dgm:cxn modelId="{2936C2D8-2D7F-42DF-BE09-5A387D6E8600}" type="presParOf" srcId="{6DCE2CB9-3CB5-4EDB-BB4C-73D1E6DCE749}" destId="{86A94AF0-1524-4300-9D13-A72B02F89101}" srcOrd="0" destOrd="0" presId="urn:microsoft.com/office/officeart/2005/8/layout/process1"/>
    <dgm:cxn modelId="{E6B371E4-CBCA-4C9D-8B68-9730F8CE91F6}" type="presParOf" srcId="{60B42019-5C6E-4494-99EF-DAD981647155}" destId="{6178C9EC-936A-4B2E-802F-FB8825D1AA87}" srcOrd="2" destOrd="0" presId="urn:microsoft.com/office/officeart/2005/8/layout/process1"/>
    <dgm:cxn modelId="{B018101C-FC43-47C8-A522-2209FE93B7A1}" type="presParOf" srcId="{60B42019-5C6E-4494-99EF-DAD981647155}" destId="{8F773436-1510-41E9-AA15-310FE6FE6F99}" srcOrd="3" destOrd="0" presId="urn:microsoft.com/office/officeart/2005/8/layout/process1"/>
    <dgm:cxn modelId="{7A09E5E4-A3BC-4F81-8526-8EF92CF4E4B3}" type="presParOf" srcId="{8F773436-1510-41E9-AA15-310FE6FE6F99}" destId="{178F0323-A333-4883-A1E0-F70877674E8B}" srcOrd="0" destOrd="0" presId="urn:microsoft.com/office/officeart/2005/8/layout/process1"/>
    <dgm:cxn modelId="{81B2CDBC-C63C-40AD-A269-5F4EE78DCDA2}" type="presParOf" srcId="{60B42019-5C6E-4494-99EF-DAD981647155}" destId="{2F12B220-0558-4E02-AFC4-C21CB1B08519}" srcOrd="4" destOrd="0" presId="urn:microsoft.com/office/officeart/2005/8/layout/process1"/>
    <dgm:cxn modelId="{49464ED9-5179-48D2-B084-E8AF082F1B2D}" type="presParOf" srcId="{60B42019-5C6E-4494-99EF-DAD981647155}" destId="{60231AE7-FA5A-479A-8A58-D67ADEC8F5AB}" srcOrd="5" destOrd="0" presId="urn:microsoft.com/office/officeart/2005/8/layout/process1"/>
    <dgm:cxn modelId="{4D812009-DD7C-430F-945C-51A02F478CB1}" type="presParOf" srcId="{60231AE7-FA5A-479A-8A58-D67ADEC8F5AB}" destId="{B513DE15-3F41-4DB7-B08A-334F176B7A84}" srcOrd="0" destOrd="0" presId="urn:microsoft.com/office/officeart/2005/8/layout/process1"/>
    <dgm:cxn modelId="{95BD966A-FBBE-497B-9039-50FB0E0781B5}" type="presParOf" srcId="{60B42019-5C6E-4494-99EF-DAD981647155}" destId="{CB0D6CBE-93BB-4459-97A3-BB07F833C369}" srcOrd="6" destOrd="0" presId="urn:microsoft.com/office/officeart/2005/8/layout/process1"/>
    <dgm:cxn modelId="{7FF963A0-D137-4AAA-89D5-05230A81AC87}" type="presParOf" srcId="{60B42019-5C6E-4494-99EF-DAD981647155}" destId="{D3A08F75-A4B9-4242-B197-31D55B02F52B}" srcOrd="7" destOrd="0" presId="urn:microsoft.com/office/officeart/2005/8/layout/process1"/>
    <dgm:cxn modelId="{76E0729E-54E9-4774-9620-867C86A67226}" type="presParOf" srcId="{D3A08F75-A4B9-4242-B197-31D55B02F52B}" destId="{7C08DFA5-5C8D-473C-9D03-828BA14AE366}" srcOrd="0" destOrd="0" presId="urn:microsoft.com/office/officeart/2005/8/layout/process1"/>
    <dgm:cxn modelId="{7CB2B4D6-78E8-4248-BA53-D06BA75A9D6A}" type="presParOf" srcId="{60B42019-5C6E-4494-99EF-DAD981647155}" destId="{910BDCD1-CF60-4527-9293-2EB893F0549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CBD323-CAFB-47DC-A0DF-59A0AD81E0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583914-AB6E-4BB4-9988-C4FFB09BF3E2}">
      <dgm:prSet phldrT="[Metin]"/>
      <dgm:spPr>
        <a:xfrm>
          <a:off x="-1767" y="1547146"/>
          <a:ext cx="2279139" cy="2266632"/>
        </a:xfrm>
        <a:prstGeom prst="ellipse">
          <a:avLst/>
        </a:prstGeom>
        <a:gradFill flip="none" rotWithShape="1">
          <a:gsLst>
            <a:gs pos="69000">
              <a:srgbClr val="FF0000">
                <a:alpha val="69000"/>
              </a:srgbClr>
            </a:gs>
            <a:gs pos="97000">
              <a:srgbClr val="ED7D31">
                <a:lumMod val="89000"/>
              </a:srgbClr>
            </a:gs>
            <a:gs pos="71000">
              <a:srgbClr val="ED7D31">
                <a:lumMod val="75000"/>
              </a:srgbClr>
            </a:gs>
            <a:gs pos="97000">
              <a:srgbClr val="ED7D31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228600">
            <a:srgbClr val="A5A5A5">
              <a:satMod val="175000"/>
              <a:alpha val="40000"/>
            </a:srgb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Ar-Ge/ Tasarım Merkezi</a:t>
          </a:r>
          <a:endParaRPr lang="tr-TR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gm:t>
    </dgm:pt>
    <dgm:pt modelId="{60F86917-E6F5-49AB-853A-7D8C09BD6D0F}" type="parTrans" cxnId="{8239ADA0-CD95-464B-95A4-505F3B08B41C}">
      <dgm:prSet/>
      <dgm:spPr/>
      <dgm:t>
        <a:bodyPr/>
        <a:lstStyle/>
        <a:p>
          <a:endParaRPr lang="tr-TR"/>
        </a:p>
      </dgm:t>
    </dgm:pt>
    <dgm:pt modelId="{062CEF01-C962-47DB-9E3C-9F4DA8863D07}" type="sibTrans" cxnId="{8239ADA0-CD95-464B-95A4-505F3B08B41C}">
      <dgm:prSet/>
      <dgm:spPr/>
      <dgm:t>
        <a:bodyPr/>
        <a:lstStyle/>
        <a:p>
          <a:endParaRPr lang="tr-TR"/>
        </a:p>
      </dgm:t>
    </dgm:pt>
    <dgm:pt modelId="{6F16BACF-2E73-49AB-BCD6-4815D039439A}">
      <dgm:prSet phldrT="[Metin]" custT="1"/>
      <dgm:spPr>
        <a:xfrm>
          <a:off x="2792762" y="603523"/>
          <a:ext cx="4420075" cy="550374"/>
        </a:xfrm>
        <a:prstGeom prst="flowChartAlternateProcess">
          <a:avLst/>
        </a:prstGeom>
        <a:solidFill>
          <a:srgbClr val="ED7D31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Vergi</a:t>
          </a:r>
          <a:r>
            <a:rPr lang="tr-TR" sz="18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İndirimi </a:t>
          </a:r>
          <a:r>
            <a:rPr lang="tr-TR" sz="13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(Ar-Ge Harcamalarının Tamamı)</a:t>
          </a:r>
          <a:endParaRPr lang="tr-TR" sz="13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486AC451-4C42-44B4-8C2A-6B097711DF82}" type="parTrans" cxnId="{5A0E44A3-AB26-4DB2-9232-0D2200D0C7D9}">
      <dgm:prSet/>
      <dgm:spPr>
        <a:xfrm>
          <a:off x="2271118" y="878710"/>
          <a:ext cx="521644" cy="1801752"/>
        </a:xfrm>
        <a:custGeom>
          <a:avLst/>
          <a:gdLst/>
          <a:ahLst/>
          <a:cxnLst/>
          <a:rect l="0" t="0" r="0" b="0"/>
          <a:pathLst>
            <a:path>
              <a:moveTo>
                <a:pt x="0" y="1801752"/>
              </a:moveTo>
              <a:lnTo>
                <a:pt x="260822" y="1801752"/>
              </a:lnTo>
              <a:lnTo>
                <a:pt x="260822" y="0"/>
              </a:lnTo>
              <a:lnTo>
                <a:pt x="521644" y="0"/>
              </a:lnTo>
            </a:path>
          </a:pathLst>
        </a:custGeom>
        <a:noFill/>
        <a:ln w="38100" cap="rnd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63500">
            <a:srgbClr val="A5A5A5">
              <a:satMod val="175000"/>
              <a:alpha val="40000"/>
            </a:srgbClr>
          </a:glow>
        </a:effectLst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938724A-8B98-4BE0-9106-DB79175B49DC}" type="sibTrans" cxnId="{5A0E44A3-AB26-4DB2-9232-0D2200D0C7D9}">
      <dgm:prSet/>
      <dgm:spPr/>
      <dgm:t>
        <a:bodyPr/>
        <a:lstStyle/>
        <a:p>
          <a:endParaRPr lang="tr-TR"/>
        </a:p>
      </dgm:t>
    </dgm:pt>
    <dgm:pt modelId="{ADC7C480-4C17-4F1D-B690-04DE605A459C}">
      <dgm:prSet phldrT="[Metin]" custT="1"/>
      <dgm:spPr>
        <a:xfrm>
          <a:off x="2792762" y="4357907"/>
          <a:ext cx="5039997" cy="552505"/>
        </a:xfrm>
        <a:prstGeom prst="flowChartAlternateProcess">
          <a:avLst/>
        </a:prstGeom>
        <a:solidFill>
          <a:srgbClr val="ED7D31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Temel Bilimler Desteği </a:t>
          </a:r>
          <a:r>
            <a:rPr lang="tr-TR" sz="13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(İki yıl süreyle brüt asgari ücret tutarı) (Sadece Ar-Ge Merkezleri)</a:t>
          </a:r>
          <a:endParaRPr lang="tr-TR" sz="13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D8C1EF8C-C4A0-42B1-8A5D-E15125834ECA}" type="sibTrans" cxnId="{F699C1E4-B3FC-4E0A-8772-D8F17AD84C88}">
      <dgm:prSet/>
      <dgm:spPr/>
      <dgm:t>
        <a:bodyPr/>
        <a:lstStyle/>
        <a:p>
          <a:endParaRPr lang="tr-TR"/>
        </a:p>
      </dgm:t>
    </dgm:pt>
    <dgm:pt modelId="{A6D43056-C4EC-449B-BF1C-14BB29541A1D}" type="parTrans" cxnId="{F699C1E4-B3FC-4E0A-8772-D8F17AD84C88}">
      <dgm:prSet/>
      <dgm:spPr>
        <a:xfrm>
          <a:off x="2271118" y="2680462"/>
          <a:ext cx="521644" cy="195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1953697"/>
              </a:lnTo>
              <a:lnTo>
                <a:pt x="521644" y="1953697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63500">
            <a:srgbClr val="A5A5A5">
              <a:satMod val="175000"/>
              <a:alpha val="40000"/>
            </a:srgbClr>
          </a:glow>
        </a:effectLst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52DCCBF-5F3A-416A-B100-35DEA37210E5}">
      <dgm:prSet phldrT="[Metin]" custT="1"/>
      <dgm:spPr>
        <a:xfrm>
          <a:off x="2792762" y="3606604"/>
          <a:ext cx="3960011" cy="552505"/>
        </a:xfrm>
        <a:prstGeom prst="flowChartAlternateProcess">
          <a:avLst/>
        </a:prstGeom>
        <a:solidFill>
          <a:srgbClr val="70AD47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Gümrük Vergisi İstisnası</a:t>
          </a:r>
          <a:endParaRPr lang="tr-TR" sz="18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B53B5997-5F14-47DF-892A-45511E5DD27C}" type="sibTrans" cxnId="{EE320438-635F-4898-903B-83A702E58F97}">
      <dgm:prSet/>
      <dgm:spPr/>
      <dgm:t>
        <a:bodyPr/>
        <a:lstStyle/>
        <a:p>
          <a:endParaRPr lang="tr-TR"/>
        </a:p>
      </dgm:t>
    </dgm:pt>
    <dgm:pt modelId="{F1FA24DD-4FD1-4FE9-A8C0-5F259E8ED1BE}" type="parTrans" cxnId="{EE320438-635F-4898-903B-83A702E58F97}">
      <dgm:prSet/>
      <dgm:spPr>
        <a:xfrm>
          <a:off x="2271118" y="2680462"/>
          <a:ext cx="521644" cy="120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1202394"/>
              </a:lnTo>
              <a:lnTo>
                <a:pt x="521644" y="1202394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DD8C056-C798-4899-81DE-F5F34CCF357C}">
      <dgm:prSet custT="1"/>
      <dgm:spPr>
        <a:xfrm>
          <a:off x="2792762" y="2855301"/>
          <a:ext cx="4140004" cy="552505"/>
        </a:xfrm>
        <a:prstGeom prst="flowChartAlternateProcess">
          <a:avLst/>
        </a:prstGeom>
        <a:solidFill>
          <a:srgbClr val="FF0066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Damga Vergisi İstisnası</a:t>
          </a:r>
          <a:endParaRPr lang="tr-TR" sz="18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0135BB13-592C-41B5-AC00-7CA6C5E76E75}" type="sibTrans" cxnId="{FC713CEE-8643-47C2-AE95-29A593F162EF}">
      <dgm:prSet/>
      <dgm:spPr/>
      <dgm:t>
        <a:bodyPr/>
        <a:lstStyle/>
        <a:p>
          <a:endParaRPr lang="tr-TR"/>
        </a:p>
      </dgm:t>
    </dgm:pt>
    <dgm:pt modelId="{29C6F6AE-CBA8-4934-8CCB-EA86FE67D9C9}" type="parTrans" cxnId="{FC713CEE-8643-47C2-AE95-29A593F162EF}">
      <dgm:prSet/>
      <dgm:spPr>
        <a:xfrm>
          <a:off x="2271118" y="2680462"/>
          <a:ext cx="521644" cy="45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451091"/>
              </a:lnTo>
              <a:lnTo>
                <a:pt x="521644" y="451091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CF6861F-0913-4C96-BD2B-8355A4A9B5BA}">
      <dgm:prSet custT="1"/>
      <dgm:spPr>
        <a:xfrm>
          <a:off x="2782799" y="2103998"/>
          <a:ext cx="4860004" cy="552505"/>
        </a:xfrm>
        <a:prstGeom prst="flowChartAlternateProcess">
          <a:avLst/>
        </a:prstGeom>
        <a:solidFill>
          <a:srgbClr val="00B0F0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Gelir Vergisi Stopajı Desteği</a:t>
          </a:r>
          <a:endParaRPr lang="tr-TR" sz="18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B9464EB5-2CC5-4E5C-B949-62289A6DB5BC}" type="sibTrans" cxnId="{DC8293B5-C505-4AB7-BCD7-47E647FB40FD}">
      <dgm:prSet/>
      <dgm:spPr/>
      <dgm:t>
        <a:bodyPr/>
        <a:lstStyle/>
        <a:p>
          <a:endParaRPr lang="tr-TR"/>
        </a:p>
      </dgm:t>
    </dgm:pt>
    <dgm:pt modelId="{E67CE8BF-B974-4C82-BDDF-F5CF7B72BBA3}" type="parTrans" cxnId="{DC8293B5-C505-4AB7-BCD7-47E647FB40FD}">
      <dgm:prSet/>
      <dgm:spPr>
        <a:xfrm>
          <a:off x="2271118" y="2380251"/>
          <a:ext cx="511681" cy="300211"/>
        </a:xfrm>
        <a:custGeom>
          <a:avLst/>
          <a:gdLst/>
          <a:ahLst/>
          <a:cxnLst/>
          <a:rect l="0" t="0" r="0" b="0"/>
          <a:pathLst>
            <a:path>
              <a:moveTo>
                <a:pt x="0" y="300211"/>
              </a:moveTo>
              <a:lnTo>
                <a:pt x="255840" y="300211"/>
              </a:lnTo>
              <a:lnTo>
                <a:pt x="255840" y="0"/>
              </a:lnTo>
              <a:lnTo>
                <a:pt x="511681" y="0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6037239-875B-4A07-B496-7AAEA0B9A908}">
      <dgm:prSet custT="1"/>
      <dgm:spPr>
        <a:xfrm>
          <a:off x="2782799" y="1352695"/>
          <a:ext cx="5525075" cy="552505"/>
        </a:xfrm>
        <a:prstGeom prst="flowChartAlternateProcess">
          <a:avLst/>
        </a:prstGeom>
        <a:solidFill>
          <a:srgbClr val="70AD47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tr-T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Sigorta Pirimi Desteği </a:t>
          </a:r>
          <a:r>
            <a:rPr lang="tr-TR" sz="13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(İşveren hissesinin yarısı 2023  yılına kadar Maliye Bakanlığınca karşılanır)</a:t>
          </a:r>
          <a:endParaRPr lang="tr-TR" sz="13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245611C8-FC5D-4169-BCB7-624248556E2E}" type="sibTrans" cxnId="{B62FD501-B1D5-4FD1-BE8C-4A86E21D23C8}">
      <dgm:prSet/>
      <dgm:spPr/>
      <dgm:t>
        <a:bodyPr/>
        <a:lstStyle/>
        <a:p>
          <a:endParaRPr lang="tr-TR"/>
        </a:p>
      </dgm:t>
    </dgm:pt>
    <dgm:pt modelId="{A051DE63-BF45-4875-BDE9-D70F0C8568E0}" type="parTrans" cxnId="{B62FD501-B1D5-4FD1-BE8C-4A86E21D23C8}">
      <dgm:prSet/>
      <dgm:spPr>
        <a:xfrm>
          <a:off x="2271118" y="1628948"/>
          <a:ext cx="511681" cy="1051514"/>
        </a:xfrm>
        <a:custGeom>
          <a:avLst/>
          <a:gdLst/>
          <a:ahLst/>
          <a:cxnLst/>
          <a:rect l="0" t="0" r="0" b="0"/>
          <a:pathLst>
            <a:path>
              <a:moveTo>
                <a:pt x="0" y="1051514"/>
              </a:moveTo>
              <a:lnTo>
                <a:pt x="255840" y="1051514"/>
              </a:lnTo>
              <a:lnTo>
                <a:pt x="255840" y="0"/>
              </a:lnTo>
              <a:lnTo>
                <a:pt x="511681" y="0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DE6D25-4482-46FB-9E8E-650918ED7A56}" type="pres">
      <dgm:prSet presAssocID="{35CBD323-CAFB-47DC-A0DF-59A0AD81E0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E2DD681-3B94-4D5C-85B8-2FD7715AD149}" type="pres">
      <dgm:prSet presAssocID="{9A583914-AB6E-4BB4-9988-C4FFB09BF3E2}" presName="root1" presStyleCnt="0"/>
      <dgm:spPr/>
    </dgm:pt>
    <dgm:pt modelId="{00B87ED1-1957-43B8-97FE-FAB498900529}" type="pres">
      <dgm:prSet presAssocID="{9A583914-AB6E-4BB4-9988-C4FFB09BF3E2}" presName="LevelOneTextNode" presStyleLbl="node0" presStyleIdx="0" presStyleCnt="1" custAng="5400000" custScaleX="285043" custScaleY="54457" custLinFactX="-40115" custLinFactNeighborX="-100000" custLinFactNeighborY="-182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tr-TR"/>
        </a:p>
      </dgm:t>
    </dgm:pt>
    <dgm:pt modelId="{896A2027-5B1B-4A08-9A44-6006CB385EFF}" type="pres">
      <dgm:prSet presAssocID="{9A583914-AB6E-4BB4-9988-C4FFB09BF3E2}" presName="level2hierChild" presStyleCnt="0"/>
      <dgm:spPr/>
    </dgm:pt>
    <dgm:pt modelId="{9969221F-A06B-49A2-AE16-FBFFAD2B91DA}" type="pres">
      <dgm:prSet presAssocID="{486AC451-4C42-44B4-8C2A-6B097711DF82}" presName="conn2-1" presStyleLbl="parChTrans1D2" presStyleIdx="0" presStyleCnt="6"/>
      <dgm:spPr/>
      <dgm:t>
        <a:bodyPr/>
        <a:lstStyle/>
        <a:p>
          <a:endParaRPr lang="tr-TR"/>
        </a:p>
      </dgm:t>
    </dgm:pt>
    <dgm:pt modelId="{6B9C41B3-46D5-4D04-BCDF-A4B9B6454FAD}" type="pres">
      <dgm:prSet presAssocID="{486AC451-4C42-44B4-8C2A-6B097711DF82}" presName="connTx" presStyleLbl="parChTrans1D2" presStyleIdx="0" presStyleCnt="6"/>
      <dgm:spPr/>
      <dgm:t>
        <a:bodyPr/>
        <a:lstStyle/>
        <a:p>
          <a:endParaRPr lang="tr-TR"/>
        </a:p>
      </dgm:t>
    </dgm:pt>
    <dgm:pt modelId="{5D1855D1-E3D4-40CC-A255-E6A05CB161C1}" type="pres">
      <dgm:prSet presAssocID="{6F16BACF-2E73-49AB-BCD6-4815D039439A}" presName="root2" presStyleCnt="0"/>
      <dgm:spPr/>
    </dgm:pt>
    <dgm:pt modelId="{0CFCAF6D-D6DA-4C36-AB76-0A5CBD9A3F6E}" type="pres">
      <dgm:prSet presAssocID="{6F16BACF-2E73-49AB-BCD6-4815D039439A}" presName="LevelTwoTextNode" presStyleLbl="node2" presStyleIdx="0" presStyleCnt="6" custScaleX="169467" custScaleY="6921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814B0410-27E1-4003-B789-F2EE2068460E}" type="pres">
      <dgm:prSet presAssocID="{6F16BACF-2E73-49AB-BCD6-4815D039439A}" presName="level3hierChild" presStyleCnt="0"/>
      <dgm:spPr/>
    </dgm:pt>
    <dgm:pt modelId="{D0A6B632-66DB-43DE-A27A-6E9B6065079A}" type="pres">
      <dgm:prSet presAssocID="{A051DE63-BF45-4875-BDE9-D70F0C8568E0}" presName="conn2-1" presStyleLbl="parChTrans1D2" presStyleIdx="1" presStyleCnt="6"/>
      <dgm:spPr/>
      <dgm:t>
        <a:bodyPr/>
        <a:lstStyle/>
        <a:p>
          <a:endParaRPr lang="tr-TR"/>
        </a:p>
      </dgm:t>
    </dgm:pt>
    <dgm:pt modelId="{7124EEF2-DE84-4807-960B-420F6968486C}" type="pres">
      <dgm:prSet presAssocID="{A051DE63-BF45-4875-BDE9-D70F0C8568E0}" presName="connTx" presStyleLbl="parChTrans1D2" presStyleIdx="1" presStyleCnt="6"/>
      <dgm:spPr/>
      <dgm:t>
        <a:bodyPr/>
        <a:lstStyle/>
        <a:p>
          <a:endParaRPr lang="tr-TR"/>
        </a:p>
      </dgm:t>
    </dgm:pt>
    <dgm:pt modelId="{6F1491FC-A1D3-4095-A5A3-24BE02A654B1}" type="pres">
      <dgm:prSet presAssocID="{D6037239-875B-4A07-B496-7AAEA0B9A908}" presName="root2" presStyleCnt="0"/>
      <dgm:spPr/>
    </dgm:pt>
    <dgm:pt modelId="{AD718FEA-8FC0-4CBD-BEA4-C4895776B44E}" type="pres">
      <dgm:prSet presAssocID="{D6037239-875B-4A07-B496-7AAEA0B9A908}" presName="LevelTwoTextNode" presStyleLbl="node2" presStyleIdx="1" presStyleCnt="6" custScaleX="211833" custScaleY="69481" custLinFactNeighborX="-38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801C50C3-EE25-4296-A460-5056934EA2CA}" type="pres">
      <dgm:prSet presAssocID="{D6037239-875B-4A07-B496-7AAEA0B9A908}" presName="level3hierChild" presStyleCnt="0"/>
      <dgm:spPr/>
    </dgm:pt>
    <dgm:pt modelId="{63294A68-36BA-4E22-9DDD-F13EDB138928}" type="pres">
      <dgm:prSet presAssocID="{E67CE8BF-B974-4C82-BDDF-F5CF7B72BBA3}" presName="conn2-1" presStyleLbl="parChTrans1D2" presStyleIdx="2" presStyleCnt="6"/>
      <dgm:spPr/>
      <dgm:t>
        <a:bodyPr/>
        <a:lstStyle/>
        <a:p>
          <a:endParaRPr lang="tr-TR"/>
        </a:p>
      </dgm:t>
    </dgm:pt>
    <dgm:pt modelId="{B44A6A74-4DA5-4CBB-824D-920D6F9F905A}" type="pres">
      <dgm:prSet presAssocID="{E67CE8BF-B974-4C82-BDDF-F5CF7B72BBA3}" presName="connTx" presStyleLbl="parChTrans1D2" presStyleIdx="2" presStyleCnt="6"/>
      <dgm:spPr/>
      <dgm:t>
        <a:bodyPr/>
        <a:lstStyle/>
        <a:p>
          <a:endParaRPr lang="tr-TR"/>
        </a:p>
      </dgm:t>
    </dgm:pt>
    <dgm:pt modelId="{2242B5CF-E609-4C6D-AB25-43D3288F9272}" type="pres">
      <dgm:prSet presAssocID="{7CF6861F-0913-4C96-BD2B-8355A4A9B5BA}" presName="root2" presStyleCnt="0"/>
      <dgm:spPr/>
    </dgm:pt>
    <dgm:pt modelId="{E0A8E480-76E4-456D-A4E7-B1ADC135694B}" type="pres">
      <dgm:prSet presAssocID="{7CF6861F-0913-4C96-BD2B-8355A4A9B5BA}" presName="LevelTwoTextNode" presStyleLbl="node2" presStyleIdx="2" presStyleCnt="6" custScaleX="186334" custScaleY="69481" custLinFactNeighborX="-38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10823235-58BA-49B0-92CD-2ED39C6527B2}" type="pres">
      <dgm:prSet presAssocID="{7CF6861F-0913-4C96-BD2B-8355A4A9B5BA}" presName="level3hierChild" presStyleCnt="0"/>
      <dgm:spPr/>
    </dgm:pt>
    <dgm:pt modelId="{946D8E94-884F-4E34-B045-5BBBE12CB8C2}" type="pres">
      <dgm:prSet presAssocID="{29C6F6AE-CBA8-4934-8CCB-EA86FE67D9C9}" presName="conn2-1" presStyleLbl="parChTrans1D2" presStyleIdx="3" presStyleCnt="6"/>
      <dgm:spPr/>
      <dgm:t>
        <a:bodyPr/>
        <a:lstStyle/>
        <a:p>
          <a:endParaRPr lang="tr-TR"/>
        </a:p>
      </dgm:t>
    </dgm:pt>
    <dgm:pt modelId="{7D14E7FD-2019-4BE6-93F3-1ADE1B920BC9}" type="pres">
      <dgm:prSet presAssocID="{29C6F6AE-CBA8-4934-8CCB-EA86FE67D9C9}" presName="connTx" presStyleLbl="parChTrans1D2" presStyleIdx="3" presStyleCnt="6"/>
      <dgm:spPr/>
      <dgm:t>
        <a:bodyPr/>
        <a:lstStyle/>
        <a:p>
          <a:endParaRPr lang="tr-TR"/>
        </a:p>
      </dgm:t>
    </dgm:pt>
    <dgm:pt modelId="{45A220DB-D756-4EC3-BCCA-6D41D34BB9BB}" type="pres">
      <dgm:prSet presAssocID="{3DD8C056-C798-4899-81DE-F5F34CCF357C}" presName="root2" presStyleCnt="0"/>
      <dgm:spPr/>
    </dgm:pt>
    <dgm:pt modelId="{4913427E-3363-4EB7-BE83-37E3D806BB35}" type="pres">
      <dgm:prSet presAssocID="{3DD8C056-C798-4899-81DE-F5F34CCF357C}" presName="LevelTwoTextNode" presStyleLbl="node2" presStyleIdx="3" presStyleCnt="6" custScaleX="158729" custScaleY="6948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49A5A58B-D0DF-48B2-96D1-0F8309015F35}" type="pres">
      <dgm:prSet presAssocID="{3DD8C056-C798-4899-81DE-F5F34CCF357C}" presName="level3hierChild" presStyleCnt="0"/>
      <dgm:spPr/>
    </dgm:pt>
    <dgm:pt modelId="{F8D6C6B6-63D4-40AF-9B07-E4EE6FCC8E2A}" type="pres">
      <dgm:prSet presAssocID="{F1FA24DD-4FD1-4FE9-A8C0-5F259E8ED1BE}" presName="conn2-1" presStyleLbl="parChTrans1D2" presStyleIdx="4" presStyleCnt="6"/>
      <dgm:spPr/>
      <dgm:t>
        <a:bodyPr/>
        <a:lstStyle/>
        <a:p>
          <a:endParaRPr lang="tr-TR"/>
        </a:p>
      </dgm:t>
    </dgm:pt>
    <dgm:pt modelId="{C916E474-2BF7-4E35-B1D0-FA7E9DB7E3DD}" type="pres">
      <dgm:prSet presAssocID="{F1FA24DD-4FD1-4FE9-A8C0-5F259E8ED1BE}" presName="connTx" presStyleLbl="parChTrans1D2" presStyleIdx="4" presStyleCnt="6"/>
      <dgm:spPr/>
      <dgm:t>
        <a:bodyPr/>
        <a:lstStyle/>
        <a:p>
          <a:endParaRPr lang="tr-TR"/>
        </a:p>
      </dgm:t>
    </dgm:pt>
    <dgm:pt modelId="{9ACB7384-A85F-48F5-8986-5EE9E75FF40D}" type="pres">
      <dgm:prSet presAssocID="{B52DCCBF-5F3A-416A-B100-35DEA37210E5}" presName="root2" presStyleCnt="0"/>
      <dgm:spPr/>
    </dgm:pt>
    <dgm:pt modelId="{6B4F363C-09AB-4C50-BEEC-66D5733054D4}" type="pres">
      <dgm:prSet presAssocID="{B52DCCBF-5F3A-416A-B100-35DEA37210E5}" presName="LevelTwoTextNode" presStyleLbl="node2" presStyleIdx="4" presStyleCnt="6" custScaleX="151828" custScaleY="6948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F0F4ED9D-764D-4C73-B1AD-C6C005523543}" type="pres">
      <dgm:prSet presAssocID="{B52DCCBF-5F3A-416A-B100-35DEA37210E5}" presName="level3hierChild" presStyleCnt="0"/>
      <dgm:spPr/>
    </dgm:pt>
    <dgm:pt modelId="{4925BAFE-A98F-4F64-9126-C5ED1518E3B3}" type="pres">
      <dgm:prSet presAssocID="{A6D43056-C4EC-449B-BF1C-14BB29541A1D}" presName="conn2-1" presStyleLbl="parChTrans1D2" presStyleIdx="5" presStyleCnt="6"/>
      <dgm:spPr/>
      <dgm:t>
        <a:bodyPr/>
        <a:lstStyle/>
        <a:p>
          <a:endParaRPr lang="tr-TR"/>
        </a:p>
      </dgm:t>
    </dgm:pt>
    <dgm:pt modelId="{5F987CBA-4329-4AFA-B9AE-680973DEF54E}" type="pres">
      <dgm:prSet presAssocID="{A6D43056-C4EC-449B-BF1C-14BB29541A1D}" presName="connTx" presStyleLbl="parChTrans1D2" presStyleIdx="5" presStyleCnt="6"/>
      <dgm:spPr/>
      <dgm:t>
        <a:bodyPr/>
        <a:lstStyle/>
        <a:p>
          <a:endParaRPr lang="tr-TR"/>
        </a:p>
      </dgm:t>
    </dgm:pt>
    <dgm:pt modelId="{04AAE1EC-C6FC-4317-A7FC-C029600E7EB1}" type="pres">
      <dgm:prSet presAssocID="{ADC7C480-4C17-4F1D-B690-04DE605A459C}" presName="root2" presStyleCnt="0"/>
      <dgm:spPr/>
    </dgm:pt>
    <dgm:pt modelId="{6AC5EC96-7DB1-413F-B429-AE3B06197A81}" type="pres">
      <dgm:prSet presAssocID="{ADC7C480-4C17-4F1D-B690-04DE605A459C}" presName="LevelTwoTextNode" presStyleLbl="node2" presStyleIdx="5" presStyleCnt="6" custScaleX="193235" custScaleY="6948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tr-TR"/>
        </a:p>
      </dgm:t>
    </dgm:pt>
    <dgm:pt modelId="{F00C53CF-A8B0-40BC-ACF2-05760F20780E}" type="pres">
      <dgm:prSet presAssocID="{ADC7C480-4C17-4F1D-B690-04DE605A459C}" presName="level3hierChild" presStyleCnt="0"/>
      <dgm:spPr/>
    </dgm:pt>
  </dgm:ptLst>
  <dgm:cxnLst>
    <dgm:cxn modelId="{CC63A982-6D6F-4012-A847-BDC3477C5471}" type="presOf" srcId="{E67CE8BF-B974-4C82-BDDF-F5CF7B72BBA3}" destId="{63294A68-36BA-4E22-9DDD-F13EDB138928}" srcOrd="0" destOrd="0" presId="urn:microsoft.com/office/officeart/2008/layout/HorizontalMultiLevelHierarchy"/>
    <dgm:cxn modelId="{223117A4-4496-4E13-88E1-0B944A4B6259}" type="presOf" srcId="{D6037239-875B-4A07-B496-7AAEA0B9A908}" destId="{AD718FEA-8FC0-4CBD-BEA4-C4895776B44E}" srcOrd="0" destOrd="0" presId="urn:microsoft.com/office/officeart/2008/layout/HorizontalMultiLevelHierarchy"/>
    <dgm:cxn modelId="{7EA0ED86-0F58-4048-AE01-E446775A83A0}" type="presOf" srcId="{A6D43056-C4EC-449B-BF1C-14BB29541A1D}" destId="{4925BAFE-A98F-4F64-9126-C5ED1518E3B3}" srcOrd="0" destOrd="0" presId="urn:microsoft.com/office/officeart/2008/layout/HorizontalMultiLevelHierarchy"/>
    <dgm:cxn modelId="{A8C7D2EA-7B53-455E-A364-61B0DE938A9D}" type="presOf" srcId="{3DD8C056-C798-4899-81DE-F5F34CCF357C}" destId="{4913427E-3363-4EB7-BE83-37E3D806BB35}" srcOrd="0" destOrd="0" presId="urn:microsoft.com/office/officeart/2008/layout/HorizontalMultiLevelHierarchy"/>
    <dgm:cxn modelId="{1C4268B5-D678-47DD-A0ED-2352A4389A96}" type="presOf" srcId="{B52DCCBF-5F3A-416A-B100-35DEA37210E5}" destId="{6B4F363C-09AB-4C50-BEEC-66D5733054D4}" srcOrd="0" destOrd="0" presId="urn:microsoft.com/office/officeart/2008/layout/HorizontalMultiLevelHierarchy"/>
    <dgm:cxn modelId="{0D2AD34B-93FA-43E9-ABB8-99DC8616CA50}" type="presOf" srcId="{A051DE63-BF45-4875-BDE9-D70F0C8568E0}" destId="{D0A6B632-66DB-43DE-A27A-6E9B6065079A}" srcOrd="0" destOrd="0" presId="urn:microsoft.com/office/officeart/2008/layout/HorizontalMultiLevelHierarchy"/>
    <dgm:cxn modelId="{D405E4C6-6887-4AFC-BFE2-F8336AE3DF8A}" type="presOf" srcId="{7CF6861F-0913-4C96-BD2B-8355A4A9B5BA}" destId="{E0A8E480-76E4-456D-A4E7-B1ADC135694B}" srcOrd="0" destOrd="0" presId="urn:microsoft.com/office/officeart/2008/layout/HorizontalMultiLevelHierarchy"/>
    <dgm:cxn modelId="{60C4B46E-A5C1-4550-9102-500AE7B73A3E}" type="presOf" srcId="{F1FA24DD-4FD1-4FE9-A8C0-5F259E8ED1BE}" destId="{F8D6C6B6-63D4-40AF-9B07-E4EE6FCC8E2A}" srcOrd="0" destOrd="0" presId="urn:microsoft.com/office/officeart/2008/layout/HorizontalMultiLevelHierarchy"/>
    <dgm:cxn modelId="{FC713CEE-8643-47C2-AE95-29A593F162EF}" srcId="{9A583914-AB6E-4BB4-9988-C4FFB09BF3E2}" destId="{3DD8C056-C798-4899-81DE-F5F34CCF357C}" srcOrd="3" destOrd="0" parTransId="{29C6F6AE-CBA8-4934-8CCB-EA86FE67D9C9}" sibTransId="{0135BB13-592C-41B5-AC00-7CA6C5E76E75}"/>
    <dgm:cxn modelId="{40C027A4-B915-4DA7-8016-A0994F06A1F8}" type="presOf" srcId="{A051DE63-BF45-4875-BDE9-D70F0C8568E0}" destId="{7124EEF2-DE84-4807-960B-420F6968486C}" srcOrd="1" destOrd="0" presId="urn:microsoft.com/office/officeart/2008/layout/HorizontalMultiLevelHierarchy"/>
    <dgm:cxn modelId="{B3F18AF6-F576-477C-996E-3F9E2497F33D}" type="presOf" srcId="{9A583914-AB6E-4BB4-9988-C4FFB09BF3E2}" destId="{00B87ED1-1957-43B8-97FE-FAB498900529}" srcOrd="0" destOrd="0" presId="urn:microsoft.com/office/officeart/2008/layout/HorizontalMultiLevelHierarchy"/>
    <dgm:cxn modelId="{1959B2B2-4F43-4934-9746-6AAA42D3C91F}" type="presOf" srcId="{ADC7C480-4C17-4F1D-B690-04DE605A459C}" destId="{6AC5EC96-7DB1-413F-B429-AE3B06197A81}" srcOrd="0" destOrd="0" presId="urn:microsoft.com/office/officeart/2008/layout/HorizontalMultiLevelHierarchy"/>
    <dgm:cxn modelId="{F699C1E4-B3FC-4E0A-8772-D8F17AD84C88}" srcId="{9A583914-AB6E-4BB4-9988-C4FFB09BF3E2}" destId="{ADC7C480-4C17-4F1D-B690-04DE605A459C}" srcOrd="5" destOrd="0" parTransId="{A6D43056-C4EC-449B-BF1C-14BB29541A1D}" sibTransId="{D8C1EF8C-C4A0-42B1-8A5D-E15125834ECA}"/>
    <dgm:cxn modelId="{BEC7DE6B-B8AE-4048-9699-6D2428DABFED}" type="presOf" srcId="{486AC451-4C42-44B4-8C2A-6B097711DF82}" destId="{9969221F-A06B-49A2-AE16-FBFFAD2B91DA}" srcOrd="0" destOrd="0" presId="urn:microsoft.com/office/officeart/2008/layout/HorizontalMultiLevelHierarchy"/>
    <dgm:cxn modelId="{5A0E44A3-AB26-4DB2-9232-0D2200D0C7D9}" srcId="{9A583914-AB6E-4BB4-9988-C4FFB09BF3E2}" destId="{6F16BACF-2E73-49AB-BCD6-4815D039439A}" srcOrd="0" destOrd="0" parTransId="{486AC451-4C42-44B4-8C2A-6B097711DF82}" sibTransId="{C938724A-8B98-4BE0-9106-DB79175B49DC}"/>
    <dgm:cxn modelId="{EA1A9814-5BA1-415D-BB98-06213BBE817D}" type="presOf" srcId="{A6D43056-C4EC-449B-BF1C-14BB29541A1D}" destId="{5F987CBA-4329-4AFA-B9AE-680973DEF54E}" srcOrd="1" destOrd="0" presId="urn:microsoft.com/office/officeart/2008/layout/HorizontalMultiLevelHierarchy"/>
    <dgm:cxn modelId="{8239ADA0-CD95-464B-95A4-505F3B08B41C}" srcId="{35CBD323-CAFB-47DC-A0DF-59A0AD81E028}" destId="{9A583914-AB6E-4BB4-9988-C4FFB09BF3E2}" srcOrd="0" destOrd="0" parTransId="{60F86917-E6F5-49AB-853A-7D8C09BD6D0F}" sibTransId="{062CEF01-C962-47DB-9E3C-9F4DA8863D07}"/>
    <dgm:cxn modelId="{9FA52638-3554-4401-B16A-C837C954E3AF}" type="presOf" srcId="{F1FA24DD-4FD1-4FE9-A8C0-5F259E8ED1BE}" destId="{C916E474-2BF7-4E35-B1D0-FA7E9DB7E3DD}" srcOrd="1" destOrd="0" presId="urn:microsoft.com/office/officeart/2008/layout/HorizontalMultiLevelHierarchy"/>
    <dgm:cxn modelId="{B62FD501-B1D5-4FD1-BE8C-4A86E21D23C8}" srcId="{9A583914-AB6E-4BB4-9988-C4FFB09BF3E2}" destId="{D6037239-875B-4A07-B496-7AAEA0B9A908}" srcOrd="1" destOrd="0" parTransId="{A051DE63-BF45-4875-BDE9-D70F0C8568E0}" sibTransId="{245611C8-FC5D-4169-BCB7-624248556E2E}"/>
    <dgm:cxn modelId="{EE320438-635F-4898-903B-83A702E58F97}" srcId="{9A583914-AB6E-4BB4-9988-C4FFB09BF3E2}" destId="{B52DCCBF-5F3A-416A-B100-35DEA37210E5}" srcOrd="4" destOrd="0" parTransId="{F1FA24DD-4FD1-4FE9-A8C0-5F259E8ED1BE}" sibTransId="{B53B5997-5F14-47DF-892A-45511E5DD27C}"/>
    <dgm:cxn modelId="{DC8293B5-C505-4AB7-BCD7-47E647FB40FD}" srcId="{9A583914-AB6E-4BB4-9988-C4FFB09BF3E2}" destId="{7CF6861F-0913-4C96-BD2B-8355A4A9B5BA}" srcOrd="2" destOrd="0" parTransId="{E67CE8BF-B974-4C82-BDDF-F5CF7B72BBA3}" sibTransId="{B9464EB5-2CC5-4E5C-B949-62289A6DB5BC}"/>
    <dgm:cxn modelId="{7941D059-7A50-4738-BD7B-E43E86465B79}" type="presOf" srcId="{29C6F6AE-CBA8-4934-8CCB-EA86FE67D9C9}" destId="{7D14E7FD-2019-4BE6-93F3-1ADE1B920BC9}" srcOrd="1" destOrd="0" presId="urn:microsoft.com/office/officeart/2008/layout/HorizontalMultiLevelHierarchy"/>
    <dgm:cxn modelId="{3B298D24-1D10-4E55-B632-A96A131336B2}" type="presOf" srcId="{6F16BACF-2E73-49AB-BCD6-4815D039439A}" destId="{0CFCAF6D-D6DA-4C36-AB76-0A5CBD9A3F6E}" srcOrd="0" destOrd="0" presId="urn:microsoft.com/office/officeart/2008/layout/HorizontalMultiLevelHierarchy"/>
    <dgm:cxn modelId="{683E666C-4DD3-458C-9B3D-58ED59146D7D}" type="presOf" srcId="{29C6F6AE-CBA8-4934-8CCB-EA86FE67D9C9}" destId="{946D8E94-884F-4E34-B045-5BBBE12CB8C2}" srcOrd="0" destOrd="0" presId="urn:microsoft.com/office/officeart/2008/layout/HorizontalMultiLevelHierarchy"/>
    <dgm:cxn modelId="{F45D8009-F7CA-4CE0-9741-820C7AAB99B2}" type="presOf" srcId="{E67CE8BF-B974-4C82-BDDF-F5CF7B72BBA3}" destId="{B44A6A74-4DA5-4CBB-824D-920D6F9F905A}" srcOrd="1" destOrd="0" presId="urn:microsoft.com/office/officeart/2008/layout/HorizontalMultiLevelHierarchy"/>
    <dgm:cxn modelId="{8A5137AF-019A-4DFE-9EAD-9946FF373173}" type="presOf" srcId="{486AC451-4C42-44B4-8C2A-6B097711DF82}" destId="{6B9C41B3-46D5-4D04-BCDF-A4B9B6454FAD}" srcOrd="1" destOrd="0" presId="urn:microsoft.com/office/officeart/2008/layout/HorizontalMultiLevelHierarchy"/>
    <dgm:cxn modelId="{9CEA8D9F-1B79-4404-9681-D56E2C55125A}" type="presOf" srcId="{35CBD323-CAFB-47DC-A0DF-59A0AD81E028}" destId="{83DE6D25-4482-46FB-9E8E-650918ED7A56}" srcOrd="0" destOrd="0" presId="urn:microsoft.com/office/officeart/2008/layout/HorizontalMultiLevelHierarchy"/>
    <dgm:cxn modelId="{D08A6C4C-6684-4FAA-96C7-17C7AC489993}" type="presParOf" srcId="{83DE6D25-4482-46FB-9E8E-650918ED7A56}" destId="{6E2DD681-3B94-4D5C-85B8-2FD7715AD149}" srcOrd="0" destOrd="0" presId="urn:microsoft.com/office/officeart/2008/layout/HorizontalMultiLevelHierarchy"/>
    <dgm:cxn modelId="{78E1BB61-C3DE-425C-987E-C62C14BED6D1}" type="presParOf" srcId="{6E2DD681-3B94-4D5C-85B8-2FD7715AD149}" destId="{00B87ED1-1957-43B8-97FE-FAB498900529}" srcOrd="0" destOrd="0" presId="urn:microsoft.com/office/officeart/2008/layout/HorizontalMultiLevelHierarchy"/>
    <dgm:cxn modelId="{422E2E91-A219-4D11-BB0F-01901283EC34}" type="presParOf" srcId="{6E2DD681-3B94-4D5C-85B8-2FD7715AD149}" destId="{896A2027-5B1B-4A08-9A44-6006CB385EFF}" srcOrd="1" destOrd="0" presId="urn:microsoft.com/office/officeart/2008/layout/HorizontalMultiLevelHierarchy"/>
    <dgm:cxn modelId="{F309868B-D154-4246-B244-86BF95A1F12A}" type="presParOf" srcId="{896A2027-5B1B-4A08-9A44-6006CB385EFF}" destId="{9969221F-A06B-49A2-AE16-FBFFAD2B91DA}" srcOrd="0" destOrd="0" presId="urn:microsoft.com/office/officeart/2008/layout/HorizontalMultiLevelHierarchy"/>
    <dgm:cxn modelId="{AC117730-B25C-446B-8AD5-FCF2D9C0BA63}" type="presParOf" srcId="{9969221F-A06B-49A2-AE16-FBFFAD2B91DA}" destId="{6B9C41B3-46D5-4D04-BCDF-A4B9B6454FAD}" srcOrd="0" destOrd="0" presId="urn:microsoft.com/office/officeart/2008/layout/HorizontalMultiLevelHierarchy"/>
    <dgm:cxn modelId="{00FE046C-F976-4F41-B4B9-8A0F61725365}" type="presParOf" srcId="{896A2027-5B1B-4A08-9A44-6006CB385EFF}" destId="{5D1855D1-E3D4-40CC-A255-E6A05CB161C1}" srcOrd="1" destOrd="0" presId="urn:microsoft.com/office/officeart/2008/layout/HorizontalMultiLevelHierarchy"/>
    <dgm:cxn modelId="{9C5B9544-5C00-4DED-A115-8ECE46163DD9}" type="presParOf" srcId="{5D1855D1-E3D4-40CC-A255-E6A05CB161C1}" destId="{0CFCAF6D-D6DA-4C36-AB76-0A5CBD9A3F6E}" srcOrd="0" destOrd="0" presId="urn:microsoft.com/office/officeart/2008/layout/HorizontalMultiLevelHierarchy"/>
    <dgm:cxn modelId="{1FE5F264-689B-42CE-8DB3-1AE492F3EAEC}" type="presParOf" srcId="{5D1855D1-E3D4-40CC-A255-E6A05CB161C1}" destId="{814B0410-27E1-4003-B789-F2EE2068460E}" srcOrd="1" destOrd="0" presId="urn:microsoft.com/office/officeart/2008/layout/HorizontalMultiLevelHierarchy"/>
    <dgm:cxn modelId="{2F20DD29-C6E2-4A15-8226-DD66096C0F1F}" type="presParOf" srcId="{896A2027-5B1B-4A08-9A44-6006CB385EFF}" destId="{D0A6B632-66DB-43DE-A27A-6E9B6065079A}" srcOrd="2" destOrd="0" presId="urn:microsoft.com/office/officeart/2008/layout/HorizontalMultiLevelHierarchy"/>
    <dgm:cxn modelId="{D51E04E8-40C8-4756-A223-80F907CEC75E}" type="presParOf" srcId="{D0A6B632-66DB-43DE-A27A-6E9B6065079A}" destId="{7124EEF2-DE84-4807-960B-420F6968486C}" srcOrd="0" destOrd="0" presId="urn:microsoft.com/office/officeart/2008/layout/HorizontalMultiLevelHierarchy"/>
    <dgm:cxn modelId="{48EFD48B-18E9-4D33-8B7E-14BE7059A722}" type="presParOf" srcId="{896A2027-5B1B-4A08-9A44-6006CB385EFF}" destId="{6F1491FC-A1D3-4095-A5A3-24BE02A654B1}" srcOrd="3" destOrd="0" presId="urn:microsoft.com/office/officeart/2008/layout/HorizontalMultiLevelHierarchy"/>
    <dgm:cxn modelId="{330BA7A6-E52A-4877-924C-F9AEEF87A81A}" type="presParOf" srcId="{6F1491FC-A1D3-4095-A5A3-24BE02A654B1}" destId="{AD718FEA-8FC0-4CBD-BEA4-C4895776B44E}" srcOrd="0" destOrd="0" presId="urn:microsoft.com/office/officeart/2008/layout/HorizontalMultiLevelHierarchy"/>
    <dgm:cxn modelId="{E462F02B-0BBA-41C3-A921-A26DC8D8B92F}" type="presParOf" srcId="{6F1491FC-A1D3-4095-A5A3-24BE02A654B1}" destId="{801C50C3-EE25-4296-A460-5056934EA2CA}" srcOrd="1" destOrd="0" presId="urn:microsoft.com/office/officeart/2008/layout/HorizontalMultiLevelHierarchy"/>
    <dgm:cxn modelId="{EE76EE44-9A1D-47E8-9A65-E24478D449BA}" type="presParOf" srcId="{896A2027-5B1B-4A08-9A44-6006CB385EFF}" destId="{63294A68-36BA-4E22-9DDD-F13EDB138928}" srcOrd="4" destOrd="0" presId="urn:microsoft.com/office/officeart/2008/layout/HorizontalMultiLevelHierarchy"/>
    <dgm:cxn modelId="{8029CF2B-EDCE-482D-AD4D-E6D99A369CCA}" type="presParOf" srcId="{63294A68-36BA-4E22-9DDD-F13EDB138928}" destId="{B44A6A74-4DA5-4CBB-824D-920D6F9F905A}" srcOrd="0" destOrd="0" presId="urn:microsoft.com/office/officeart/2008/layout/HorizontalMultiLevelHierarchy"/>
    <dgm:cxn modelId="{D14878A1-66C3-4E97-AE8F-32FBF38994A3}" type="presParOf" srcId="{896A2027-5B1B-4A08-9A44-6006CB385EFF}" destId="{2242B5CF-E609-4C6D-AB25-43D3288F9272}" srcOrd="5" destOrd="0" presId="urn:microsoft.com/office/officeart/2008/layout/HorizontalMultiLevelHierarchy"/>
    <dgm:cxn modelId="{2E4CF24D-94ED-48D5-8F25-90CEC5FE511E}" type="presParOf" srcId="{2242B5CF-E609-4C6D-AB25-43D3288F9272}" destId="{E0A8E480-76E4-456D-A4E7-B1ADC135694B}" srcOrd="0" destOrd="0" presId="urn:microsoft.com/office/officeart/2008/layout/HorizontalMultiLevelHierarchy"/>
    <dgm:cxn modelId="{C8CBFFB3-E93C-4FBF-8D2A-04669884A0BA}" type="presParOf" srcId="{2242B5CF-E609-4C6D-AB25-43D3288F9272}" destId="{10823235-58BA-49B0-92CD-2ED39C6527B2}" srcOrd="1" destOrd="0" presId="urn:microsoft.com/office/officeart/2008/layout/HorizontalMultiLevelHierarchy"/>
    <dgm:cxn modelId="{09BBCF19-8251-4285-9452-12589DDE50AD}" type="presParOf" srcId="{896A2027-5B1B-4A08-9A44-6006CB385EFF}" destId="{946D8E94-884F-4E34-B045-5BBBE12CB8C2}" srcOrd="6" destOrd="0" presId="urn:microsoft.com/office/officeart/2008/layout/HorizontalMultiLevelHierarchy"/>
    <dgm:cxn modelId="{094315AE-C4AF-40EA-B44D-4C5634B597D5}" type="presParOf" srcId="{946D8E94-884F-4E34-B045-5BBBE12CB8C2}" destId="{7D14E7FD-2019-4BE6-93F3-1ADE1B920BC9}" srcOrd="0" destOrd="0" presId="urn:microsoft.com/office/officeart/2008/layout/HorizontalMultiLevelHierarchy"/>
    <dgm:cxn modelId="{2E9F7894-5405-423C-A8A8-72029AB9C13E}" type="presParOf" srcId="{896A2027-5B1B-4A08-9A44-6006CB385EFF}" destId="{45A220DB-D756-4EC3-BCCA-6D41D34BB9BB}" srcOrd="7" destOrd="0" presId="urn:microsoft.com/office/officeart/2008/layout/HorizontalMultiLevelHierarchy"/>
    <dgm:cxn modelId="{F212858A-A037-4102-95B7-966D3170DD67}" type="presParOf" srcId="{45A220DB-D756-4EC3-BCCA-6D41D34BB9BB}" destId="{4913427E-3363-4EB7-BE83-37E3D806BB35}" srcOrd="0" destOrd="0" presId="urn:microsoft.com/office/officeart/2008/layout/HorizontalMultiLevelHierarchy"/>
    <dgm:cxn modelId="{79DACF98-DEA2-4651-B397-4C4496670A81}" type="presParOf" srcId="{45A220DB-D756-4EC3-BCCA-6D41D34BB9BB}" destId="{49A5A58B-D0DF-48B2-96D1-0F8309015F35}" srcOrd="1" destOrd="0" presId="urn:microsoft.com/office/officeart/2008/layout/HorizontalMultiLevelHierarchy"/>
    <dgm:cxn modelId="{CB876F6B-98E5-40F4-8D79-EAD12AD07CCC}" type="presParOf" srcId="{896A2027-5B1B-4A08-9A44-6006CB385EFF}" destId="{F8D6C6B6-63D4-40AF-9B07-E4EE6FCC8E2A}" srcOrd="8" destOrd="0" presId="urn:microsoft.com/office/officeart/2008/layout/HorizontalMultiLevelHierarchy"/>
    <dgm:cxn modelId="{05293A12-8E69-4184-AA16-9400F64BA0FB}" type="presParOf" srcId="{F8D6C6B6-63D4-40AF-9B07-E4EE6FCC8E2A}" destId="{C916E474-2BF7-4E35-B1D0-FA7E9DB7E3DD}" srcOrd="0" destOrd="0" presId="urn:microsoft.com/office/officeart/2008/layout/HorizontalMultiLevelHierarchy"/>
    <dgm:cxn modelId="{2B95ACD1-2D62-4D59-98F0-89C71406F44B}" type="presParOf" srcId="{896A2027-5B1B-4A08-9A44-6006CB385EFF}" destId="{9ACB7384-A85F-48F5-8986-5EE9E75FF40D}" srcOrd="9" destOrd="0" presId="urn:microsoft.com/office/officeart/2008/layout/HorizontalMultiLevelHierarchy"/>
    <dgm:cxn modelId="{F713ADAE-DB79-4FDE-8797-0B2B252C5E13}" type="presParOf" srcId="{9ACB7384-A85F-48F5-8986-5EE9E75FF40D}" destId="{6B4F363C-09AB-4C50-BEEC-66D5733054D4}" srcOrd="0" destOrd="0" presId="urn:microsoft.com/office/officeart/2008/layout/HorizontalMultiLevelHierarchy"/>
    <dgm:cxn modelId="{23618AA3-216F-4290-BB27-21DA6A81CBAE}" type="presParOf" srcId="{9ACB7384-A85F-48F5-8986-5EE9E75FF40D}" destId="{F0F4ED9D-764D-4C73-B1AD-C6C005523543}" srcOrd="1" destOrd="0" presId="urn:microsoft.com/office/officeart/2008/layout/HorizontalMultiLevelHierarchy"/>
    <dgm:cxn modelId="{480FAD34-C194-406E-A628-A8E968B8EE1C}" type="presParOf" srcId="{896A2027-5B1B-4A08-9A44-6006CB385EFF}" destId="{4925BAFE-A98F-4F64-9126-C5ED1518E3B3}" srcOrd="10" destOrd="0" presId="urn:microsoft.com/office/officeart/2008/layout/HorizontalMultiLevelHierarchy"/>
    <dgm:cxn modelId="{6777EA4C-B42F-4C16-9CF1-CC2401DD3556}" type="presParOf" srcId="{4925BAFE-A98F-4F64-9126-C5ED1518E3B3}" destId="{5F987CBA-4329-4AFA-B9AE-680973DEF54E}" srcOrd="0" destOrd="0" presId="urn:microsoft.com/office/officeart/2008/layout/HorizontalMultiLevelHierarchy"/>
    <dgm:cxn modelId="{1C1152A0-E9F8-4A93-88AD-E9F6CD8D80A7}" type="presParOf" srcId="{896A2027-5B1B-4A08-9A44-6006CB385EFF}" destId="{04AAE1EC-C6FC-4317-A7FC-C029600E7EB1}" srcOrd="11" destOrd="0" presId="urn:microsoft.com/office/officeart/2008/layout/HorizontalMultiLevelHierarchy"/>
    <dgm:cxn modelId="{85E81B83-0538-4637-8A17-68AAE36E73EF}" type="presParOf" srcId="{04AAE1EC-C6FC-4317-A7FC-C029600E7EB1}" destId="{6AC5EC96-7DB1-413F-B429-AE3B06197A81}" srcOrd="0" destOrd="0" presId="urn:microsoft.com/office/officeart/2008/layout/HorizontalMultiLevelHierarchy"/>
    <dgm:cxn modelId="{829C1838-129F-4718-823A-394FF8F90232}" type="presParOf" srcId="{04AAE1EC-C6FC-4317-A7FC-C029600E7EB1}" destId="{F00C53CF-A8B0-40BC-ACF2-05760F2078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B03A-974C-4F2E-B42B-D159133260B3}">
      <dsp:nvSpPr>
        <dsp:cNvPr id="0" name=""/>
        <dsp:cNvSpPr/>
      </dsp:nvSpPr>
      <dsp:spPr>
        <a:xfrm>
          <a:off x="91896" y="350808"/>
          <a:ext cx="8265480" cy="8936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82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smtClean="0">
              <a:latin typeface="Century Gothic" panose="020B0502020202020204" pitchFamily="34" charset="0"/>
              <a:ea typeface="+mn-ea"/>
              <a:cs typeface="+mn-cs"/>
            </a:rPr>
            <a:t>Fon Sihirbazı</a:t>
          </a:r>
          <a:endParaRPr lang="tr-TR" sz="1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91896" y="574227"/>
        <a:ext cx="8042061" cy="446837"/>
      </dsp:txXfrm>
    </dsp:sp>
    <dsp:sp modelId="{7EE4D0A2-9926-4FE6-847A-F63A893CFFAC}">
      <dsp:nvSpPr>
        <dsp:cNvPr id="0" name=""/>
        <dsp:cNvSpPr/>
      </dsp:nvSpPr>
      <dsp:spPr>
        <a:xfrm>
          <a:off x="114230" y="855244"/>
          <a:ext cx="1527626" cy="1057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6 Adımda Aradığınız Desteği Bulma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14230" y="855244"/>
        <a:ext cx="1527626" cy="1057830"/>
      </dsp:txXfrm>
    </dsp:sp>
    <dsp:sp modelId="{6213B799-A430-4C75-BCE8-896CB407D322}">
      <dsp:nvSpPr>
        <dsp:cNvPr id="0" name=""/>
        <dsp:cNvSpPr/>
      </dsp:nvSpPr>
      <dsp:spPr>
        <a:xfrm>
          <a:off x="1619357" y="719961"/>
          <a:ext cx="6738019" cy="9570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40326"/>
            <a:satOff val="-2959"/>
            <a:lumOff val="68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82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smtClean="0">
              <a:latin typeface="Century Gothic" panose="020B0502020202020204" pitchFamily="34" charset="0"/>
              <a:ea typeface="+mn-ea"/>
              <a:cs typeface="+mn-cs"/>
            </a:rPr>
            <a:t>Çalışma Grupları</a:t>
          </a:r>
          <a:endParaRPr lang="tr-TR" sz="1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19357" y="959220"/>
        <a:ext cx="6498761" cy="478517"/>
      </dsp:txXfrm>
    </dsp:sp>
    <dsp:sp modelId="{A2220DBA-5BEF-436C-AF00-FBC1CC9FF905}">
      <dsp:nvSpPr>
        <dsp:cNvPr id="0" name=""/>
        <dsp:cNvSpPr/>
      </dsp:nvSpPr>
      <dsp:spPr>
        <a:xfrm>
          <a:off x="6202556" y="2569458"/>
          <a:ext cx="1562975" cy="164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Danışmanlık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Yatırım Ortaklığı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Proje Ortaklığı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Proje Personeli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Burs Staj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202556" y="2569458"/>
        <a:ext cx="1562975" cy="1648302"/>
      </dsp:txXfrm>
    </dsp:sp>
    <dsp:sp modelId="{35FB5AD6-902F-4751-A74A-4F174082BBBC}">
      <dsp:nvSpPr>
        <dsp:cNvPr id="0" name=""/>
        <dsp:cNvSpPr/>
      </dsp:nvSpPr>
      <dsp:spPr>
        <a:xfrm>
          <a:off x="3146818" y="1132386"/>
          <a:ext cx="5210559" cy="9338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80652"/>
            <a:satOff val="-5917"/>
            <a:lumOff val="137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82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smtClean="0">
              <a:latin typeface="Century Gothic" panose="020B0502020202020204" pitchFamily="34" charset="0"/>
              <a:ea typeface="+mn-ea"/>
              <a:cs typeface="+mn-cs"/>
            </a:rPr>
            <a:t>Paylaşımlar</a:t>
          </a:r>
          <a:endParaRPr lang="tr-TR" sz="1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146818" y="1365848"/>
        <a:ext cx="4977097" cy="466923"/>
      </dsp:txXfrm>
    </dsp:sp>
    <dsp:sp modelId="{A10536D0-4662-40FC-A454-EA5C14AA4FA2}">
      <dsp:nvSpPr>
        <dsp:cNvPr id="0" name=""/>
        <dsp:cNvSpPr/>
      </dsp:nvSpPr>
      <dsp:spPr>
        <a:xfrm>
          <a:off x="3166524" y="1741805"/>
          <a:ext cx="1527626" cy="1297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Haber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Duyuru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Etkinlik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Başarı Hikayesi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166524" y="1741805"/>
        <a:ext cx="1527626" cy="1297634"/>
      </dsp:txXfrm>
    </dsp:sp>
    <dsp:sp modelId="{7019C003-2A31-49FE-AFE9-18EF9A4BD6ED}">
      <dsp:nvSpPr>
        <dsp:cNvPr id="0" name=""/>
        <dsp:cNvSpPr/>
      </dsp:nvSpPr>
      <dsp:spPr>
        <a:xfrm>
          <a:off x="4675105" y="1600905"/>
          <a:ext cx="3682271" cy="7984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20979"/>
            <a:satOff val="-8876"/>
            <a:lumOff val="205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82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smtClean="0">
              <a:latin typeface="Century Gothic" panose="020B0502020202020204" pitchFamily="34" charset="0"/>
              <a:ea typeface="+mn-ea"/>
              <a:cs typeface="+mn-cs"/>
            </a:rPr>
            <a:t>Aramalar</a:t>
          </a:r>
          <a:endParaRPr lang="tr-TR" sz="1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675105" y="1800524"/>
        <a:ext cx="3482653" cy="399237"/>
      </dsp:txXfrm>
    </dsp:sp>
    <dsp:sp modelId="{CA4A07B5-E690-4B96-BB8F-AFCBF38FFB22}">
      <dsp:nvSpPr>
        <dsp:cNvPr id="0" name=""/>
        <dsp:cNvSpPr/>
      </dsp:nvSpPr>
      <dsp:spPr>
        <a:xfrm>
          <a:off x="4745338" y="2149324"/>
          <a:ext cx="1388169" cy="1597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Firma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Araştırmacı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Tez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Yayın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Ürün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Kurum</a:t>
          </a:r>
          <a:endParaRPr lang="tr-TR" sz="1600" kern="1200" dirty="0" smtClean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45338" y="2149324"/>
        <a:ext cx="1388169" cy="1597097"/>
      </dsp:txXfrm>
    </dsp:sp>
    <dsp:sp modelId="{F03DAA95-193F-4442-9939-09DDAF516480}">
      <dsp:nvSpPr>
        <dsp:cNvPr id="0" name=""/>
        <dsp:cNvSpPr/>
      </dsp:nvSpPr>
      <dsp:spPr>
        <a:xfrm>
          <a:off x="6202566" y="1969486"/>
          <a:ext cx="2154810" cy="8629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61305"/>
            <a:satOff val="-11834"/>
            <a:lumOff val="274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82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smtClean="0">
              <a:latin typeface="Century Gothic" panose="020B0502020202020204" pitchFamily="34" charset="0"/>
              <a:ea typeface="+mn-ea"/>
              <a:cs typeface="+mn-cs"/>
            </a:rPr>
            <a:t>Çağrılar</a:t>
          </a:r>
          <a:endParaRPr lang="tr-TR" sz="1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202566" y="2185230"/>
        <a:ext cx="1939066" cy="431487"/>
      </dsp:txXfrm>
    </dsp:sp>
    <dsp:sp modelId="{CCD38242-184D-41FE-89B2-CB923DA709D1}">
      <dsp:nvSpPr>
        <dsp:cNvPr id="0" name=""/>
        <dsp:cNvSpPr/>
      </dsp:nvSpPr>
      <dsp:spPr>
        <a:xfrm>
          <a:off x="1627738" y="1313913"/>
          <a:ext cx="1527626" cy="1113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Mesaj Doküman Belge Paylaşımı</a:t>
          </a:r>
          <a:endParaRPr lang="tr-TR" sz="1600" kern="1200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27738" y="1313913"/>
        <a:ext cx="1527626" cy="1113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89D6-2412-4964-9A38-14C13BEDEBB4}">
      <dsp:nvSpPr>
        <dsp:cNvPr id="0" name=""/>
        <dsp:cNvSpPr/>
      </dsp:nvSpPr>
      <dsp:spPr>
        <a:xfrm rot="5400000">
          <a:off x="193776" y="1419962"/>
          <a:ext cx="578819" cy="96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8B6C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15CFA-7971-4AAA-8F3F-BD4A7C280A02}">
      <dsp:nvSpPr>
        <dsp:cNvPr id="0" name=""/>
        <dsp:cNvSpPr/>
      </dsp:nvSpPr>
      <dsp:spPr>
        <a:xfrm>
          <a:off x="97156" y="1707735"/>
          <a:ext cx="869530" cy="7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Lise</a:t>
          </a:r>
          <a:endParaRPr lang="tr-TR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7156" y="1707735"/>
        <a:ext cx="869530" cy="762194"/>
      </dsp:txXfrm>
    </dsp:sp>
    <dsp:sp modelId="{98E50952-79DC-40B2-956D-2ECB827C0E3F}">
      <dsp:nvSpPr>
        <dsp:cNvPr id="0" name=""/>
        <dsp:cNvSpPr/>
      </dsp:nvSpPr>
      <dsp:spPr>
        <a:xfrm>
          <a:off x="802625" y="1349055"/>
          <a:ext cx="164062" cy="164062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5BDA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5BDA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7758B-D865-46AF-8793-C7EA273C768B}">
      <dsp:nvSpPr>
        <dsp:cNvPr id="0" name=""/>
        <dsp:cNvSpPr/>
      </dsp:nvSpPr>
      <dsp:spPr>
        <a:xfrm rot="5400000">
          <a:off x="1258251" y="1156557"/>
          <a:ext cx="578819" cy="96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A8C8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A8C8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B4D0D-C816-4698-B38F-79CA1C532D1F}">
      <dsp:nvSpPr>
        <dsp:cNvPr id="0" name=""/>
        <dsp:cNvSpPr/>
      </dsp:nvSpPr>
      <dsp:spPr>
        <a:xfrm>
          <a:off x="1161632" y="1444329"/>
          <a:ext cx="869530" cy="7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Meslek Yüksek Okulu</a:t>
          </a:r>
          <a:endParaRPr lang="tr-TR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61632" y="1444329"/>
        <a:ext cx="869530" cy="762194"/>
      </dsp:txXfrm>
    </dsp:sp>
    <dsp:sp modelId="{E41B46EB-0554-4359-BCC2-E941E32CE7EE}">
      <dsp:nvSpPr>
        <dsp:cNvPr id="0" name=""/>
        <dsp:cNvSpPr/>
      </dsp:nvSpPr>
      <dsp:spPr>
        <a:xfrm>
          <a:off x="1867100" y="1085649"/>
          <a:ext cx="164062" cy="164062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84ACB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4ACB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4ACB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84ACB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3F6FD-E92D-44EA-B56C-B0D2BFD3CC4E}">
      <dsp:nvSpPr>
        <dsp:cNvPr id="0" name=""/>
        <dsp:cNvSpPr/>
      </dsp:nvSpPr>
      <dsp:spPr>
        <a:xfrm rot="5400000">
          <a:off x="2322727" y="893151"/>
          <a:ext cx="578819" cy="96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83C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2683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AE0F2-26B4-4E12-A143-4E03BE4A8EE6}">
      <dsp:nvSpPr>
        <dsp:cNvPr id="0" name=""/>
        <dsp:cNvSpPr/>
      </dsp:nvSpPr>
      <dsp:spPr>
        <a:xfrm>
          <a:off x="2226108" y="1180923"/>
          <a:ext cx="869530" cy="7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Lisans</a:t>
          </a:r>
          <a:endParaRPr lang="tr-TR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26108" y="1180923"/>
        <a:ext cx="869530" cy="762194"/>
      </dsp:txXfrm>
    </dsp:sp>
    <dsp:sp modelId="{C7BA7F0D-2CB7-418C-BA1D-7A5695B06210}">
      <dsp:nvSpPr>
        <dsp:cNvPr id="0" name=""/>
        <dsp:cNvSpPr/>
      </dsp:nvSpPr>
      <dsp:spPr>
        <a:xfrm>
          <a:off x="2931576" y="822243"/>
          <a:ext cx="164062" cy="164062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8B6C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1CDCB-8DB9-4950-99E6-90DD30E80A28}">
      <dsp:nvSpPr>
        <dsp:cNvPr id="0" name=""/>
        <dsp:cNvSpPr/>
      </dsp:nvSpPr>
      <dsp:spPr>
        <a:xfrm rot="5400000">
          <a:off x="3387203" y="629746"/>
          <a:ext cx="578819" cy="96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75BDA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5BDA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5BDA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5BDA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23D3D-C25E-4D4C-A7F4-9AC66F08C3B1}">
      <dsp:nvSpPr>
        <dsp:cNvPr id="0" name=""/>
        <dsp:cNvSpPr/>
      </dsp:nvSpPr>
      <dsp:spPr>
        <a:xfrm>
          <a:off x="3290583" y="917518"/>
          <a:ext cx="869530" cy="7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Yüksek Lisans </a:t>
          </a:r>
          <a:endParaRPr lang="tr-TR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90583" y="917518"/>
        <a:ext cx="869530" cy="762194"/>
      </dsp:txXfrm>
    </dsp:sp>
    <dsp:sp modelId="{79FAE771-F536-4411-9742-B0426DCF5345}">
      <dsp:nvSpPr>
        <dsp:cNvPr id="0" name=""/>
        <dsp:cNvSpPr/>
      </dsp:nvSpPr>
      <dsp:spPr>
        <a:xfrm>
          <a:off x="3996052" y="558838"/>
          <a:ext cx="164062" cy="164062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7A8C8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A8C8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A8C8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A8C8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40F38F-09E0-4DB5-9DEB-7B5A0DB079F2}">
      <dsp:nvSpPr>
        <dsp:cNvPr id="0" name=""/>
        <dsp:cNvSpPr/>
      </dsp:nvSpPr>
      <dsp:spPr>
        <a:xfrm rot="5400000">
          <a:off x="4451678" y="366340"/>
          <a:ext cx="578819" cy="96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4ACB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4ACB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4ACB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84ACB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5A44D2-3356-47D5-9A91-94379F1F36C5}">
      <dsp:nvSpPr>
        <dsp:cNvPr id="0" name=""/>
        <dsp:cNvSpPr/>
      </dsp:nvSpPr>
      <dsp:spPr>
        <a:xfrm>
          <a:off x="4355059" y="654112"/>
          <a:ext cx="869530" cy="7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Doktora ve sonrası</a:t>
          </a:r>
          <a:endParaRPr lang="tr-TR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55059" y="654112"/>
        <a:ext cx="869530" cy="762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840C2-14A3-48ED-8C3A-2FD82416F9E5}">
      <dsp:nvSpPr>
        <dsp:cNvPr id="0" name=""/>
        <dsp:cNvSpPr/>
      </dsp:nvSpPr>
      <dsp:spPr>
        <a:xfrm>
          <a:off x="5369" y="0"/>
          <a:ext cx="1664612" cy="944192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Kavramsal Tasarım</a:t>
          </a:r>
          <a:endParaRPr lang="tr-T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023" y="27654"/>
        <a:ext cx="1609304" cy="888884"/>
      </dsp:txXfrm>
    </dsp:sp>
    <dsp:sp modelId="{6DCE2CB9-3CB5-4EDB-BB4C-73D1E6DCE749}">
      <dsp:nvSpPr>
        <dsp:cNvPr id="0" name=""/>
        <dsp:cNvSpPr/>
      </dsp:nvSpPr>
      <dsp:spPr>
        <a:xfrm>
          <a:off x="1836443" y="265684"/>
          <a:ext cx="352897" cy="412823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836443" y="348249"/>
        <a:ext cx="247028" cy="247693"/>
      </dsp:txXfrm>
    </dsp:sp>
    <dsp:sp modelId="{6178C9EC-936A-4B2E-802F-FB8825D1AA87}">
      <dsp:nvSpPr>
        <dsp:cNvPr id="0" name=""/>
        <dsp:cNvSpPr/>
      </dsp:nvSpPr>
      <dsp:spPr>
        <a:xfrm>
          <a:off x="2335827" y="0"/>
          <a:ext cx="1664612" cy="944192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Temel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Ar-Ge</a:t>
          </a:r>
          <a:endParaRPr lang="tr-T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63481" y="27654"/>
        <a:ext cx="1609304" cy="888884"/>
      </dsp:txXfrm>
    </dsp:sp>
    <dsp:sp modelId="{8F773436-1510-41E9-AA15-310FE6FE6F99}">
      <dsp:nvSpPr>
        <dsp:cNvPr id="0" name=""/>
        <dsp:cNvSpPr/>
      </dsp:nvSpPr>
      <dsp:spPr>
        <a:xfrm>
          <a:off x="4166901" y="265684"/>
          <a:ext cx="352897" cy="412823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4166901" y="348249"/>
        <a:ext cx="247028" cy="247693"/>
      </dsp:txXfrm>
    </dsp:sp>
    <dsp:sp modelId="{2F12B220-0558-4E02-AFC4-C21CB1B08519}">
      <dsp:nvSpPr>
        <dsp:cNvPr id="0" name=""/>
        <dsp:cNvSpPr/>
      </dsp:nvSpPr>
      <dsp:spPr>
        <a:xfrm>
          <a:off x="4666285" y="0"/>
          <a:ext cx="1664612" cy="944192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Uygulamalı Ar-Ge</a:t>
          </a:r>
          <a:endParaRPr lang="tr-T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93939" y="27654"/>
        <a:ext cx="1609304" cy="888884"/>
      </dsp:txXfrm>
    </dsp:sp>
    <dsp:sp modelId="{60231AE7-FA5A-479A-8A58-D67ADEC8F5AB}">
      <dsp:nvSpPr>
        <dsp:cNvPr id="0" name=""/>
        <dsp:cNvSpPr/>
      </dsp:nvSpPr>
      <dsp:spPr>
        <a:xfrm>
          <a:off x="6497359" y="265684"/>
          <a:ext cx="352897" cy="412823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6497359" y="348249"/>
        <a:ext cx="247028" cy="247693"/>
      </dsp:txXfrm>
    </dsp:sp>
    <dsp:sp modelId="{CB0D6CBE-93BB-4459-97A3-BB07F833C369}">
      <dsp:nvSpPr>
        <dsp:cNvPr id="0" name=""/>
        <dsp:cNvSpPr/>
      </dsp:nvSpPr>
      <dsp:spPr>
        <a:xfrm>
          <a:off x="6996743" y="0"/>
          <a:ext cx="1664612" cy="944192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Ürün Geliştirme </a:t>
          </a:r>
          <a:endParaRPr lang="tr-T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024397" y="27654"/>
        <a:ext cx="1609304" cy="888884"/>
      </dsp:txXfrm>
    </dsp:sp>
    <dsp:sp modelId="{D3A08F75-A4B9-4242-B197-31D55B02F52B}">
      <dsp:nvSpPr>
        <dsp:cNvPr id="0" name=""/>
        <dsp:cNvSpPr/>
      </dsp:nvSpPr>
      <dsp:spPr>
        <a:xfrm>
          <a:off x="8827817" y="265684"/>
          <a:ext cx="352897" cy="412823"/>
        </a:xfrm>
        <a:prstGeom prst="rightArrow">
          <a:avLst>
            <a:gd name="adj1" fmla="val 60000"/>
            <a:gd name="adj2" fmla="val 50000"/>
          </a:avLst>
        </a:prstGeom>
        <a:solidFill>
          <a:srgbClr val="9EB31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>
            <a:solidFill>
              <a:srgbClr val="2683C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8827817" y="348249"/>
        <a:ext cx="247028" cy="247693"/>
      </dsp:txXfrm>
    </dsp:sp>
    <dsp:sp modelId="{910BDCD1-CF60-4527-9293-2EB893F05496}">
      <dsp:nvSpPr>
        <dsp:cNvPr id="0" name=""/>
        <dsp:cNvSpPr/>
      </dsp:nvSpPr>
      <dsp:spPr>
        <a:xfrm>
          <a:off x="9327201" y="0"/>
          <a:ext cx="1664612" cy="944192"/>
        </a:xfrm>
        <a:prstGeom prst="roundRect">
          <a:avLst>
            <a:gd name="adj" fmla="val 10000"/>
          </a:avLst>
        </a:prstGeom>
        <a:solidFill>
          <a:srgbClr val="BAC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Ticarileşme</a:t>
          </a:r>
          <a:endParaRPr lang="tr-T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354855" y="27654"/>
        <a:ext cx="1609304" cy="88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5BAFE-A98F-4F64-9126-C5ED1518E3B3}">
      <dsp:nvSpPr>
        <dsp:cNvPr id="0" name=""/>
        <dsp:cNvSpPr/>
      </dsp:nvSpPr>
      <dsp:spPr>
        <a:xfrm>
          <a:off x="2271118" y="2680462"/>
          <a:ext cx="521644" cy="195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1953697"/>
              </a:lnTo>
              <a:lnTo>
                <a:pt x="521644" y="1953697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63500">
            <a:srgbClr val="A5A5A5">
              <a:satMod val="175000"/>
              <a:alpha val="4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1387" y="3606758"/>
        <a:ext cx="0" cy="0"/>
      </dsp:txXfrm>
    </dsp:sp>
    <dsp:sp modelId="{F8D6C6B6-63D4-40AF-9B07-E4EE6FCC8E2A}">
      <dsp:nvSpPr>
        <dsp:cNvPr id="0" name=""/>
        <dsp:cNvSpPr/>
      </dsp:nvSpPr>
      <dsp:spPr>
        <a:xfrm>
          <a:off x="2271118" y="2680462"/>
          <a:ext cx="521644" cy="120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1202394"/>
              </a:lnTo>
              <a:lnTo>
                <a:pt x="521644" y="1202394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99173" y="3248893"/>
        <a:ext cx="0" cy="0"/>
      </dsp:txXfrm>
    </dsp:sp>
    <dsp:sp modelId="{946D8E94-884F-4E34-B045-5BBBE12CB8C2}">
      <dsp:nvSpPr>
        <dsp:cNvPr id="0" name=""/>
        <dsp:cNvSpPr/>
      </dsp:nvSpPr>
      <dsp:spPr>
        <a:xfrm>
          <a:off x="2271118" y="2680462"/>
          <a:ext cx="521644" cy="45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822" y="0"/>
              </a:lnTo>
              <a:lnTo>
                <a:pt x="260822" y="451091"/>
              </a:lnTo>
              <a:lnTo>
                <a:pt x="521644" y="451091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4699" y="2888767"/>
        <a:ext cx="0" cy="0"/>
      </dsp:txXfrm>
    </dsp:sp>
    <dsp:sp modelId="{63294A68-36BA-4E22-9DDD-F13EDB138928}">
      <dsp:nvSpPr>
        <dsp:cNvPr id="0" name=""/>
        <dsp:cNvSpPr/>
      </dsp:nvSpPr>
      <dsp:spPr>
        <a:xfrm>
          <a:off x="2271118" y="2380251"/>
          <a:ext cx="511681" cy="300211"/>
        </a:xfrm>
        <a:custGeom>
          <a:avLst/>
          <a:gdLst/>
          <a:ahLst/>
          <a:cxnLst/>
          <a:rect l="0" t="0" r="0" b="0"/>
          <a:pathLst>
            <a:path>
              <a:moveTo>
                <a:pt x="0" y="300211"/>
              </a:moveTo>
              <a:lnTo>
                <a:pt x="255840" y="300211"/>
              </a:lnTo>
              <a:lnTo>
                <a:pt x="255840" y="0"/>
              </a:lnTo>
              <a:lnTo>
                <a:pt x="511681" y="0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2127" y="2515525"/>
        <a:ext cx="0" cy="0"/>
      </dsp:txXfrm>
    </dsp:sp>
    <dsp:sp modelId="{D0A6B632-66DB-43DE-A27A-6E9B6065079A}">
      <dsp:nvSpPr>
        <dsp:cNvPr id="0" name=""/>
        <dsp:cNvSpPr/>
      </dsp:nvSpPr>
      <dsp:spPr>
        <a:xfrm>
          <a:off x="2271118" y="1628948"/>
          <a:ext cx="511681" cy="1051514"/>
        </a:xfrm>
        <a:custGeom>
          <a:avLst/>
          <a:gdLst/>
          <a:ahLst/>
          <a:cxnLst/>
          <a:rect l="0" t="0" r="0" b="0"/>
          <a:pathLst>
            <a:path>
              <a:moveTo>
                <a:pt x="0" y="1051514"/>
              </a:moveTo>
              <a:lnTo>
                <a:pt x="255840" y="1051514"/>
              </a:lnTo>
              <a:lnTo>
                <a:pt x="255840" y="0"/>
              </a:lnTo>
              <a:lnTo>
                <a:pt x="511681" y="0"/>
              </a:lnTo>
            </a:path>
          </a:pathLst>
        </a:custGeom>
        <a:noFill/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97723" y="2125470"/>
        <a:ext cx="0" cy="0"/>
      </dsp:txXfrm>
    </dsp:sp>
    <dsp:sp modelId="{9969221F-A06B-49A2-AE16-FBFFAD2B91DA}">
      <dsp:nvSpPr>
        <dsp:cNvPr id="0" name=""/>
        <dsp:cNvSpPr/>
      </dsp:nvSpPr>
      <dsp:spPr>
        <a:xfrm>
          <a:off x="2271118" y="878710"/>
          <a:ext cx="521644" cy="1801752"/>
        </a:xfrm>
        <a:custGeom>
          <a:avLst/>
          <a:gdLst/>
          <a:ahLst/>
          <a:cxnLst/>
          <a:rect l="0" t="0" r="0" b="0"/>
          <a:pathLst>
            <a:path>
              <a:moveTo>
                <a:pt x="0" y="1801752"/>
              </a:moveTo>
              <a:lnTo>
                <a:pt x="260822" y="1801752"/>
              </a:lnTo>
              <a:lnTo>
                <a:pt x="260822" y="0"/>
              </a:lnTo>
              <a:lnTo>
                <a:pt x="521644" y="0"/>
              </a:lnTo>
            </a:path>
          </a:pathLst>
        </a:custGeom>
        <a:noFill/>
        <a:ln w="38100" cap="rnd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63500">
            <a:srgbClr val="A5A5A5">
              <a:satMod val="175000"/>
              <a:alpha val="4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5047" y="1732693"/>
        <a:ext cx="0" cy="0"/>
      </dsp:txXfrm>
    </dsp:sp>
    <dsp:sp modelId="{00B87ED1-1957-43B8-97FE-FAB498900529}">
      <dsp:nvSpPr>
        <dsp:cNvPr id="0" name=""/>
        <dsp:cNvSpPr/>
      </dsp:nvSpPr>
      <dsp:spPr>
        <a:xfrm>
          <a:off x="-1767" y="1547146"/>
          <a:ext cx="2279139" cy="2266632"/>
        </a:xfrm>
        <a:prstGeom prst="ellipse">
          <a:avLst/>
        </a:prstGeom>
        <a:gradFill flip="none" rotWithShape="1">
          <a:gsLst>
            <a:gs pos="69000">
              <a:srgbClr val="FF0000">
                <a:alpha val="69000"/>
              </a:srgbClr>
            </a:gs>
            <a:gs pos="97000">
              <a:srgbClr val="ED7D31">
                <a:lumMod val="89000"/>
              </a:srgbClr>
            </a:gs>
            <a:gs pos="71000">
              <a:srgbClr val="ED7D31">
                <a:lumMod val="75000"/>
              </a:srgbClr>
            </a:gs>
            <a:gs pos="97000">
              <a:srgbClr val="ED7D31">
                <a:lumMod val="70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228600">
            <a:srgbClr val="A5A5A5">
              <a:satMod val="175000"/>
              <a:alpha val="40000"/>
            </a:srgbClr>
          </a:glow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Ar-Ge/ Tasarım Merkezi</a:t>
          </a:r>
          <a:endParaRPr lang="tr-TR" sz="31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32005" y="1879087"/>
        <a:ext cx="1611595" cy="1602750"/>
      </dsp:txXfrm>
    </dsp:sp>
    <dsp:sp modelId="{0CFCAF6D-D6DA-4C36-AB76-0A5CBD9A3F6E}">
      <dsp:nvSpPr>
        <dsp:cNvPr id="0" name=""/>
        <dsp:cNvSpPr/>
      </dsp:nvSpPr>
      <dsp:spPr>
        <a:xfrm>
          <a:off x="2792762" y="603523"/>
          <a:ext cx="4420075" cy="550374"/>
        </a:xfrm>
        <a:prstGeom prst="flowChartAlternateProcess">
          <a:avLst/>
        </a:prstGeom>
        <a:solidFill>
          <a:srgbClr val="ED7D31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Vergi</a:t>
          </a:r>
          <a:r>
            <a:rPr lang="tr-TR" sz="18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İndirimi </a:t>
          </a:r>
          <a:r>
            <a:rPr lang="tr-TR" sz="13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(Ar-Ge Harcamalarının Tamamı)</a:t>
          </a:r>
          <a:endParaRPr lang="tr-TR" sz="13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9629" y="630390"/>
        <a:ext cx="4366341" cy="496640"/>
      </dsp:txXfrm>
    </dsp:sp>
    <dsp:sp modelId="{AD718FEA-8FC0-4CBD-BEA4-C4895776B44E}">
      <dsp:nvSpPr>
        <dsp:cNvPr id="0" name=""/>
        <dsp:cNvSpPr/>
      </dsp:nvSpPr>
      <dsp:spPr>
        <a:xfrm>
          <a:off x="2782799" y="1352695"/>
          <a:ext cx="5525075" cy="552505"/>
        </a:xfrm>
        <a:prstGeom prst="flowChartAlternateProcess">
          <a:avLst/>
        </a:prstGeom>
        <a:solidFill>
          <a:srgbClr val="70AD47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Sigorta Pirimi Desteği </a:t>
          </a:r>
          <a:r>
            <a:rPr lang="tr-TR" sz="13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(İşveren hissesinin yarısı 2023  yılına kadar Maliye Bakanlığınca karşılanır)</a:t>
          </a:r>
          <a:endParaRPr lang="tr-TR" sz="13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09770" y="1379666"/>
        <a:ext cx="5471133" cy="498563"/>
      </dsp:txXfrm>
    </dsp:sp>
    <dsp:sp modelId="{E0A8E480-76E4-456D-A4E7-B1ADC135694B}">
      <dsp:nvSpPr>
        <dsp:cNvPr id="0" name=""/>
        <dsp:cNvSpPr/>
      </dsp:nvSpPr>
      <dsp:spPr>
        <a:xfrm>
          <a:off x="2782799" y="2103998"/>
          <a:ext cx="4860004" cy="552505"/>
        </a:xfrm>
        <a:prstGeom prst="flowChartAlternateProcess">
          <a:avLst/>
        </a:prstGeom>
        <a:solidFill>
          <a:srgbClr val="00B0F0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Gelir Vergisi Stopajı Desteği</a:t>
          </a:r>
          <a:endParaRPr lang="tr-TR" sz="18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09770" y="2130969"/>
        <a:ext cx="4806062" cy="498563"/>
      </dsp:txXfrm>
    </dsp:sp>
    <dsp:sp modelId="{4913427E-3363-4EB7-BE83-37E3D806BB35}">
      <dsp:nvSpPr>
        <dsp:cNvPr id="0" name=""/>
        <dsp:cNvSpPr/>
      </dsp:nvSpPr>
      <dsp:spPr>
        <a:xfrm>
          <a:off x="2792762" y="2855301"/>
          <a:ext cx="4140004" cy="552505"/>
        </a:xfrm>
        <a:prstGeom prst="flowChartAlternateProcess">
          <a:avLst/>
        </a:prstGeom>
        <a:solidFill>
          <a:srgbClr val="FF0066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Damga Vergisi İstisnası</a:t>
          </a:r>
          <a:endParaRPr lang="tr-TR" sz="18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9733" y="2882272"/>
        <a:ext cx="4086062" cy="498563"/>
      </dsp:txXfrm>
    </dsp:sp>
    <dsp:sp modelId="{6B4F363C-09AB-4C50-BEEC-66D5733054D4}">
      <dsp:nvSpPr>
        <dsp:cNvPr id="0" name=""/>
        <dsp:cNvSpPr/>
      </dsp:nvSpPr>
      <dsp:spPr>
        <a:xfrm>
          <a:off x="2792762" y="3606604"/>
          <a:ext cx="3960011" cy="552505"/>
        </a:xfrm>
        <a:prstGeom prst="flowChartAlternateProcess">
          <a:avLst/>
        </a:prstGeom>
        <a:solidFill>
          <a:srgbClr val="70AD47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Gümrük Vergisi İstisnası</a:t>
          </a:r>
          <a:endParaRPr lang="tr-TR" sz="18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9733" y="3633575"/>
        <a:ext cx="3906069" cy="498563"/>
      </dsp:txXfrm>
    </dsp:sp>
    <dsp:sp modelId="{6AC5EC96-7DB1-413F-B429-AE3B06197A81}">
      <dsp:nvSpPr>
        <dsp:cNvPr id="0" name=""/>
        <dsp:cNvSpPr/>
      </dsp:nvSpPr>
      <dsp:spPr>
        <a:xfrm>
          <a:off x="2792762" y="4357907"/>
          <a:ext cx="5039997" cy="552505"/>
        </a:xfrm>
        <a:prstGeom prst="flowChartAlternateProcess">
          <a:avLst/>
        </a:prstGeom>
        <a:solidFill>
          <a:srgbClr val="ED7D31"/>
        </a:solidFill>
        <a:ln w="38100" cap="flat" cmpd="sng" algn="ctr">
          <a:solidFill>
            <a:srgbClr val="E7E6E6">
              <a:lumMod val="75000"/>
            </a:srgbClr>
          </a:solidFill>
          <a:prstDash val="solid"/>
          <a:miter lim="800000"/>
        </a:ln>
        <a:effectLst>
          <a:glow rad="101600">
            <a:srgbClr val="A5A5A5">
              <a:satMod val="175000"/>
              <a:alpha val="40000"/>
            </a:srgb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Temel Bilimler Desteği </a:t>
          </a:r>
          <a:r>
            <a:rPr lang="tr-TR" sz="13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(İki yıl süreyle brüt asgari ücret tutarı) (Sadece Ar-Ge Merkezleri)</a:t>
          </a:r>
          <a:endParaRPr lang="tr-TR" sz="13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9733" y="4384878"/>
        <a:ext cx="4986055" cy="498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A6FE20-6B29-4AAD-B908-06C5859EAFE5}" type="datetime1">
              <a:rPr lang="tr-TR" smtClean="0"/>
              <a:t>12.03.2019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AE16B-A792-4401-8DAA-67B986E5EE7E}" type="datetime1">
              <a:rPr lang="tr-TR" noProof="0" smtClean="0"/>
              <a:t>12.03.2019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34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64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9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0428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12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246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81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572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8923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9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47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901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8146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683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728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123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496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8286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370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60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0609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70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84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59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75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32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826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884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67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Düz Bağlayıcı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Düz Bağlayıcı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Düz Bağlayıcı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Düz Bağlayıcı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Düz Bağlayıcı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Düz Bağlayıcı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Düz Bağlayıcı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cxnSp>
        <p:nvCxnSpPr>
          <p:cNvPr id="58" name="Düz Bağlayıcı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977900"/>
            <a:ext cx="11029615" cy="48808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tıklatın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181678" y="6570171"/>
            <a:ext cx="918882" cy="222436"/>
          </a:xfrm>
        </p:spPr>
        <p:txBody>
          <a:bodyPr rtlCol="0"/>
          <a:lstStyle/>
          <a:p>
            <a:fld id="{E31375A4-56A4-47D6-9801-1991572033F7}" type="slidenum">
              <a:rPr lang="tr-TR" smtClean="0"/>
              <a:pPr/>
              <a:t>‹#›</a:t>
            </a:fld>
            <a:r>
              <a:rPr lang="tr-TR" dirty="0" smtClean="0"/>
              <a:t>/34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Düz Bağlayıcı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 w="3175"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Düz Bağlayıcı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Düz Bağlayıcı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Düz Bağlayıcı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Düz Bağlayıcı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Düz Bağlayıcı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Düz Bağlayıcı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 w="3175"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Düz Bağlayıcı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  <a:ln w="3175">
            <a:solidFill>
              <a:schemeClr val="tx1"/>
            </a:solidFill>
          </a:ln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  <a:ln w="3175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cxnSp>
        <p:nvCxnSpPr>
          <p:cNvPr id="58" name="Düz Bağlayıcı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Düz Bağlayıcı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Düz Bağlayıcı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Düz Bağlayıcı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Düz Bağlayıcı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Düz Bağlayıcı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Düz Bağlayıcı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Düz Bağlayıcı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Düz Bağlayıcı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Düz Bağlayıcı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Düz Bağlayıcı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Düz Bağlayıcı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Düz Bağlayıcı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 w="0" cmpd="dbl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Düz Bağlayıcı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Düz Bağlayıcı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Düz Bağlayıcı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Düz Bağlayıcı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Düz Bağlayıcı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Düz Bağlayıcı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Düz Bağlayıcı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Düz Bağlayıcı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Düz Bağlayıcı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Düz Bağlayıcı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Düz Bağlayıcı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Düz Bağlayıcı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Düz Bağlayıcı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Düz Bağlayıcı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Düz Bağlayıcı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Düz Bağlayıcı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Düz Bağlayıcı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Düz Bağlayıcı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Düz Bağlayıcı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Düz Bağlayıcı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Düz Bağlayıcı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Düz Bağlayıcı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Düz Bağlayıcı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Düz Bağlayıcı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Düz Bağlayıcı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 w="0" cmpd="dbl">
                  <a:solidFill>
                    <a:schemeClr val="bg1">
                      <a:lumMod val="85000"/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Düz Bağlayıcı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Düz Bağlayıcı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Düz Bağlayıcı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Düz Bağlayıcı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Düz Bağlayıcı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 w="0" cmpd="dbl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Alt Bilgi Yer Tutucusu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212" name="Tarih Yer Tutucusu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214" name="Slayt Numarası Yer Tutucusu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Düz Bağlayıcı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Düz Bağlayıcı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Bağlayıcı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Düz Bağlayıcı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Düz Bağlayıcı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Düz Bağlayıcı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Düz Bağlayıcı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Dikdörtgen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cxnSp>
        <p:nvCxnSpPr>
          <p:cNvPr id="60" name="Düz Bağlayıcı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Düz Bağlayıcı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Düz Bağlayıcı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Düz Bağlayıcı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Düz Bağlayıcı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Düz Bağlayıcı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Düz Bağlayıcı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Düz Bağlayıcı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Düz Bağlayıcı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Düz Bağlayıcı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Düz Bağlayıcı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Düz Bağlayıcı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Düz Bağlayıcı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Düz Bağlayıcı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Düz Bağlayıcı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Bağlayıcı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Düz Bağlayıcı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Düz Bağlayıcı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Düz Bağlayıcı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Düz Bağlayıcı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Düz Bağlayıcı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Düz Bağlayıcı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Bağlayıcı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Düz Bağlayıcı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Düz Bağlayıcı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Dikdörtgen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59" name="Düz Bağlayıcı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-13663" y="-2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Düz Bağlayıcı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Düz Bağlayıcı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Düz Bağlayıcı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Düz Bağlayıcı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Düz Bağlayıcı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Düz Bağlayıcı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Düz Bağlayıcı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Düz Bağlayıcı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Düz Bağlayıcı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Düz Bağlayıcı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Düz Bağlayıcı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Düz Bağlayıcı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Düz Bağlayıcı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Düz Bağlayıcı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Düz Bağlayıcı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Düz Bağlayıcı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Düz Bağlayıcı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Düz Bağlayıcı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Düz Bağlayıcı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Düz Bağlayıcı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Düz Bağlayıcı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Düz Bağlayıcı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Düz Bağlayıcı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Düz Bağlayıcı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Düz Bağlayıcı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Düz Bağlayıcı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Düz Bağlayıcı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Düz Bağlayıcı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Düz Bağlayıcı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Düz Bağlayıcı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Düz Bağlayıcı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Düz Bağlayıcı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Düz Bağlayıcı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Düz Bağlayıcı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Düz Bağlayıcı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Düz Bağlayıcı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Düz Bağlayıcı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Düz Bağlayıcı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cxnSp>
        <p:nvCxnSpPr>
          <p:cNvPr id="148" name="Düz Bağlayıcı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cid:image001.png@01D4C482.21A65B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26.png"/><Relationship Id="rId10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-1" r="10988" b="10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404143" y="6328475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21-22 Mart  2019 AMASYA</a:t>
            </a:r>
            <a:endParaRPr lang="tr-T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2557925"/>
            <a:ext cx="12191999" cy="1742149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TÜRKİYE CUMHURİYETİ</a:t>
            </a:r>
          </a:p>
          <a:p>
            <a:pPr algn="ctr"/>
            <a:r>
              <a:rPr lang="tr-TR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SANAYİ VE TEKNOLOJİ BAKANLIĞI</a:t>
            </a:r>
          </a:p>
          <a:p>
            <a:pPr algn="ctr"/>
            <a:r>
              <a:rPr lang="tr-TR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Ar-Ge Teşvikleri Genel Müdürlüğü</a:t>
            </a:r>
            <a:endParaRPr lang="pt-B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Resim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5324400" y="90000"/>
            <a:ext cx="1540800" cy="15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82129"/>
            <a:ext cx="7895486" cy="796679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2-Dijital Dönüşüm Yol Haritası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Akış Çizelgesi: Öteki İşlem 12"/>
          <p:cNvSpPr/>
          <p:nvPr/>
        </p:nvSpPr>
        <p:spPr>
          <a:xfrm>
            <a:off x="557634" y="1043545"/>
            <a:ext cx="2782048" cy="443290"/>
          </a:xfrm>
          <a:prstGeom prst="flowChartAlternateProcess">
            <a:avLst/>
          </a:prstGeom>
          <a:solidFill>
            <a:srgbClr val="A43F27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KÜSİ Çalışma Grubu</a:t>
            </a:r>
            <a:endParaRPr lang="tr-T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kış Çizelgesi: Öteki İşlem 13"/>
          <p:cNvSpPr/>
          <p:nvPr/>
        </p:nvSpPr>
        <p:spPr>
          <a:xfrm>
            <a:off x="3501329" y="1043545"/>
            <a:ext cx="3229088" cy="443290"/>
          </a:xfrm>
          <a:prstGeom prst="flowChartAlternateProcess">
            <a:avLst/>
          </a:prstGeom>
          <a:solidFill>
            <a:srgbClr val="A43F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KÜSİP</a:t>
            </a:r>
            <a:endParaRPr lang="tr-T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5"/>
          <a:srcRect l="51805" t="10468" r="2230"/>
          <a:stretch/>
        </p:blipFill>
        <p:spPr>
          <a:xfrm>
            <a:off x="311040" y="1118613"/>
            <a:ext cx="3047539" cy="3096099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6"/>
          <a:srcRect l="51015" t="15147" r="2319" b="17329"/>
          <a:stretch/>
        </p:blipFill>
        <p:spPr>
          <a:xfrm>
            <a:off x="4743242" y="1090636"/>
            <a:ext cx="3413642" cy="3096009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7"/>
          <a:srcRect l="53822" t="17018" b="2202"/>
          <a:stretch/>
        </p:blipFill>
        <p:spPr>
          <a:xfrm>
            <a:off x="8975091" y="1113930"/>
            <a:ext cx="3125469" cy="3075421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8"/>
          <a:srcRect l="50927" t="18266" r="3634" b="16861"/>
          <a:stretch/>
        </p:blipFill>
        <p:spPr>
          <a:xfrm>
            <a:off x="2925442" y="4226712"/>
            <a:ext cx="3368842" cy="2705478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9"/>
          <a:srcRect l="53734" t="16707" r="2143" b="4541"/>
          <a:stretch/>
        </p:blipFill>
        <p:spPr>
          <a:xfrm>
            <a:off x="7080347" y="4214024"/>
            <a:ext cx="3042242" cy="271816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10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3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0898" y="281501"/>
            <a:ext cx="10126317" cy="469053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3-Sanayi İşbirliği </a:t>
            </a:r>
            <a:r>
              <a:rPr lang="tr-TR" dirty="0">
                <a:latin typeface="Century Gothic" panose="020B0502020202020204" pitchFamily="34" charset="0"/>
              </a:rPr>
              <a:t>Projeleri (Yasal Dayanak)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148379" y="929961"/>
            <a:ext cx="5502179" cy="3273530"/>
            <a:chOff x="100261" y="1238869"/>
            <a:chExt cx="6482456" cy="3344199"/>
          </a:xfrm>
        </p:grpSpPr>
        <p:sp>
          <p:nvSpPr>
            <p:cNvPr id="10" name="Dikdörtgen 9"/>
            <p:cNvSpPr/>
            <p:nvPr/>
          </p:nvSpPr>
          <p:spPr>
            <a:xfrm>
              <a:off x="268171" y="1238869"/>
              <a:ext cx="6314546" cy="3344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1" dirty="0"/>
            </a:p>
          </p:txBody>
        </p:sp>
        <p:sp>
          <p:nvSpPr>
            <p:cNvPr id="11" name="Düz Bağlayıcı 3"/>
            <p:cNvSpPr/>
            <p:nvPr/>
          </p:nvSpPr>
          <p:spPr>
            <a:xfrm rot="12535820" flipV="1">
              <a:off x="3604556" y="2348046"/>
              <a:ext cx="1863926" cy="539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2163770" y="288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üz Bağlayıcı 4"/>
            <p:cNvSpPr/>
            <p:nvPr/>
          </p:nvSpPr>
          <p:spPr>
            <a:xfrm rot="10772339">
              <a:off x="3781324" y="2943709"/>
              <a:ext cx="1249503" cy="494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1530368" y="288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üz Bağlayıcı 5"/>
            <p:cNvSpPr/>
            <p:nvPr/>
          </p:nvSpPr>
          <p:spPr>
            <a:xfrm rot="8994327">
              <a:off x="3682677" y="3544511"/>
              <a:ext cx="1642197" cy="494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2011333" y="288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erbest Form 13"/>
            <p:cNvSpPr/>
            <p:nvPr/>
          </p:nvSpPr>
          <p:spPr>
            <a:xfrm rot="1816690">
              <a:off x="1787952" y="3802709"/>
              <a:ext cx="1264207" cy="407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1205805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erbest Form 14"/>
            <p:cNvSpPr/>
            <p:nvPr/>
          </p:nvSpPr>
          <p:spPr>
            <a:xfrm rot="21583656">
              <a:off x="2023577" y="2977298"/>
              <a:ext cx="493474" cy="407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554208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erbest Form 15"/>
            <p:cNvSpPr/>
            <p:nvPr/>
          </p:nvSpPr>
          <p:spPr>
            <a:xfrm rot="19821477">
              <a:off x="1812574" y="2204284"/>
              <a:ext cx="1058049" cy="581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1204608" y="326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00261" y="2121092"/>
              <a:ext cx="1565366" cy="17332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erbest Form 17"/>
            <p:cNvSpPr/>
            <p:nvPr/>
          </p:nvSpPr>
          <p:spPr>
            <a:xfrm>
              <a:off x="2169042" y="1450211"/>
              <a:ext cx="2531859" cy="898723"/>
            </a:xfrm>
            <a:custGeom>
              <a:avLst/>
              <a:gdLst>
                <a:gd name="connsiteX0" fmla="*/ 0 w 1276585"/>
                <a:gd name="connsiteY0" fmla="*/ 504272 h 1008544"/>
                <a:gd name="connsiteX1" fmla="*/ 638293 w 1276585"/>
                <a:gd name="connsiteY1" fmla="*/ 0 h 1008544"/>
                <a:gd name="connsiteX2" fmla="*/ 1276586 w 1276585"/>
                <a:gd name="connsiteY2" fmla="*/ 504272 h 1008544"/>
                <a:gd name="connsiteX3" fmla="*/ 638293 w 1276585"/>
                <a:gd name="connsiteY3" fmla="*/ 1008544 h 1008544"/>
                <a:gd name="connsiteX4" fmla="*/ 0 w 1276585"/>
                <a:gd name="connsiteY4" fmla="*/ 504272 h 100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585" h="1008544">
                  <a:moveTo>
                    <a:pt x="0" y="504272"/>
                  </a:moveTo>
                  <a:cubicBezTo>
                    <a:pt x="0" y="225770"/>
                    <a:pt x="285774" y="0"/>
                    <a:pt x="638293" y="0"/>
                  </a:cubicBezTo>
                  <a:cubicBezTo>
                    <a:pt x="990812" y="0"/>
                    <a:pt x="1276586" y="225770"/>
                    <a:pt x="1276586" y="504272"/>
                  </a:cubicBezTo>
                  <a:cubicBezTo>
                    <a:pt x="1276586" y="782774"/>
                    <a:pt x="990812" y="1008544"/>
                    <a:pt x="638293" y="1008544"/>
                  </a:cubicBezTo>
                  <a:cubicBezTo>
                    <a:pt x="285774" y="1008544"/>
                    <a:pt x="0" y="782774"/>
                    <a:pt x="0" y="504272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382" tIns="159129" rIns="198382" bIns="159129" numCol="1" spcCol="1270" anchor="ctr" anchorCtr="0">
              <a:noAutofit/>
            </a:bodyPr>
            <a:lstStyle/>
            <a:p>
              <a:pPr algn="ctr" defTabSz="8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/>
                <a:t>Yenilik</a:t>
              </a:r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2074844" y="2532214"/>
              <a:ext cx="2513292" cy="899810"/>
            </a:xfrm>
            <a:custGeom>
              <a:avLst/>
              <a:gdLst>
                <a:gd name="connsiteX0" fmla="*/ 0 w 1809066"/>
                <a:gd name="connsiteY0" fmla="*/ 504882 h 1009764"/>
                <a:gd name="connsiteX1" fmla="*/ 904533 w 1809066"/>
                <a:gd name="connsiteY1" fmla="*/ 0 h 1009764"/>
                <a:gd name="connsiteX2" fmla="*/ 1809066 w 1809066"/>
                <a:gd name="connsiteY2" fmla="*/ 504882 h 1009764"/>
                <a:gd name="connsiteX3" fmla="*/ 904533 w 1809066"/>
                <a:gd name="connsiteY3" fmla="*/ 1009764 h 1009764"/>
                <a:gd name="connsiteX4" fmla="*/ 0 w 1809066"/>
                <a:gd name="connsiteY4" fmla="*/ 504882 h 100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066" h="1009764">
                  <a:moveTo>
                    <a:pt x="0" y="504882"/>
                  </a:moveTo>
                  <a:cubicBezTo>
                    <a:pt x="0" y="226043"/>
                    <a:pt x="404973" y="0"/>
                    <a:pt x="904533" y="0"/>
                  </a:cubicBezTo>
                  <a:cubicBezTo>
                    <a:pt x="1404093" y="0"/>
                    <a:pt x="1809066" y="226043"/>
                    <a:pt x="1809066" y="504882"/>
                  </a:cubicBezTo>
                  <a:cubicBezTo>
                    <a:pt x="1809066" y="783721"/>
                    <a:pt x="1404093" y="1009764"/>
                    <a:pt x="904533" y="1009764"/>
                  </a:cubicBezTo>
                  <a:cubicBezTo>
                    <a:pt x="404973" y="1009764"/>
                    <a:pt x="0" y="783721"/>
                    <a:pt x="0" y="504882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362" tIns="159307" rIns="276362" bIns="159307" numCol="1" spcCol="1270" anchor="ctr" anchorCtr="0">
              <a:noAutofit/>
            </a:bodyPr>
            <a:lstStyle/>
            <a:p>
              <a:pPr algn="ctr" defTabSz="8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/>
                <a:t>Yerlileşme</a:t>
              </a:r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2226008" y="3582392"/>
              <a:ext cx="2474892" cy="898723"/>
            </a:xfrm>
            <a:custGeom>
              <a:avLst/>
              <a:gdLst>
                <a:gd name="connsiteX0" fmla="*/ 0 w 1303382"/>
                <a:gd name="connsiteY0" fmla="*/ 504272 h 1008544"/>
                <a:gd name="connsiteX1" fmla="*/ 651691 w 1303382"/>
                <a:gd name="connsiteY1" fmla="*/ 0 h 1008544"/>
                <a:gd name="connsiteX2" fmla="*/ 1303382 w 1303382"/>
                <a:gd name="connsiteY2" fmla="*/ 504272 h 1008544"/>
                <a:gd name="connsiteX3" fmla="*/ 651691 w 1303382"/>
                <a:gd name="connsiteY3" fmla="*/ 1008544 h 1008544"/>
                <a:gd name="connsiteX4" fmla="*/ 0 w 1303382"/>
                <a:gd name="connsiteY4" fmla="*/ 504272 h 100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382" h="1008544">
                  <a:moveTo>
                    <a:pt x="0" y="504272"/>
                  </a:moveTo>
                  <a:cubicBezTo>
                    <a:pt x="0" y="225770"/>
                    <a:pt x="291772" y="0"/>
                    <a:pt x="651691" y="0"/>
                  </a:cubicBezTo>
                  <a:cubicBezTo>
                    <a:pt x="1011610" y="0"/>
                    <a:pt x="1303382" y="225770"/>
                    <a:pt x="1303382" y="504272"/>
                  </a:cubicBezTo>
                  <a:cubicBezTo>
                    <a:pt x="1303382" y="782774"/>
                    <a:pt x="1011610" y="1008544"/>
                    <a:pt x="651691" y="1008544"/>
                  </a:cubicBezTo>
                  <a:cubicBezTo>
                    <a:pt x="291772" y="1008544"/>
                    <a:pt x="0" y="782774"/>
                    <a:pt x="0" y="504272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306" tIns="159129" rIns="202306" bIns="159129" numCol="1" spcCol="1270" anchor="ctr" anchorCtr="0">
              <a:noAutofit/>
            </a:bodyPr>
            <a:lstStyle/>
            <a:p>
              <a:pPr algn="ctr" defTabSz="8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/>
                <a:t>Teknoloji Transferi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739867" y="2092769"/>
              <a:ext cx="1842850" cy="19104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Metin kutusu 24"/>
            <p:cNvSpPr txBox="1"/>
            <p:nvPr/>
          </p:nvSpPr>
          <p:spPr>
            <a:xfrm>
              <a:off x="327392" y="2523881"/>
              <a:ext cx="1204039" cy="108999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185742" indent="-185742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tr-TR" sz="1500" b="1" dirty="0"/>
                <a:t>Mal</a:t>
              </a:r>
            </a:p>
            <a:p>
              <a:pPr marL="185742" indent="-185742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tr-TR" sz="1500" b="1" dirty="0"/>
                <a:t>Hizmet</a:t>
              </a:r>
            </a:p>
            <a:p>
              <a:pPr marL="185742" indent="-185742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tr-TR" sz="1500" b="1" dirty="0"/>
                <a:t>Yapım işi</a:t>
              </a: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518409" y="3880452"/>
              <a:ext cx="1668633" cy="30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Metin kutusu 26"/>
            <p:cNvSpPr txBox="1"/>
            <p:nvPr/>
          </p:nvSpPr>
          <p:spPr>
            <a:xfrm>
              <a:off x="4949131" y="2437740"/>
              <a:ext cx="1385356" cy="116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1"/>
                </a:spcBef>
              </a:pPr>
              <a:r>
                <a:rPr lang="tr-TR" sz="1450" b="1" dirty="0"/>
                <a:t>4734 sayılı KİK 3 (u) istisnası alım modeli</a:t>
              </a:r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5795646" y="1350292"/>
            <a:ext cx="6184151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 defTabSz="1219201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tabLst>
                <a:tab pos="603251" algn="l"/>
              </a:tabLst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Sanayi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 Projelerinin Uygulanmasına İlişkin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 ve Esaslar</a:t>
            </a:r>
          </a:p>
          <a:p>
            <a:pPr marL="0" lvl="4" algn="ctr" defTabSz="1219201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tabLst>
                <a:tab pos="603251" algn="l"/>
              </a:tabLst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(15/08/2018 tarihli ve 36 sayılı Cumhurbaşkanı Kararı)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 İçerik Yer Tutucusu"/>
          <p:cNvSpPr txBox="1">
            <a:spLocks/>
          </p:cNvSpPr>
          <p:nvPr/>
        </p:nvSpPr>
        <p:spPr>
          <a:xfrm>
            <a:off x="290898" y="4345483"/>
            <a:ext cx="5359660" cy="1911075"/>
          </a:xfrm>
          <a:prstGeom prst="rect">
            <a:avLst/>
          </a:prstGeom>
          <a:ln w="31750" cmpd="dbl">
            <a:noFill/>
          </a:ln>
        </p:spPr>
        <p:txBody>
          <a:bodyPr anchor="ctr" anchorCtr="0">
            <a:noAutofit/>
          </a:bodyPr>
          <a:lstStyle>
            <a:lvl1pPr marL="239994" indent="-239994" algn="l" defTabSz="121917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239994" algn="l" defTabSz="121917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76" indent="-239994" algn="l" defTabSz="121917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239994" algn="l" defTabSz="1219170" rtl="0" eaLnBrk="1" latinLnBrk="0" hangingPunct="1">
              <a:lnSpc>
                <a:spcPts val="2933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00000"/>
              <a:buNone/>
              <a:tabLst>
                <a:tab pos="603251" algn="l"/>
              </a:tabLst>
            </a:pPr>
            <a:r>
              <a:rPr lang="tr-TR" sz="1700" b="1" u="sng" dirty="0" smtClean="0">
                <a:solidFill>
                  <a:srgbClr val="002060"/>
                </a:solidFill>
              </a:rPr>
              <a:t>Kamu </a:t>
            </a:r>
            <a:r>
              <a:rPr lang="tr-TR" sz="1700" b="1" u="sng" dirty="0">
                <a:solidFill>
                  <a:srgbClr val="002060"/>
                </a:solidFill>
              </a:rPr>
              <a:t>İhale Kanunu’nun 3 (u) maddesi:</a:t>
            </a:r>
          </a:p>
          <a:p>
            <a:pPr marL="0" lvl="6" indent="0">
              <a:lnSpc>
                <a:spcPct val="120000"/>
              </a:lnSpc>
              <a:spcBef>
                <a:spcPts val="800"/>
              </a:spcBef>
              <a:buClr>
                <a:schemeClr val="tx2"/>
              </a:buClr>
              <a:buSzPct val="100000"/>
              <a:buNone/>
            </a:pPr>
            <a:r>
              <a:rPr lang="tr-TR" sz="1700" dirty="0">
                <a:solidFill>
                  <a:srgbClr val="002060"/>
                </a:solidFill>
              </a:rPr>
              <a:t>"Yenilik, yerlileşme ve teknoloji transferini sağlamaya yönelik sanayi katılımı uygulamalarını içeren mal ve hizmet alımları ile yapım işleri 4734 sayılı Kanuna tabi değildir</a:t>
            </a:r>
            <a:r>
              <a:rPr lang="tr-TR" sz="1700" dirty="0" smtClean="0">
                <a:solidFill>
                  <a:srgbClr val="002060"/>
                </a:solidFill>
              </a:rPr>
              <a:t>."</a:t>
            </a:r>
            <a:endParaRPr lang="tr-TR" sz="1700" dirty="0">
              <a:solidFill>
                <a:srgbClr val="002060"/>
              </a:solidFill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 rotWithShape="1">
          <a:blip r:embed="rId5"/>
          <a:srcRect l="21565" t="15478" r="39976" b="16638"/>
          <a:stretch/>
        </p:blipFill>
        <p:spPr>
          <a:xfrm>
            <a:off x="5799712" y="3376456"/>
            <a:ext cx="5841407" cy="300226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11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1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82129"/>
            <a:ext cx="7895486" cy="796679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3-Sanayi İşbirliği Projeleri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487762" y="4378432"/>
            <a:ext cx="2636256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Araç ve konteyner tarama sistemleri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Devriye botları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Bagaj tarama cihazları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487762" y="1694896"/>
            <a:ext cx="3289387" cy="1736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marR="0" lvl="0" indent="-285749" defTabSz="895345" fontAlgn="base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Aşılar </a:t>
            </a:r>
          </a:p>
          <a:p>
            <a:pPr marL="285749" indent="-285749" defTabSz="895345" fontAlgn="base">
              <a:lnSpc>
                <a:spcPct val="110000"/>
              </a:lnSpc>
              <a:spcBef>
                <a:spcPts val="400"/>
              </a:spcBef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b="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Tıbbi görüntüleme </a:t>
            </a:r>
            <a:r>
              <a:rPr lang="tr-TR" sz="1700" b="1" dirty="0" smtClean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cihazları *</a:t>
            </a:r>
            <a:endParaRPr lang="tr-TR" sz="1700" b="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pPr marL="285749" indent="-285749" defTabSz="895345" fontAlgn="base">
              <a:lnSpc>
                <a:spcPct val="110000"/>
              </a:lnSpc>
              <a:spcBef>
                <a:spcPts val="400"/>
              </a:spcBef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Tıbbi sarf malzemeleri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Medikal araç ve donanımları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Sahra hastaneleri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224759" y="1871366"/>
            <a:ext cx="3113590" cy="105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indent="-285749" defTabSz="895345" fontAlgn="base">
              <a:lnSpc>
                <a:spcPct val="110000"/>
              </a:lnSpc>
              <a:spcBef>
                <a:spcPts val="400"/>
              </a:spcBef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Hızlı tren projeleri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Demiryolu projeleri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Liman projeleri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8373982" y="1694896"/>
            <a:ext cx="349607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Kamu </a:t>
            </a: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santrallerindeki rehabilitasyon yatırımları 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Yüzer santraller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Sondaj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platformları</a:t>
            </a:r>
          </a:p>
          <a:p>
            <a:pPr marL="285749" indent="-285749" defTabSz="895345" fontAlgn="base">
              <a:lnSpc>
                <a:spcPct val="110000"/>
              </a:lnSpc>
              <a:spcBef>
                <a:spcPts val="400"/>
              </a:spcBef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b="1" dirty="0" smtClean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Yüksek </a:t>
            </a:r>
            <a:r>
              <a:rPr lang="tr-TR" sz="1700" b="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gerilim güç </a:t>
            </a:r>
            <a:r>
              <a:rPr lang="tr-TR" sz="1700" b="1" dirty="0" smtClean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laboratuvarı * </a:t>
            </a:r>
            <a:endParaRPr lang="tr-TR" sz="1700" b="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3854163" y="4387691"/>
            <a:ext cx="4095751" cy="1736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Otomatik meteoroloji gözlem istasyonları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Meteoroloji </a:t>
            </a: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radarları *</a:t>
            </a: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Fotokapanlar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GPS İzleme </a:t>
            </a: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Tasmaları *</a:t>
            </a: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Yüksek atmosfer gözlem </a:t>
            </a:r>
            <a:r>
              <a:rPr kumimoji="0" lang="tr-T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sistemleri *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Yangın tespit radarları</a:t>
            </a:r>
            <a:endParaRPr kumimoji="0" lang="tr-T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8441467" y="4515418"/>
            <a:ext cx="3163344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b="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Metro aracı </a:t>
            </a:r>
            <a:r>
              <a:rPr lang="tr-TR" sz="1700" b="1" dirty="0" smtClean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projeleri *</a:t>
            </a: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Hafif raylı sistem projeleri *</a:t>
            </a: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lang="tr-TR" sz="1700" b="1" dirty="0" smtClean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Akıllı şehircilik projeleri*</a:t>
            </a:r>
            <a:r>
              <a:rPr kumimoji="0" lang="tr-TR" sz="17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endParaRPr kumimoji="0" lang="tr-TR" sz="17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49" marR="0" lvl="0" indent="-285749" algn="l" defTabSz="89534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2960"/>
              </a:buClr>
              <a:buSzPct val="100000"/>
              <a:buFont typeface="Wingdings" panose="05000000000000000000" pitchFamily="2" charset="2"/>
              <a:buChar char="§"/>
              <a:tabLst>
                <a:tab pos="180338" algn="l"/>
              </a:tabLst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Elektrikli otobüs projeleri</a:t>
            </a: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38" y="3623725"/>
            <a:ext cx="490485" cy="584603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57" y="3615233"/>
            <a:ext cx="738792" cy="56567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65" y="3615232"/>
            <a:ext cx="759540" cy="634241"/>
          </a:xfrm>
          <a:prstGeom prst="rect">
            <a:avLst/>
          </a:prstGeom>
        </p:spPr>
      </p:pic>
      <p:sp>
        <p:nvSpPr>
          <p:cNvPr id="45" name="Dikdörtgen 44"/>
          <p:cNvSpPr/>
          <p:nvPr/>
        </p:nvSpPr>
        <p:spPr>
          <a:xfrm>
            <a:off x="231746" y="6075585"/>
            <a:ext cx="2369559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95345" fontAlgn="base">
              <a:lnSpc>
                <a:spcPct val="110000"/>
              </a:lnSpc>
              <a:spcBef>
                <a:spcPts val="400"/>
              </a:spcBef>
              <a:buClr>
                <a:srgbClr val="002960"/>
              </a:buClr>
              <a:buSzPct val="100000"/>
              <a:tabLst>
                <a:tab pos="180338" algn="l"/>
              </a:tabLst>
              <a:defRPr/>
            </a:pPr>
            <a:r>
              <a:rPr lang="tr-TR" sz="1700" b="1" dirty="0" smtClean="0">
                <a:cs typeface="Calibri" panose="020F0502020204030204" pitchFamily="34" charset="0"/>
              </a:rPr>
              <a:t>* SİP uygulanan projeler</a:t>
            </a:r>
            <a:endParaRPr lang="tr-TR" sz="1700" b="1" dirty="0">
              <a:cs typeface="Calibri" panose="020F0502020204030204" pitchFamily="34" charset="0"/>
            </a:endParaRPr>
          </a:p>
        </p:txBody>
      </p:sp>
      <p:pic>
        <p:nvPicPr>
          <p:cNvPr id="25" name="Resim 24" descr="https://www.tarimorman.gov.tr/Style%20Library/TarimUI/img/tarimormanLog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59" y="3456155"/>
            <a:ext cx="2604304" cy="8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Resim 25" descr="https://cdn.ticaret.gov.tr/images/logo/log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7" y="3534448"/>
            <a:ext cx="2793058" cy="8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saglik.gov.tr/images/saglik-bakanligi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9920" y="990595"/>
            <a:ext cx="1157853" cy="6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esim 26" descr="ulaÅtÄ±rma bakanlÄ±ÄÄ± logosu ile ilgili gÃ¶rsel sonucu"/>
          <p:cNvPicPr/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82" y="1041294"/>
            <a:ext cx="771378" cy="782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5233935" y="1017307"/>
            <a:ext cx="1919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T.C.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Ulaştırma ve Altyapı Bakanlığı</a:t>
            </a:r>
            <a:endParaRPr lang="tr-T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787773" y="981925"/>
            <a:ext cx="133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C. Sağlık Bakanlığ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endParaRPr lang="tr-T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Resim 45" descr="https://www.enerji.gov.tr/File/?path=ROOT/1/Images/Sayfalar/Logolar/Amblem%20Logotayp%202%20T%C3%9CRK%C3%87E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67" y="989355"/>
            <a:ext cx="1065399" cy="673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12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96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816" y="198509"/>
            <a:ext cx="9867733" cy="545216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  3-Sanayi İşbirliği Projeleri (Sanayileşme Modeli)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Metin kutusu 25"/>
          <p:cNvSpPr txBox="1"/>
          <p:nvPr/>
        </p:nvSpPr>
        <p:spPr>
          <a:xfrm>
            <a:off x="365838" y="1798720"/>
            <a:ext cx="3050593" cy="6832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Yurt içinde mevcut imkan ve kabiliyetlerin tespit edilmesi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510113" y="3184810"/>
            <a:ext cx="3062988" cy="6832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Sanayileşme modelinin ve sanayileşme planının hazırlanması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496385" y="4525024"/>
            <a:ext cx="2789498" cy="68326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Sanayi ve teknoloji kazanım ihtiyaçlarının belirlenmesi</a:t>
            </a:r>
          </a:p>
        </p:txBody>
      </p:sp>
      <p:grpSp>
        <p:nvGrpSpPr>
          <p:cNvPr id="29" name="Grup 28"/>
          <p:cNvGrpSpPr/>
          <p:nvPr/>
        </p:nvGrpSpPr>
        <p:grpSpPr>
          <a:xfrm>
            <a:off x="1518327" y="2688680"/>
            <a:ext cx="609601" cy="1606433"/>
            <a:chOff x="2819400" y="1079499"/>
            <a:chExt cx="457200" cy="380999"/>
          </a:xfrm>
          <a:solidFill>
            <a:srgbClr val="4F81BD">
              <a:lumMod val="75000"/>
            </a:srgbClr>
          </a:solidFill>
        </p:grpSpPr>
        <p:sp>
          <p:nvSpPr>
            <p:cNvPr id="30" name="Sağ Ok 29"/>
            <p:cNvSpPr/>
            <p:nvPr/>
          </p:nvSpPr>
          <p:spPr>
            <a:xfrm rot="5400000">
              <a:off x="2857500" y="1041399"/>
              <a:ext cx="380999" cy="4572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</p:sp>
        <p:sp>
          <p:nvSpPr>
            <p:cNvPr id="46" name="Sağ Ok 4"/>
            <p:cNvSpPr/>
            <p:nvPr/>
          </p:nvSpPr>
          <p:spPr>
            <a:xfrm>
              <a:off x="2910840" y="1079499"/>
              <a:ext cx="274320" cy="2666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2606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Bükülü Ok 46"/>
          <p:cNvSpPr/>
          <p:nvPr/>
        </p:nvSpPr>
        <p:spPr>
          <a:xfrm rot="5400000">
            <a:off x="4078120" y="1509040"/>
            <a:ext cx="970570" cy="1774114"/>
          </a:xfrm>
          <a:prstGeom prst="bentArrow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ükülü Ok 47"/>
          <p:cNvSpPr/>
          <p:nvPr/>
        </p:nvSpPr>
        <p:spPr>
          <a:xfrm rot="16200000" flipV="1">
            <a:off x="4078120" y="3604801"/>
            <a:ext cx="970570" cy="1774113"/>
          </a:xfrm>
          <a:prstGeom prst="bentArrow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up 48"/>
          <p:cNvGrpSpPr/>
          <p:nvPr/>
        </p:nvGrpSpPr>
        <p:grpSpPr>
          <a:xfrm rot="16200000">
            <a:off x="7096230" y="2921954"/>
            <a:ext cx="508240" cy="1179773"/>
            <a:chOff x="2819400" y="1079499"/>
            <a:chExt cx="457200" cy="380999"/>
          </a:xfrm>
          <a:solidFill>
            <a:srgbClr val="4F81BD">
              <a:lumMod val="75000"/>
            </a:srgbClr>
          </a:solidFill>
        </p:grpSpPr>
        <p:sp>
          <p:nvSpPr>
            <p:cNvPr id="50" name="Sağ Ok 49"/>
            <p:cNvSpPr/>
            <p:nvPr/>
          </p:nvSpPr>
          <p:spPr>
            <a:xfrm rot="5400000">
              <a:off x="2857500" y="1041399"/>
              <a:ext cx="380999" cy="4572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</p:sp>
        <p:sp>
          <p:nvSpPr>
            <p:cNvPr id="51" name="Sağ Ok 4"/>
            <p:cNvSpPr/>
            <p:nvPr/>
          </p:nvSpPr>
          <p:spPr>
            <a:xfrm>
              <a:off x="2910840" y="1079499"/>
              <a:ext cx="274320" cy="2666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12606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1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TextBox 12"/>
          <p:cNvSpPr txBox="1"/>
          <p:nvPr/>
        </p:nvSpPr>
        <p:spPr>
          <a:xfrm>
            <a:off x="7573713" y="5187647"/>
            <a:ext cx="4406083" cy="115146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1219201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tr-TR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Ar-Ge projelerinin çıktılarının kullanılması</a:t>
            </a:r>
          </a:p>
          <a:p>
            <a:pPr marL="0" marR="0" lvl="0" indent="0" algn="ctr" defTabSz="1219201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tr-TR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Sektörel ve teknolojik derinlik</a:t>
            </a:r>
          </a:p>
          <a:p>
            <a:pPr marL="0" marR="0" lvl="0" indent="0" algn="ctr" defTabSz="1219201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tr-TR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Tabana yayılmış sanayi katılımı</a:t>
            </a:r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714" y="1055223"/>
            <a:ext cx="4523624" cy="3779848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13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7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162046"/>
            <a:ext cx="9489191" cy="541416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3-Sanayi İşbirliği Projeleri (Destekler)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439837" y="963189"/>
            <a:ext cx="11362873" cy="5606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2060"/>
                </a:solidFill>
              </a:rPr>
              <a:t>Üniversitelerimizde yürütülen Ar-Ge</a:t>
            </a:r>
            <a:r>
              <a:rPr lang="tr-TR" sz="2400" dirty="0">
                <a:solidFill>
                  <a:srgbClr val="002060"/>
                </a:solidFill>
              </a:rPr>
              <a:t>, tasarım, üretim, yazılım geliştirme, test ve benzeri </a:t>
            </a:r>
            <a:r>
              <a:rPr lang="tr-TR" sz="2400" dirty="0" smtClean="0">
                <a:solidFill>
                  <a:srgbClr val="002060"/>
                </a:solidFill>
              </a:rPr>
              <a:t>çalışmalarda/faaliyetlerde ihtiyaç duyulan;</a:t>
            </a: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Altyapı</a:t>
            </a:r>
            <a:r>
              <a:rPr lang="tr-TR" sz="2200" dirty="0" smtClean="0">
                <a:solidFill>
                  <a:srgbClr val="002060"/>
                </a:solidFill>
              </a:rPr>
              <a:t> </a:t>
            </a:r>
            <a:r>
              <a:rPr lang="tr-TR" sz="2200" dirty="0">
                <a:solidFill>
                  <a:srgbClr val="002060"/>
                </a:solidFill>
              </a:rPr>
              <a:t>(laboratuvar, atölye kurulumu gibi)</a:t>
            </a: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Donanım</a:t>
            </a:r>
            <a:r>
              <a:rPr lang="tr-TR" sz="2200" dirty="0" smtClean="0">
                <a:solidFill>
                  <a:srgbClr val="002060"/>
                </a:solidFill>
              </a:rPr>
              <a:t> (CNC tezgahı, lazer kesme cihazı gibi</a:t>
            </a:r>
            <a:r>
              <a:rPr lang="tr-TR" sz="2200" dirty="0">
                <a:solidFill>
                  <a:srgbClr val="002060"/>
                </a:solidFill>
              </a:rPr>
              <a:t>)</a:t>
            </a: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Yazılım</a:t>
            </a:r>
            <a:r>
              <a:rPr lang="tr-TR" sz="2200" dirty="0" smtClean="0">
                <a:solidFill>
                  <a:srgbClr val="002060"/>
                </a:solidFill>
              </a:rPr>
              <a:t> (ANSYS, CATIA vb. tasarım-analiz yazılımları gibi)</a:t>
            </a:r>
            <a:endParaRPr lang="tr-TR" sz="2200" dirty="0">
              <a:solidFill>
                <a:srgbClr val="002060"/>
              </a:solidFill>
            </a:endParaRP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Hizmet</a:t>
            </a:r>
            <a:r>
              <a:rPr lang="tr-TR" sz="2200" dirty="0" smtClean="0">
                <a:solidFill>
                  <a:srgbClr val="002060"/>
                </a:solidFill>
              </a:rPr>
              <a:t> (Yurt içi/yurt dışı test icrası gibi)</a:t>
            </a:r>
            <a:endParaRPr lang="tr-TR" sz="2200" dirty="0">
              <a:solidFill>
                <a:srgbClr val="002060"/>
              </a:solidFill>
            </a:endParaRP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Doküman</a:t>
            </a:r>
            <a:r>
              <a:rPr lang="tr-TR" sz="2200" dirty="0" smtClean="0">
                <a:solidFill>
                  <a:srgbClr val="002060"/>
                </a:solidFill>
              </a:rPr>
              <a:t> (Süreli yayınlar gibi)</a:t>
            </a:r>
            <a:endParaRPr lang="tr-TR" sz="2200" dirty="0">
              <a:solidFill>
                <a:srgbClr val="002060"/>
              </a:solidFill>
            </a:endParaRP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</a:rPr>
              <a:t>Eğitim</a:t>
            </a:r>
            <a:r>
              <a:rPr lang="tr-TR" sz="2200" dirty="0">
                <a:solidFill>
                  <a:srgbClr val="002060"/>
                </a:solidFill>
              </a:rPr>
              <a:t> </a:t>
            </a:r>
            <a:r>
              <a:rPr lang="tr-TR" sz="2200" dirty="0" smtClean="0">
                <a:solidFill>
                  <a:srgbClr val="002060"/>
                </a:solidFill>
              </a:rPr>
              <a:t>(Konusunda uzman kişinin eğitim vermesi, yurt içi/yurt dışı konferanslara katılım gibi)</a:t>
            </a:r>
            <a:endParaRPr lang="tr-TR" sz="2200" dirty="0">
              <a:solidFill>
                <a:srgbClr val="002060"/>
              </a:solidFill>
            </a:endParaRPr>
          </a:p>
          <a:p>
            <a:pPr marL="901357" lvl="3" indent="-285757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002060"/>
                </a:solidFill>
              </a:rPr>
              <a:t>Fikri ve sınai mülkiyet </a:t>
            </a:r>
            <a:r>
              <a:rPr lang="tr-TR" sz="2200" b="1" dirty="0" smtClean="0">
                <a:solidFill>
                  <a:srgbClr val="002060"/>
                </a:solidFill>
              </a:rPr>
              <a:t>hakkı </a:t>
            </a:r>
            <a:r>
              <a:rPr lang="tr-TR" sz="2200" dirty="0" smtClean="0">
                <a:solidFill>
                  <a:srgbClr val="002060"/>
                </a:solidFill>
              </a:rPr>
              <a:t>(Patent başvuru bedeli gibi)</a:t>
            </a:r>
          </a:p>
          <a:p>
            <a:pPr lvl="2" indent="0">
              <a:buNone/>
            </a:pPr>
            <a:endParaRPr lang="tr-TR" sz="2200" dirty="0" smtClean="0">
              <a:solidFill>
                <a:srgbClr val="002060"/>
              </a:solidFill>
            </a:endParaRPr>
          </a:p>
          <a:p>
            <a:pPr marL="342900" lvl="2" indent="-342900">
              <a:lnSpc>
                <a:spcPct val="12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2060"/>
                </a:solidFill>
              </a:rPr>
              <a:t>Üniversitelerimizde yürütülen </a:t>
            </a:r>
            <a:r>
              <a:rPr lang="tr-TR" sz="2400" dirty="0">
                <a:solidFill>
                  <a:srgbClr val="002060"/>
                </a:solidFill>
              </a:rPr>
              <a:t>Ar-Ge projelerinin finansmanı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14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42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162046"/>
            <a:ext cx="6572371" cy="716762"/>
          </a:xfrm>
        </p:spPr>
        <p:txBody>
          <a:bodyPr rtlCol="0">
            <a:noAutofit/>
          </a:bodyPr>
          <a:lstStyle/>
          <a:p>
            <a:r>
              <a:rPr lang="tr-TR" dirty="0">
                <a:latin typeface="Century Gothic" panose="020B0502020202020204" pitchFamily="34" charset="0"/>
              </a:rPr>
              <a:t>4</a:t>
            </a:r>
            <a:r>
              <a:rPr lang="tr-TR" dirty="0" smtClean="0">
                <a:latin typeface="Century Gothic" panose="020B0502020202020204" pitchFamily="34" charset="0"/>
              </a:rPr>
              <a:t>-Sanayi Eğitimi 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232732062"/>
              </p:ext>
            </p:extLst>
          </p:nvPr>
        </p:nvGraphicFramePr>
        <p:xfrm>
          <a:off x="6874355" y="3319272"/>
          <a:ext cx="5226205" cy="302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699910897"/>
              </p:ext>
            </p:extLst>
          </p:nvPr>
        </p:nvGraphicFramePr>
        <p:xfrm>
          <a:off x="475488" y="1827421"/>
          <a:ext cx="10997184" cy="94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992" y="3334370"/>
            <a:ext cx="6838363" cy="2868745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75488" y="1032068"/>
            <a:ext cx="4774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İ</a:t>
            </a: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şgücünün </a:t>
            </a:r>
            <a:r>
              <a:rPr lang="tr-TR" sz="2600" b="1" kern="0" dirty="0" smtClean="0">
                <a:solidFill>
                  <a:srgbClr val="C00000"/>
                </a:solidFill>
              </a:rPr>
              <a:t>G</a:t>
            </a:r>
            <a:r>
              <a:rPr kumimoji="0" lang="tr-TR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eleceğe</a:t>
            </a: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Hazırlanması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245752" y="5775076"/>
            <a:ext cx="457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Yaşam Boyu Öğrenme</a:t>
            </a:r>
          </a:p>
        </p:txBody>
      </p:sp>
      <p:sp>
        <p:nvSpPr>
          <p:cNvPr id="16" name="Sol Sağ Ok 15"/>
          <p:cNvSpPr/>
          <p:nvPr/>
        </p:nvSpPr>
        <p:spPr>
          <a:xfrm>
            <a:off x="6874355" y="6239117"/>
            <a:ext cx="5250587" cy="205572"/>
          </a:xfrm>
          <a:prstGeom prst="leftRightArrow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smtClean="0">
              <a:ln w="22225">
                <a:solidFill>
                  <a:srgbClr val="58B6C0"/>
                </a:solidFill>
                <a:prstDash val="solid"/>
              </a:ln>
              <a:solidFill>
                <a:srgbClr val="58B6C0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15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162046"/>
            <a:ext cx="6572371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4-Sanayi Eğitimi 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Yuvarlatılmış Dikdörtgen 14"/>
          <p:cNvSpPr/>
          <p:nvPr/>
        </p:nvSpPr>
        <p:spPr>
          <a:xfrm>
            <a:off x="206749" y="1230096"/>
            <a:ext cx="5244928" cy="1575457"/>
          </a:xfrm>
          <a:prstGeom prst="round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Özel Teknik/Mesleki Lise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Hedef: 300 Organize Sanayi Bölgesi’nde 300 Teknik Kolej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Kurulması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prstClr val="black"/>
                </a:solidFill>
                <a:latin typeface="Calibri"/>
              </a:rPr>
              <a:t>Toplam 39 Teknik Kolej eğitim faaliyetlerine devam etmektedir.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29115"/>
              </p:ext>
            </p:extLst>
          </p:nvPr>
        </p:nvGraphicFramePr>
        <p:xfrm>
          <a:off x="6169152" y="1244617"/>
          <a:ext cx="5415040" cy="495941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293481">
                  <a:extLst>
                    <a:ext uri="{9D8B030D-6E8A-4147-A177-3AD203B41FA5}">
                      <a16:colId xmlns:a16="http://schemas.microsoft.com/office/drawing/2014/main" val="1374879929"/>
                    </a:ext>
                  </a:extLst>
                </a:gridCol>
                <a:gridCol w="3121559">
                  <a:extLst>
                    <a:ext uri="{9D8B030D-6E8A-4147-A177-3AD203B41FA5}">
                      <a16:colId xmlns:a16="http://schemas.microsoft.com/office/drawing/2014/main" val="3763294513"/>
                    </a:ext>
                  </a:extLst>
                </a:gridCol>
              </a:tblGrid>
              <a:tr h="1191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Meslek Yüksek Okulu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Hedef: Organize Sanayi Bölgeleri İçerisinde Yer Alan Meslek Yüksek Okulu Sayısının Artırılması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585216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Üniversite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Meslek </a:t>
                      </a:r>
                      <a:r>
                        <a:rPr lang="tr-TR" sz="17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Yüksekokulu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1083758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Çukurova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 Bilimler MYO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5187647"/>
                  </a:ext>
                </a:extLst>
              </a:tr>
              <a:tr h="40453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Eskişehir Osmangazi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Eskişehir MYO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4552330"/>
                  </a:ext>
                </a:extLst>
              </a:tr>
              <a:tr h="632766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Fırat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Elazığ Organize Sanayi Bölgesi Maden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8333619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Gazi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 Bilimler MYO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9805113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Gaziantep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Naci Topçuoğlu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5623394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Hacettepe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Başkent OSB Teknik Bilimler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798911"/>
                  </a:ext>
                </a:extLst>
              </a:tr>
              <a:tr h="632766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Hacettepe </a:t>
                      </a:r>
                      <a:endParaRPr lang="tr-T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Hacettepe Ankara Sanayi Odası 1. OSB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29809297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Dokuz </a:t>
                      </a: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Yeşilyurt Demir Çelik </a:t>
                      </a:r>
                      <a:endParaRPr lang="tr-T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6520617"/>
                  </a:ext>
                </a:extLst>
              </a:tr>
            </a:tbl>
          </a:graphicData>
        </a:graphic>
      </p:graphicFrame>
      <p:sp>
        <p:nvSpPr>
          <p:cNvPr id="17" name="Yuvarlatılmış Dikdörtgen 16"/>
          <p:cNvSpPr/>
          <p:nvPr/>
        </p:nvSpPr>
        <p:spPr>
          <a:xfrm>
            <a:off x="206749" y="3252486"/>
            <a:ext cx="5523122" cy="306431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Dijitalleşmeye Yönelik Müfredat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MEB’e bağlı Mesleki ve Teknik Ortaöğretim okullarında 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Bilişim Teknolojileri 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alanı öğretim programı müfredatının güncellenmesi 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Bilgi güvenliği yönetimi,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Bilişim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hukuku 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Blok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zincir teknolojisi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    ürünleri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(kripto para vb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.)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Bulut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bilişim teknolojisi, 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16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81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162046"/>
            <a:ext cx="6572371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4-Sanayi Eğitimi 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Yuvarlatılmış Dikdörtgen 11"/>
          <p:cNvSpPr/>
          <p:nvPr/>
        </p:nvSpPr>
        <p:spPr>
          <a:xfrm>
            <a:off x="629920" y="3209806"/>
            <a:ext cx="5503864" cy="328721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Doktora Programları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Hedef: Dijitalleşme çerçevesinde sanayinin ihtiyaç duyduğu insan kaynağının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yetiştirilmesi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38" marR="0" lvl="0" indent="-28575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SEM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38" marR="0" lvl="0" indent="-28575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Ar-Ge, Teknoloji ve 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   </a:t>
            </a: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İnovasyon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Yönetimi 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285738" marR="0" lvl="0" indent="-28575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Proje Yönetimi</a:t>
            </a:r>
          </a:p>
          <a:p>
            <a:pPr marL="285738" marR="0" lvl="0" indent="-28575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Bilgi Teknolojileri Yönetimi </a:t>
            </a:r>
          </a:p>
          <a:p>
            <a:pPr marL="285738" marR="0" lvl="0" indent="-28575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Dördüncü Sanayi Devrimi </a:t>
            </a:r>
          </a:p>
          <a:p>
            <a:pPr marR="0" lvl="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    Farkındalık ve Uzmanlık Eğitimi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397788" y="937092"/>
            <a:ext cx="5243331" cy="550577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İŞKUR </a:t>
            </a:r>
            <a:r>
              <a:rPr lang="tr-TR" b="1" kern="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 Protokol</a:t>
            </a:r>
            <a:r>
              <a:rPr kumimoji="0" lang="tr-TR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prstClr val="black"/>
                </a:solidFill>
              </a:rPr>
              <a:t>Sanayinin </a:t>
            </a:r>
            <a:r>
              <a:rPr lang="tr-TR" dirty="0">
                <a:solidFill>
                  <a:prstClr val="black"/>
                </a:solidFill>
              </a:rPr>
              <a:t>dijital dönüşümü sürecinde ortaya çıkacak ihtiyaçlar doğrultusunda </a:t>
            </a:r>
            <a:r>
              <a:rPr lang="tr-TR" b="1" dirty="0">
                <a:solidFill>
                  <a:prstClr val="black"/>
                </a:solidFill>
              </a:rPr>
              <a:t>eğitim ve tecrübe eksikliği olan çalışanlara ve işsizlere </a:t>
            </a:r>
            <a:r>
              <a:rPr lang="tr-TR" dirty="0">
                <a:solidFill>
                  <a:prstClr val="black"/>
                </a:solidFill>
              </a:rPr>
              <a:t>yönelik mesleki eğitim kurslarının ve işsizlere yönelik iş başı eğitim programlarının </a:t>
            </a:r>
            <a:r>
              <a:rPr lang="tr-TR" dirty="0" smtClean="0">
                <a:solidFill>
                  <a:prstClr val="black"/>
                </a:solidFill>
              </a:rPr>
              <a:t>düzenlenmesi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tr-TR" sz="10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prstClr val="black"/>
                </a:solidFill>
              </a:rPr>
              <a:t>Dijitalleşme </a:t>
            </a:r>
            <a:r>
              <a:rPr lang="tr-TR" dirty="0">
                <a:solidFill>
                  <a:prstClr val="black"/>
                </a:solidFill>
              </a:rPr>
              <a:t>ile kaybolacak meslek alanlarının tespit edilerek bu alanlarda </a:t>
            </a:r>
            <a:r>
              <a:rPr lang="tr-TR" b="1" dirty="0">
                <a:solidFill>
                  <a:prstClr val="black"/>
                </a:solidFill>
              </a:rPr>
              <a:t>çalışan işgücüne </a:t>
            </a:r>
            <a:r>
              <a:rPr lang="tr-TR" dirty="0">
                <a:solidFill>
                  <a:prstClr val="black"/>
                </a:solidFill>
              </a:rPr>
              <a:t>farklı beceri ve yetkinliklerin kazandırılmasına yönelik eğitimlerin ve eğitim programlarının </a:t>
            </a:r>
            <a:r>
              <a:rPr lang="tr-TR" dirty="0" smtClean="0">
                <a:solidFill>
                  <a:prstClr val="black"/>
                </a:solidFill>
              </a:rPr>
              <a:t>düzenlenmesi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tr-TR" sz="10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b="1" dirty="0" smtClean="0">
                <a:solidFill>
                  <a:prstClr val="black"/>
                </a:solidFill>
              </a:rPr>
              <a:t>Eğiticilerin </a:t>
            </a:r>
            <a:r>
              <a:rPr lang="tr-TR" b="1" dirty="0">
                <a:solidFill>
                  <a:prstClr val="black"/>
                </a:solidFill>
              </a:rPr>
              <a:t>hizmet içi eğitimleri </a:t>
            </a:r>
            <a:r>
              <a:rPr lang="tr-TR" dirty="0">
                <a:solidFill>
                  <a:prstClr val="black"/>
                </a:solidFill>
              </a:rPr>
              <a:t>ve mesleki gelişimleri kapsamında teorik ve uygulamalı eğitim almalarının </a:t>
            </a:r>
            <a:r>
              <a:rPr lang="tr-TR" dirty="0" smtClean="0">
                <a:solidFill>
                  <a:prstClr val="black"/>
                </a:solidFill>
              </a:rPr>
              <a:t>desteklenmesi 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629920" y="959251"/>
            <a:ext cx="5411665" cy="20969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Fen ve Mühendislik Bilimleri Lisans Düzeyi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7+1 Kapsamında İşyeri Uygulamalarının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Artırılması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dirty="0" smtClean="0">
                <a:solidFill>
                  <a:prstClr val="black"/>
                </a:solidFill>
                <a:latin typeface="Calibri"/>
              </a:rPr>
              <a:t>Sakarya Üniversitesi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Sakarya</a:t>
            </a:r>
            <a:r>
              <a:rPr kumimoji="0" lang="tr-T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Uygulamalı Bilimler Üniversitesi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17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8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7242" y="162046"/>
            <a:ext cx="6782764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4-Sanayi Eğitimi 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Yuvarlatılmış Dikdörtgen 19"/>
          <p:cNvSpPr/>
          <p:nvPr/>
        </p:nvSpPr>
        <p:spPr>
          <a:xfrm>
            <a:off x="509286" y="909387"/>
            <a:ext cx="7616142" cy="1090301"/>
          </a:xfrm>
          <a:prstGeom prst="roundRect">
            <a:avLst/>
          </a:prstGeom>
          <a:solidFill>
            <a:srgbClr val="BAC0E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Dijitalleşen Sanayide</a:t>
            </a:r>
          </a:p>
          <a:p>
            <a:pPr lvl="0"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İşgücü Niteliklerini Geliştirmeye 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önelik</a:t>
            </a:r>
          </a:p>
          <a:p>
            <a:pPr lvl="0"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Yol Haritası 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nerileri</a:t>
            </a:r>
            <a:endParaRPr lang="tr-T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2"/>
          <p:cNvSpPr/>
          <p:nvPr/>
        </p:nvSpPr>
        <p:spPr>
          <a:xfrm>
            <a:off x="347243" y="1967697"/>
            <a:ext cx="11236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niversitelerde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interdisipliner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eğitim modellerinin kurgulanması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cs typeface="Times New Roman" panose="02020603050405020304" pitchFamily="18" charset="0"/>
              </a:rPr>
              <a:t>Sanayiden uzman kişilerin Üniversitelerde ve MYO’larda teknik uygulamalı derslere </a:t>
            </a:r>
            <a:r>
              <a:rPr lang="tr-TR" sz="2000" dirty="0" smtClean="0">
                <a:cs typeface="Times New Roman" panose="02020603050405020304" pitchFamily="18" charset="0"/>
              </a:rPr>
              <a:t>katılımı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Sanayicinin üretim sürecinde karşılaştığı </a:t>
            </a:r>
            <a:r>
              <a:rPr lang="tr-TR" sz="2000" dirty="0" smtClean="0"/>
              <a:t>sorunların </a:t>
            </a:r>
            <a:r>
              <a:rPr lang="tr-TR" sz="2000" dirty="0"/>
              <a:t>üniversite ve öğrenciler tarafından </a:t>
            </a:r>
            <a:r>
              <a:rPr lang="tr-TR" sz="2000" dirty="0" smtClean="0"/>
              <a:t>çözümlenmesi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MYO’larda ve lisans bölümlerinde staj olanaklarının geliştirilmesi ve stajyerlere sanayi danışmanlığı uygulamasının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getirilmesi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Dijital sanayi </a:t>
            </a:r>
            <a:r>
              <a:rPr lang="en-US" sz="2000" dirty="0" smtClean="0"/>
              <a:t>için</a:t>
            </a:r>
            <a:r>
              <a:rPr lang="tr-TR" sz="2000" dirty="0" smtClean="0"/>
              <a:t> </a:t>
            </a:r>
            <a:r>
              <a:rPr lang="en-US" sz="2000" dirty="0" smtClean="0"/>
              <a:t>yeni </a:t>
            </a:r>
            <a:r>
              <a:rPr lang="en-US" sz="2000" dirty="0"/>
              <a:t>meslek standartlarının belirlen</a:t>
            </a:r>
            <a:r>
              <a:rPr lang="tr-TR" sz="2000" dirty="0"/>
              <a:t>erek, sertifikasyonunun </a:t>
            </a:r>
            <a:r>
              <a:rPr lang="tr-TR" sz="2000" dirty="0" smtClean="0"/>
              <a:t>sağlanması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Eğiticilerin </a:t>
            </a:r>
            <a:r>
              <a:rPr lang="tr-TR" sz="2000" dirty="0">
                <a:cs typeface="Times New Roman" panose="02020603050405020304" pitchFamily="18" charset="0"/>
              </a:rPr>
              <a:t>yetkinlik bazlı öğrenme ve gelişim programlarına uygun olarak eğitilmesi,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sanayideki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uzmanlar tarafından koçluk ve ustalık eğitimi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verilmesi</a:t>
            </a:r>
            <a:endParaRPr lang="en-US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18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0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7242" y="162046"/>
            <a:ext cx="6782764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5-Ar Ge Ve Tasarım Merkezleri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7" name="Diyagram 16"/>
          <p:cNvGraphicFramePr/>
          <p:nvPr>
            <p:extLst/>
          </p:nvPr>
        </p:nvGraphicFramePr>
        <p:xfrm>
          <a:off x="1469550" y="1096455"/>
          <a:ext cx="8322324" cy="551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19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32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aşlık 1"/>
          <p:cNvSpPr>
            <a:spLocks noGrp="1"/>
          </p:cNvSpPr>
          <p:nvPr>
            <p:ph type="title"/>
          </p:nvPr>
        </p:nvSpPr>
        <p:spPr>
          <a:xfrm>
            <a:off x="557634" y="82129"/>
            <a:ext cx="7895486" cy="796679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Sunum Planı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53" name="Düz Bağlayıcı 52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ikdörtgen 55"/>
          <p:cNvSpPr/>
          <p:nvPr/>
        </p:nvSpPr>
        <p:spPr>
          <a:xfrm>
            <a:off x="2371101" y="1907415"/>
            <a:ext cx="7621314" cy="3592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Dijital Dönüşüm Yol Haritası</a:t>
            </a:r>
            <a:endParaRPr lang="tr-TR" sz="2400" dirty="0">
              <a:solidFill>
                <a:srgbClr val="00206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687399" y="1190329"/>
            <a:ext cx="574512" cy="4939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1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pic>
        <p:nvPicPr>
          <p:cNvPr id="22" name="Resim 2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grpSp>
        <p:nvGrpSpPr>
          <p:cNvPr id="23" name="Grup 22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5" name="Düz Bağlayıcı 24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kdörtgen 25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Dikdörtgen 46"/>
          <p:cNvSpPr/>
          <p:nvPr/>
        </p:nvSpPr>
        <p:spPr>
          <a:xfrm>
            <a:off x="2261911" y="2435727"/>
            <a:ext cx="7730504" cy="3779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 Bilim Teknoloji ve Sanayi </a:t>
            </a: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Eğitimi</a:t>
            </a:r>
          </a:p>
        </p:txBody>
      </p:sp>
      <p:sp>
        <p:nvSpPr>
          <p:cNvPr id="48" name="Oval 47"/>
          <p:cNvSpPr/>
          <p:nvPr/>
        </p:nvSpPr>
        <p:spPr>
          <a:xfrm>
            <a:off x="1687400" y="2392422"/>
            <a:ext cx="554404" cy="448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2261911" y="3134311"/>
            <a:ext cx="7730504" cy="4662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 </a:t>
            </a: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Sanayi İşbirliği Projeleri</a:t>
            </a:r>
          </a:p>
        </p:txBody>
      </p:sp>
      <p:sp>
        <p:nvSpPr>
          <p:cNvPr id="50" name="Oval 49"/>
          <p:cNvSpPr/>
          <p:nvPr/>
        </p:nvSpPr>
        <p:spPr>
          <a:xfrm>
            <a:off x="1687401" y="3176245"/>
            <a:ext cx="554403" cy="5050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4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2261911" y="3936073"/>
            <a:ext cx="7730504" cy="4662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 </a:t>
            </a: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Ar-Ge/Tasarım Merkezleri</a:t>
            </a:r>
          </a:p>
        </p:txBody>
      </p:sp>
      <p:sp>
        <p:nvSpPr>
          <p:cNvPr id="54" name="Oval 53"/>
          <p:cNvSpPr/>
          <p:nvPr/>
        </p:nvSpPr>
        <p:spPr>
          <a:xfrm>
            <a:off x="1687400" y="3936073"/>
            <a:ext cx="574511" cy="5290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5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261911" y="4701963"/>
            <a:ext cx="7730504" cy="4662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 Teknoloji Geliştirme Bölgeleri</a:t>
            </a:r>
          </a:p>
        </p:txBody>
      </p:sp>
      <p:sp>
        <p:nvSpPr>
          <p:cNvPr id="66" name="Oval 65"/>
          <p:cNvSpPr/>
          <p:nvPr/>
        </p:nvSpPr>
        <p:spPr>
          <a:xfrm>
            <a:off x="1687401" y="4776678"/>
            <a:ext cx="574510" cy="472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6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261911" y="5485789"/>
            <a:ext cx="7730504" cy="4662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 </a:t>
            </a: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Teknolojik Ürün Deneyim Belgesi</a:t>
            </a:r>
          </a:p>
        </p:txBody>
      </p:sp>
      <p:sp>
        <p:nvSpPr>
          <p:cNvPr id="20" name="Oval 19"/>
          <p:cNvSpPr/>
          <p:nvPr/>
        </p:nvSpPr>
        <p:spPr>
          <a:xfrm>
            <a:off x="1687400" y="5560503"/>
            <a:ext cx="574511" cy="4723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7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 rot="10800000" flipH="1" flipV="1">
            <a:off x="1687400" y="1765031"/>
            <a:ext cx="574511" cy="485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2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71100" y="1162707"/>
            <a:ext cx="7621315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 KÜSİ </a:t>
            </a:r>
            <a:r>
              <a:rPr lang="tr-TR" sz="2400" dirty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Endeksi ve </a:t>
            </a:r>
            <a:r>
              <a:rPr lang="tr-TR" sz="2400" dirty="0" smtClean="0">
                <a:solidFill>
                  <a:srgbClr val="002060"/>
                </a:solidFill>
                <a:latin typeface="Century Gothic" panose="020B0502020202020204" pitchFamily="34" charset="0"/>
                <a:cs typeface="Century Gothic"/>
              </a:rPr>
              <a:t>KÜSİP</a:t>
            </a:r>
            <a:endParaRPr lang="tr-TR" sz="2400" dirty="0">
              <a:solidFill>
                <a:srgbClr val="00206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</a:t>
            </a:fld>
            <a:r>
              <a:rPr lang="tr-TR" smtClean="0"/>
              <a:t>/34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0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7242" y="162046"/>
            <a:ext cx="6782764" cy="716762"/>
          </a:xfrm>
        </p:spPr>
        <p:txBody>
          <a:bodyPr rtlCol="0">
            <a:noAutofit/>
          </a:bodyPr>
          <a:lstStyle/>
          <a:p>
            <a:r>
              <a:rPr lang="tr-TR" dirty="0">
                <a:latin typeface="Century Gothic" panose="020B0502020202020204" pitchFamily="34" charset="0"/>
              </a:rPr>
              <a:t>5</a:t>
            </a:r>
            <a:r>
              <a:rPr lang="tr-TR" dirty="0" smtClean="0">
                <a:latin typeface="Century Gothic" panose="020B0502020202020204" pitchFamily="34" charset="0"/>
              </a:rPr>
              <a:t>-Ar Ge Ve Tasarım Merkezleri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Yuvarlatılmış Dikdörtgen 10"/>
          <p:cNvSpPr>
            <a:spLocks/>
          </p:cNvSpPr>
          <p:nvPr/>
        </p:nvSpPr>
        <p:spPr bwMode="auto">
          <a:xfrm>
            <a:off x="520861" y="989430"/>
            <a:ext cx="4287519" cy="5566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tr-TR" sz="1800" b="1" i="0" u="none" strike="noStrike" baseline="0" dirty="0">
                <a:latin typeface="Calibri"/>
                <a:cs typeface="Calibri"/>
              </a:rPr>
              <a:t>Yıllar itibariyle Ar-Ge Merkezi </a:t>
            </a:r>
            <a:r>
              <a:rPr lang="tr-TR" sz="1800" b="1" i="0" u="none" strike="noStrike" baseline="0" dirty="0" smtClean="0">
                <a:latin typeface="Calibri"/>
                <a:cs typeface="Calibri"/>
              </a:rPr>
              <a:t>Sayıları </a:t>
            </a:r>
          </a:p>
          <a:p>
            <a:pPr algn="l" rtl="0">
              <a:defRPr sz="1000"/>
            </a:pPr>
            <a:r>
              <a:rPr lang="tr-TR" b="1" i="0" u="none" strike="noStrike" baseline="0" dirty="0" smtClean="0">
                <a:latin typeface="Calibri"/>
                <a:cs typeface="Calibri"/>
              </a:rPr>
              <a:t>(</a:t>
            </a:r>
            <a:r>
              <a:rPr lang="tr-TR" sz="1200" b="1" dirty="0">
                <a:cs typeface="Calibri"/>
              </a:rPr>
              <a:t>28.02.2019 itibariyle)</a:t>
            </a:r>
          </a:p>
        </p:txBody>
      </p:sp>
      <p:sp>
        <p:nvSpPr>
          <p:cNvPr id="12" name="Yuvarlatılmış Dikdörtgen 11"/>
          <p:cNvSpPr>
            <a:spLocks/>
          </p:cNvSpPr>
          <p:nvPr/>
        </p:nvSpPr>
        <p:spPr bwMode="auto">
          <a:xfrm>
            <a:off x="6782764" y="1049299"/>
            <a:ext cx="4801427" cy="6709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tr-TR" sz="1800" b="1" i="0" u="none" strike="noStrike" baseline="0" dirty="0">
                <a:latin typeface="Calibri"/>
                <a:cs typeface="Calibri"/>
              </a:rPr>
              <a:t>Yıllar itibariyle </a:t>
            </a:r>
            <a:r>
              <a:rPr lang="tr-TR" sz="1800" b="1" i="0" u="none" strike="noStrike" baseline="0" dirty="0" smtClean="0">
                <a:latin typeface="Calibri"/>
                <a:cs typeface="Calibri"/>
              </a:rPr>
              <a:t>Tasarım </a:t>
            </a:r>
            <a:r>
              <a:rPr lang="tr-TR" sz="1800" b="1" i="0" u="none" strike="noStrike" baseline="0" dirty="0">
                <a:latin typeface="Calibri"/>
                <a:cs typeface="Calibri"/>
              </a:rPr>
              <a:t>Merkezi </a:t>
            </a:r>
            <a:r>
              <a:rPr lang="tr-TR" sz="1800" b="1" i="0" u="none" strike="noStrike" baseline="0" dirty="0" smtClean="0">
                <a:latin typeface="Calibri"/>
                <a:cs typeface="Calibri"/>
              </a:rPr>
              <a:t>Sayıları </a:t>
            </a:r>
          </a:p>
          <a:p>
            <a:pPr>
              <a:defRPr sz="1000"/>
            </a:pPr>
            <a:r>
              <a:rPr lang="tr-TR" sz="1200" b="1" dirty="0" smtClean="0">
                <a:cs typeface="Calibri"/>
              </a:rPr>
              <a:t>(28.02.2019 </a:t>
            </a:r>
            <a:r>
              <a:rPr lang="tr-TR" sz="1200" b="1" dirty="0">
                <a:cs typeface="Calibri"/>
              </a:rPr>
              <a:t>itibariyle) </a:t>
            </a:r>
            <a:endParaRPr lang="tr-TR" sz="1200" b="0" i="0" u="none" strike="noStrike" baseline="0" dirty="0">
              <a:latin typeface="Times New Roman"/>
              <a:cs typeface="Times New Roman"/>
            </a:endParaRPr>
          </a:p>
        </p:txBody>
      </p:sp>
      <p:sp>
        <p:nvSpPr>
          <p:cNvPr id="13" name="Beşgen 12"/>
          <p:cNvSpPr/>
          <p:nvPr/>
        </p:nvSpPr>
        <p:spPr>
          <a:xfrm flipH="1">
            <a:off x="3796495" y="1546103"/>
            <a:ext cx="2558004" cy="652358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46 İL</a:t>
            </a:r>
          </a:p>
          <a:p>
            <a:pPr algn="ctr"/>
            <a:r>
              <a:rPr lang="tr-TR" sz="1600" b="1" dirty="0" smtClean="0"/>
              <a:t>1133 MERKEZ</a:t>
            </a:r>
            <a:endParaRPr lang="tr-TR" sz="1600" b="1" dirty="0"/>
          </a:p>
        </p:txBody>
      </p:sp>
      <p:sp>
        <p:nvSpPr>
          <p:cNvPr id="14" name="Beşgen 13"/>
          <p:cNvSpPr/>
          <p:nvPr/>
        </p:nvSpPr>
        <p:spPr>
          <a:xfrm flipH="1">
            <a:off x="8470838" y="1546101"/>
            <a:ext cx="2351487" cy="652359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23 İL</a:t>
            </a:r>
          </a:p>
          <a:p>
            <a:pPr algn="ctr"/>
            <a:r>
              <a:rPr lang="tr-TR" sz="1600" b="1" dirty="0" smtClean="0"/>
              <a:t>333 MERKEZ</a:t>
            </a:r>
            <a:endParaRPr lang="tr-TR" sz="1600" b="1" dirty="0"/>
          </a:p>
        </p:txBody>
      </p:sp>
      <p:graphicFrame>
        <p:nvGraphicFramePr>
          <p:cNvPr id="15" name="Grafik 14"/>
          <p:cNvGraphicFramePr/>
          <p:nvPr>
            <p:extLst>
              <p:ext uri="{D42A27DB-BD31-4B8C-83A1-F6EECF244321}">
                <p14:modId xmlns:p14="http://schemas.microsoft.com/office/powerpoint/2010/main" val="3648118277"/>
              </p:ext>
            </p:extLst>
          </p:nvPr>
        </p:nvGraphicFramePr>
        <p:xfrm>
          <a:off x="1146048" y="2572512"/>
          <a:ext cx="5636716" cy="364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Dikdörtgen 15"/>
          <p:cNvSpPr/>
          <p:nvPr/>
        </p:nvSpPr>
        <p:spPr>
          <a:xfrm rot="10800000" flipV="1">
            <a:off x="7130006" y="2340453"/>
            <a:ext cx="4642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TASARIM </a:t>
            </a:r>
            <a:r>
              <a:rPr lang="tr-TR" dirty="0" smtClean="0">
                <a:solidFill>
                  <a:srgbClr val="FF0000"/>
                </a:solidFill>
              </a:rPr>
              <a:t>MERKEZLERİ YILLARA GÖRE        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                       DEĞİŞİM </a:t>
            </a:r>
            <a:endParaRPr lang="tr-TR" dirty="0"/>
          </a:p>
        </p:txBody>
      </p:sp>
      <p:graphicFrame>
        <p:nvGraphicFramePr>
          <p:cNvPr id="17" name="Grafik 16"/>
          <p:cNvGraphicFramePr/>
          <p:nvPr>
            <p:extLst>
              <p:ext uri="{D42A27DB-BD31-4B8C-83A1-F6EECF244321}">
                <p14:modId xmlns:p14="http://schemas.microsoft.com/office/powerpoint/2010/main" val="1595853312"/>
              </p:ext>
            </p:extLst>
          </p:nvPr>
        </p:nvGraphicFramePr>
        <p:xfrm>
          <a:off x="7130006" y="2818665"/>
          <a:ext cx="4769386" cy="326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20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1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920" y="162046"/>
            <a:ext cx="6500086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5-Ar Ge Ve Tasarım Merkezleri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7914"/>
              </p:ext>
            </p:extLst>
          </p:nvPr>
        </p:nvGraphicFramePr>
        <p:xfrm>
          <a:off x="839585" y="1631353"/>
          <a:ext cx="5079078" cy="4771492"/>
        </p:xfrm>
        <a:graphic>
          <a:graphicData uri="http://schemas.openxmlformats.org/drawingml/2006/table">
            <a:tbl>
              <a:tblPr/>
              <a:tblGrid>
                <a:gridCol w="3246388">
                  <a:extLst>
                    <a:ext uri="{9D8B030D-6E8A-4147-A177-3AD203B41FA5}">
                      <a16:colId xmlns:a16="http://schemas.microsoft.com/office/drawing/2014/main" val="973798881"/>
                    </a:ext>
                  </a:extLst>
                </a:gridCol>
                <a:gridCol w="1832690">
                  <a:extLst>
                    <a:ext uri="{9D8B030D-6E8A-4147-A177-3AD203B41FA5}">
                      <a16:colId xmlns:a16="http://schemas.microsoft.com/office/drawing/2014/main" val="1293015082"/>
                    </a:ext>
                  </a:extLst>
                </a:gridCol>
              </a:tblGrid>
              <a:tr h="599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Faaliyette Olan Ar-Ge Merkezi Sayısı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1133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04666"/>
                  </a:ext>
                </a:extLst>
              </a:tr>
              <a:tr h="599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Toplam Personel Sayısı (Destek personeli dahil)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56.974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20647"/>
                  </a:ext>
                </a:extLst>
              </a:tr>
              <a:tr h="355176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Lisans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30.796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17409"/>
                  </a:ext>
                </a:extLst>
              </a:tr>
              <a:tr h="355176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Yüksek Lisans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9.588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33130"/>
                  </a:ext>
                </a:extLst>
              </a:tr>
              <a:tr h="355176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Doktora ve Üstü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947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2501"/>
                  </a:ext>
                </a:extLst>
              </a:tr>
              <a:tr h="599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Proje Sayısı </a:t>
                      </a: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(Tamamlanan + Devam Eden)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33.896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6593"/>
                  </a:ext>
                </a:extLst>
              </a:tr>
              <a:tr h="3551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Patent Sayısı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16.296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25437"/>
                  </a:ext>
                </a:extLst>
              </a:tr>
              <a:tr h="355176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Tescil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4.415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11118"/>
                  </a:ext>
                </a:extLst>
              </a:tr>
              <a:tr h="355176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Başvuru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11.881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23263"/>
                  </a:ext>
                </a:extLst>
              </a:tr>
              <a:tr h="8430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Ar-Ge Merkezi Olan Yabancı/Yabancı Ortaklı Firma Sayısı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32659" marR="97976" marT="64918" marB="32659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34623"/>
                  </a:ext>
                </a:extLst>
              </a:tr>
            </a:tbl>
          </a:graphicData>
        </a:graphic>
      </p:graphicFrame>
      <p:graphicFrame>
        <p:nvGraphicFramePr>
          <p:cNvPr id="1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64568"/>
              </p:ext>
            </p:extLst>
          </p:nvPr>
        </p:nvGraphicFramePr>
        <p:xfrm>
          <a:off x="6301048" y="1631350"/>
          <a:ext cx="5012574" cy="4771493"/>
        </p:xfrm>
        <a:graphic>
          <a:graphicData uri="http://schemas.openxmlformats.org/drawingml/2006/table">
            <a:tbl>
              <a:tblPr/>
              <a:tblGrid>
                <a:gridCol w="3203880">
                  <a:extLst>
                    <a:ext uri="{9D8B030D-6E8A-4147-A177-3AD203B41FA5}">
                      <a16:colId xmlns:a16="http://schemas.microsoft.com/office/drawing/2014/main" val="422744931"/>
                    </a:ext>
                  </a:extLst>
                </a:gridCol>
                <a:gridCol w="1808694">
                  <a:extLst>
                    <a:ext uri="{9D8B030D-6E8A-4147-A177-3AD203B41FA5}">
                      <a16:colId xmlns:a16="http://schemas.microsoft.com/office/drawing/2014/main" val="655391815"/>
                    </a:ext>
                  </a:extLst>
                </a:gridCol>
              </a:tblGrid>
              <a:tr h="6581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Faaliyette Olan Tasarım Merkezi Sayısı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333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14245"/>
                  </a:ext>
                </a:extLst>
              </a:tr>
              <a:tr h="5699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Toplam Personel Sayısı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6.772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6493"/>
                  </a:ext>
                </a:extLst>
              </a:tr>
              <a:tr h="405930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Lisans (%53)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3.892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79359"/>
                  </a:ext>
                </a:extLst>
              </a:tr>
              <a:tr h="386450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Yüksek Lisans (%7)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519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02858"/>
                  </a:ext>
                </a:extLst>
              </a:tr>
              <a:tr h="40694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Doktora ve Üstü (%1)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34342"/>
                  </a:ext>
                </a:extLst>
              </a:tr>
              <a:tr h="6117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Proje Sayısı 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(Tamamlanan + Devam Eden)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4.799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60135"/>
                  </a:ext>
                </a:extLst>
              </a:tr>
              <a:tr h="355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Patent Sayısı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62591"/>
                  </a:ext>
                </a:extLst>
              </a:tr>
              <a:tr h="355438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Tescil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0759"/>
                  </a:ext>
                </a:extLst>
              </a:tr>
              <a:tr h="363321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503238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503238" marR="0" lvl="1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03238" algn="l"/>
                          <a:tab pos="950913" algn="l"/>
                          <a:tab pos="1400175" algn="l"/>
                          <a:tab pos="1849438" algn="l"/>
                          <a:tab pos="2298700" algn="l"/>
                          <a:tab pos="2747963" algn="l"/>
                          <a:tab pos="3197225" algn="l"/>
                          <a:tab pos="3646488" algn="l"/>
                          <a:tab pos="4095750" algn="l"/>
                          <a:tab pos="4545013" algn="l"/>
                          <a:tab pos="4994275" algn="l"/>
                          <a:tab pos="5443538" algn="l"/>
                          <a:tab pos="5892800" algn="l"/>
                          <a:tab pos="6342063" algn="l"/>
                          <a:tab pos="6791325" algn="l"/>
                          <a:tab pos="7240588" algn="l"/>
                          <a:tab pos="7689850" algn="l"/>
                          <a:tab pos="8139113" algn="l"/>
                          <a:tab pos="8588375" algn="l"/>
                          <a:tab pos="9037638" algn="l"/>
                          <a:tab pos="9486900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Başvuru 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72494"/>
                  </a:ext>
                </a:extLst>
              </a:tr>
              <a:tr h="6581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Tasarım Merkezi Olan Yabancı Firma Sayısı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25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7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indent="-228600" defTabSz="44926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ts val="4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  <a:defRPr sz="13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36000" marR="108000" marT="71560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01605"/>
                  </a:ext>
                </a:extLst>
              </a:tr>
            </a:tbl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01048" y="1006341"/>
            <a:ext cx="5012574" cy="494624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2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1pPr>
            <a:lvl2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9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2pPr>
            <a:lvl3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3pPr>
            <a:lvl4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4pPr>
            <a:lvl5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altLang="tr-TR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TASARIM </a:t>
            </a:r>
            <a:r>
              <a:rPr lang="tr-TR" altLang="tr-TR" sz="2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MERKEZLERİ</a:t>
            </a:r>
            <a:endParaRPr lang="tr-TR" altLang="tr-TR" sz="2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839585" y="1031312"/>
            <a:ext cx="5079078" cy="494624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2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1pPr>
            <a:lvl2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9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2pPr>
            <a:lvl3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3pPr>
            <a:lvl4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4pPr>
            <a:lvl5pPr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25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404040"/>
                </a:solidFill>
                <a:latin typeface="Calibri" panose="020F050202020403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tr-TR" altLang="tr-TR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AR-GE </a:t>
            </a:r>
            <a:r>
              <a:rPr lang="tr-TR" altLang="tr-TR" sz="26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MERKEZLERİ</a:t>
            </a:r>
            <a:endParaRPr lang="tr-TR" altLang="tr-TR" sz="2600" b="1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21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5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6-Teknoloji Geliştirme Bölgeleri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9206" y="5361451"/>
            <a:ext cx="9962794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Tx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*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Teknoloji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Geliştirme Bölgelerinde yer alan işletmelerde istihdam edilen </a:t>
            </a:r>
            <a:r>
              <a:rPr lang="tr-TR" sz="14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toplam personelin %10’una kadar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temel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bilimler mezunlarına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verilecek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maaşın, </a:t>
            </a:r>
            <a:r>
              <a:rPr kumimoji="0" lang="tr-TR" sz="1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2 yıl süre ile brüt asgari ücret kadarlık kısmı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nın 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Bakanlığımız bütçesine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konulan ödenekten karşılanacaktır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.(Üretim Reform Paketi) 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57634" y="3801499"/>
            <a:ext cx="10110366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Diğer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taraftan;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TGB’ler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için gerekli altyapı, idare binası ve kuluçka merkezi </a:t>
            </a: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inşasının yönetici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şirketçe karşılanamayan kısmı bütçe imkanları dahilinde </a:t>
            </a:r>
            <a:r>
              <a:rPr lang="tr-TR" sz="2000" b="1" dirty="0">
                <a:solidFill>
                  <a:prstClr val="black"/>
                </a:solidFill>
                <a:latin typeface="+mn-lt"/>
              </a:rPr>
              <a:t>Bakanlığımız tarafından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karşılanmaktadır.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9920" y="1064399"/>
            <a:ext cx="10038080" cy="2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tr-TR" sz="2000" b="1" u="sng" dirty="0" err="1" smtClean="0">
                <a:solidFill>
                  <a:prstClr val="black"/>
                </a:solidFill>
                <a:latin typeface="+mn-lt"/>
              </a:rPr>
              <a:t>TGB’lerde</a:t>
            </a:r>
            <a:r>
              <a:rPr lang="tr-TR" sz="2000" b="1" u="sng" dirty="0" smtClean="0">
                <a:solidFill>
                  <a:prstClr val="black"/>
                </a:solidFill>
                <a:latin typeface="+mn-lt"/>
              </a:rPr>
              <a:t> gerçekleştirilen Ar-Ge, Tasarım ve Yazılım </a:t>
            </a: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faaliyetleri destek ve muafiyet kapsamında yer almaktadır.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Gelir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ve Kurumlar Vergisi </a:t>
            </a: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İstisnası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Gelir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Vergisi Stopajı Desteği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Gümrük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Vergisi İstisnası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Damga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Vergisi İstisnası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 Sigorta </a:t>
            </a:r>
            <a:r>
              <a:rPr lang="tr-TR" sz="2000" dirty="0">
                <a:solidFill>
                  <a:prstClr val="black"/>
                </a:solidFill>
                <a:latin typeface="+mn-lt"/>
              </a:rPr>
              <a:t>Primi İşveren Hissesi </a:t>
            </a: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Desteği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latin typeface="+mn-lt"/>
              </a:rPr>
              <a:t>Temel Bilimler Desteği</a:t>
            </a:r>
            <a:r>
              <a:rPr lang="tr-TR" sz="2000" b="1" dirty="0" smtClean="0">
                <a:solidFill>
                  <a:srgbClr val="C00000"/>
                </a:solidFill>
                <a:latin typeface="+mn-lt"/>
              </a:rPr>
              <a:t>*</a:t>
            </a:r>
            <a:endParaRPr lang="tr-T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22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06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6-Teknoloji Geliştirme Bölgeleri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/>
          <p:nvPr/>
        </p:nvSpPr>
        <p:spPr>
          <a:xfrm>
            <a:off x="3583162" y="2555856"/>
            <a:ext cx="4178462" cy="2835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2129049" y="1362445"/>
            <a:ext cx="82267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50000"/>
              </a:lnSpc>
              <a:spcBef>
                <a:spcPts val="100"/>
              </a:spcBef>
            </a:pPr>
            <a:r>
              <a:rPr sz="2400" i="1" dirty="0">
                <a:cs typeface="Times New Roman"/>
              </a:rPr>
              <a:t>2004-2018 </a:t>
            </a:r>
            <a:r>
              <a:rPr sz="2400" i="1" spc="-85" dirty="0" err="1">
                <a:cs typeface="Times New Roman"/>
              </a:rPr>
              <a:t>Yılları</a:t>
            </a:r>
            <a:r>
              <a:rPr sz="2400" i="1" spc="-85" dirty="0">
                <a:cs typeface="Times New Roman"/>
              </a:rPr>
              <a:t> </a:t>
            </a:r>
            <a:r>
              <a:rPr lang="tr-TR" sz="2400" i="1" spc="-130" dirty="0" smtClean="0">
                <a:cs typeface="Times New Roman"/>
              </a:rPr>
              <a:t>A</a:t>
            </a:r>
            <a:r>
              <a:rPr sz="2400" i="1" spc="-130" dirty="0" err="1" smtClean="0">
                <a:cs typeface="Times New Roman"/>
              </a:rPr>
              <a:t>rasında</a:t>
            </a:r>
            <a:r>
              <a:rPr sz="2400" i="1" spc="-130" dirty="0" smtClean="0">
                <a:cs typeface="Times New Roman"/>
              </a:rPr>
              <a:t> </a:t>
            </a:r>
            <a:r>
              <a:rPr lang="tr-TR" sz="2400" b="1" i="1" spc="30" dirty="0" smtClean="0">
                <a:solidFill>
                  <a:srgbClr val="00A651"/>
                </a:solidFill>
                <a:cs typeface="Times New Roman"/>
              </a:rPr>
              <a:t>984</a:t>
            </a:r>
            <a:r>
              <a:rPr sz="2400" b="1" i="1" spc="30" dirty="0" smtClean="0">
                <a:solidFill>
                  <a:srgbClr val="00A651"/>
                </a:solidFill>
                <a:cs typeface="Times New Roman"/>
              </a:rPr>
              <a:t> </a:t>
            </a:r>
            <a:r>
              <a:rPr sz="2400" b="1" i="1" spc="90" dirty="0" err="1" smtClean="0">
                <a:solidFill>
                  <a:srgbClr val="00A651"/>
                </a:solidFill>
                <a:cs typeface="Times New Roman"/>
              </a:rPr>
              <a:t>Milyon</a:t>
            </a:r>
            <a:r>
              <a:rPr sz="2400" b="1" i="1" spc="90" dirty="0" smtClean="0">
                <a:solidFill>
                  <a:srgbClr val="00A651"/>
                </a:solidFill>
                <a:cs typeface="Times New Roman"/>
              </a:rPr>
              <a:t> </a:t>
            </a:r>
            <a:r>
              <a:rPr sz="2400" b="1" i="1" spc="30" dirty="0" smtClean="0">
                <a:solidFill>
                  <a:srgbClr val="00A651"/>
                </a:solidFill>
                <a:cs typeface="Times New Roman"/>
              </a:rPr>
              <a:t>TL</a:t>
            </a:r>
            <a:r>
              <a:rPr lang="tr-TR" sz="2400" b="1" i="1" spc="30" dirty="0" smtClean="0">
                <a:solidFill>
                  <a:srgbClr val="00A651"/>
                </a:solidFill>
                <a:cs typeface="Times New Roman"/>
              </a:rPr>
              <a:t> </a:t>
            </a:r>
            <a:r>
              <a:rPr sz="2400" b="1" i="1" spc="85" dirty="0" err="1" smtClean="0">
                <a:solidFill>
                  <a:srgbClr val="00A651"/>
                </a:solidFill>
                <a:cs typeface="Times New Roman"/>
              </a:rPr>
              <a:t>Hibe</a:t>
            </a:r>
            <a:r>
              <a:rPr lang="tr-TR" sz="2400" b="1" i="1" spc="85" dirty="0" smtClean="0">
                <a:solidFill>
                  <a:srgbClr val="00A651"/>
                </a:solidFill>
                <a:cs typeface="Times New Roman"/>
              </a:rPr>
              <a:t> </a:t>
            </a:r>
            <a:r>
              <a:rPr sz="2400" i="1" spc="-120" dirty="0" err="1" smtClean="0">
                <a:cs typeface="Times New Roman"/>
              </a:rPr>
              <a:t>Sağlanmıştır</a:t>
            </a:r>
            <a:r>
              <a:rPr sz="2400" i="1" spc="-120" dirty="0">
                <a:cs typeface="Times New Roman"/>
              </a:rPr>
              <a:t>.</a:t>
            </a:r>
            <a:endParaRPr sz="2400" dirty="0">
              <a:cs typeface="Times New Roman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5241302" y="4485446"/>
            <a:ext cx="95210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tr-TR" sz="1600" spc="75" dirty="0" smtClean="0">
                <a:solidFill>
                  <a:srgbClr val="203370"/>
                </a:solidFill>
                <a:latin typeface="Times New Roman"/>
                <a:cs typeface="Times New Roman"/>
              </a:rPr>
              <a:t>      </a:t>
            </a:r>
            <a:r>
              <a:rPr sz="1600" spc="75" dirty="0" smtClean="0">
                <a:solidFill>
                  <a:srgbClr val="203370"/>
                </a:solidFill>
                <a:latin typeface="Times New Roman"/>
                <a:cs typeface="Times New Roman"/>
              </a:rPr>
              <a:t>TL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317476" y="3741142"/>
            <a:ext cx="303543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55"/>
              </a:lnSpc>
            </a:pPr>
            <a:r>
              <a:rPr lang="tr-TR" sz="4150" b="1" spc="175" dirty="0" smtClean="0">
                <a:solidFill>
                  <a:srgbClr val="00A651"/>
                </a:solidFill>
                <a:latin typeface="Times New Roman"/>
                <a:cs typeface="Times New Roman"/>
              </a:rPr>
              <a:t>984 Milyon</a:t>
            </a:r>
            <a:endParaRPr sz="4150" dirty="0">
              <a:latin typeface="Times New Roman"/>
              <a:cs typeface="Times New Roman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23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8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6-Teknoloji Geliştirme Bölgeleri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03611"/>
              </p:ext>
            </p:extLst>
          </p:nvPr>
        </p:nvGraphicFramePr>
        <p:xfrm>
          <a:off x="698689" y="1064398"/>
          <a:ext cx="10885503" cy="4931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2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Firma </a:t>
                      </a:r>
                      <a:r>
                        <a:rPr lang="tr-TR" sz="16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ayısı 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48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5.368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48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503238" lvl="1" indent="-5032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/Yabancı ortaklı Firma Sayısı</a:t>
                      </a:r>
                      <a:endParaRPr lang="tr-TR" sz="1600" b="1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288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503238" lvl="1" indent="-5032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Akademisyen</a:t>
                      </a:r>
                      <a:r>
                        <a:rPr lang="tr-TR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Ortaklı Firma Sayısı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1.104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Toplam Personel Sayısı </a:t>
                      </a:r>
                      <a:endParaRPr lang="tr-TR" sz="1600" b="1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51.876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0" indent="542925" algn="l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Ar-Ge</a:t>
                      </a: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42.488</a:t>
                      </a:r>
                      <a:endParaRPr lang="tr-TR" sz="16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0" indent="542925" algn="l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Destek</a:t>
                      </a: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3.143</a:t>
                      </a:r>
                      <a:endParaRPr lang="tr-TR" sz="16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 marL="0" indent="542925" algn="l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Kapsam Dışı</a:t>
                      </a: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6.245</a:t>
                      </a:r>
                      <a:endParaRPr lang="tr-TR" sz="16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642" marR="8642" marT="864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Proje Sayısı (Devam</a:t>
                      </a:r>
                      <a:r>
                        <a:rPr lang="tr-TR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Eden)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8.858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Proje Sayısı (Tamamlanan )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31.011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Toplam Satış (TL)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69,6 Milyar 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Toplam İhracat (USD)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3,8 Milyar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01" marR="62225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24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8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6-Teknoloji Geliştirme Bölgeleri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33448"/>
              </p:ext>
            </p:extLst>
          </p:nvPr>
        </p:nvGraphicFramePr>
        <p:xfrm>
          <a:off x="557634" y="1169042"/>
          <a:ext cx="10889728" cy="4988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3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FİKRİ </a:t>
                      </a:r>
                      <a:r>
                        <a:rPr lang="tr-TR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SINAİ MÜLKİYET </a:t>
                      </a:r>
                      <a:endParaRPr lang="tr-TR" sz="13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SAYI</a:t>
                      </a:r>
                      <a:endParaRPr lang="tr-TR" sz="13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2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 Tescil Sayısı (Ulusal/Uluslararası)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1.063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6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 Başvuru Sayısı </a:t>
                      </a: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(Devam Eden)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2.314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1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Faydalı Model Tescil Sayısı 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481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Faydalı Model Başvuru Sayısı </a:t>
                      </a: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(Devam Eden)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</a:t>
                      </a:r>
                      <a:endParaRPr lang="tr-TR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10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Endüstriyel Tasarım Tescil Sayısı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44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Endüstriyel Tasarım Başvuru Sayısı </a:t>
                      </a: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(Devam Eden)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82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Yazılım Telif Hakkı (Alınan)</a:t>
                      </a:r>
                      <a:endParaRPr lang="tr-TR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</a:t>
                      </a:r>
                      <a:endParaRPr lang="tr-TR" sz="2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62" marR="59859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25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24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1" y="842451"/>
            <a:ext cx="11135359" cy="5314509"/>
          </a:xfrm>
          <a:prstGeom prst="rect">
            <a:avLst/>
          </a:prstGeom>
        </p:spPr>
      </p:pic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6-Teknoloji Geliştirme Bölgeleri</a:t>
            </a:r>
            <a:endParaRPr lang="tr-TR" dirty="0">
              <a:latin typeface="Century Gothic" panose="020B0502020202020204" pitchFamily="34" charset="0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26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4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3" y="162046"/>
            <a:ext cx="7913205" cy="716762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7-Teknolojik Ürün Deneyim Belgesi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 63"/>
          <p:cNvGrpSpPr>
            <a:grpSpLocks/>
          </p:cNvGrpSpPr>
          <p:nvPr/>
        </p:nvGrpSpPr>
        <p:grpSpPr bwMode="auto">
          <a:xfrm>
            <a:off x="629920" y="1194816"/>
            <a:ext cx="10551758" cy="4790047"/>
            <a:chOff x="179388" y="1268413"/>
            <a:chExt cx="8801100" cy="5657586"/>
          </a:xfrm>
        </p:grpSpPr>
        <p:pic>
          <p:nvPicPr>
            <p:cNvPr id="65" name="Resi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"/>
            <a:stretch>
              <a:fillRect/>
            </a:stretch>
          </p:blipFill>
          <p:spPr bwMode="auto">
            <a:xfrm>
              <a:off x="179388" y="1268413"/>
              <a:ext cx="8801100" cy="417671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Metin kutusu 65"/>
            <p:cNvSpPr txBox="1"/>
            <p:nvPr/>
          </p:nvSpPr>
          <p:spPr>
            <a:xfrm>
              <a:off x="309996" y="5732463"/>
              <a:ext cx="2615408" cy="1193536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tr-TR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tr-TR" sz="20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Belge </a:t>
              </a:r>
              <a:r>
                <a:rPr lang="tr-TR" sz="20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Sayısı: </a:t>
              </a:r>
              <a:r>
                <a:rPr lang="tr-TR" sz="20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583</a:t>
              </a:r>
            </a:p>
            <a:p>
              <a:pPr>
                <a:defRPr/>
              </a:pPr>
              <a:endParaRPr lang="tr-TR" sz="2000" b="1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27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1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Yuvarlatılmış Dikdörtgen 12"/>
          <p:cNvSpPr/>
          <p:nvPr/>
        </p:nvSpPr>
        <p:spPr>
          <a:xfrm>
            <a:off x="764771" y="4190603"/>
            <a:ext cx="10598727" cy="1919251"/>
          </a:xfrm>
          <a:prstGeom prst="round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Mithat Kaya</a:t>
            </a:r>
          </a:p>
          <a:p>
            <a:pPr lvl="0" algn="ctr"/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Ar-Ge Teşvikleri Genel Müdürlüğü</a:t>
            </a:r>
          </a:p>
          <a:p>
            <a:pPr lvl="0" algn="ctr"/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Sanayi ve Teknoloji Bakanlığı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6" y="905574"/>
            <a:ext cx="3828288" cy="3123502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28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5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32" y="16184"/>
            <a:ext cx="890860" cy="890860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14" name="Düz Bağlayıcı 13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kdörtgen 14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7" name="Tablo 16"/>
          <p:cNvGraphicFramePr>
            <a:graphicFrameLocks noGrp="1"/>
          </p:cNvGraphicFramePr>
          <p:nvPr>
            <p:extLst/>
          </p:nvPr>
        </p:nvGraphicFramePr>
        <p:xfrm>
          <a:off x="629920" y="1256612"/>
          <a:ext cx="10954272" cy="4767436"/>
        </p:xfrm>
        <a:graphic>
          <a:graphicData uri="http://schemas.openxmlformats.org/drawingml/2006/table">
            <a:tbl>
              <a:tblPr/>
              <a:tblGrid>
                <a:gridCol w="1825712">
                  <a:extLst>
                    <a:ext uri="{9D8B030D-6E8A-4147-A177-3AD203B41FA5}">
                      <a16:colId xmlns:a16="http://schemas.microsoft.com/office/drawing/2014/main" val="658294782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2663681581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2668100594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3795229829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2483738425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3627319367"/>
                    </a:ext>
                  </a:extLst>
                </a:gridCol>
              </a:tblGrid>
              <a:tr h="265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1. Grup (5)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2. Grup (13)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3A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3. Grup (13)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4. Grup (13)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7F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5. Grup (13)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A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6. Grup (13)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" marR="6287" marT="62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41846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Ankara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Adana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Afyonkarahisar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Adıyaman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Aksaray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Ağrı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61970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Bursa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Antalya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Balıkesir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Elazığ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Amasya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Ardahan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7357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Aydın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Bolu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Erzurum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Batman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Artvin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23537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İzmir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Denizli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Çanakkale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Karabük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Bilecik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Bartın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04693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Kocaeli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Eskişehir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Çorum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Karaman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Burdur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Bayburt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35290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Gaziantep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Diyarbakır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Kırıkkale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Çankırı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Bingöl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7999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Kayseri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Düzce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Kırklareli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Giresun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Bitlis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78746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Edirne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Muğla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Kastamonu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Erzincan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0083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Kütahya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Hatay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Rize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Kırşehir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Gümüşhane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50019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Manisa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Isparta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Şanlıurfa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Mardin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Hakkâri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1301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Mersin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Kahramanmaraş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Tokat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Nevşehir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Iğdır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05490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Sakarya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Malatya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Uşak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Ordu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Kars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91157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Tekirdağ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Niğde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Osmaniye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Kilis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1624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Samsun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Yalova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Yozgat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Muş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93543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Sivas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Siirt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78001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Trabzon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Sinop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42436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Zonguldak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Şırnak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71011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Tunceli</a:t>
                      </a:r>
                    </a:p>
                  </a:txBody>
                  <a:tcPr marL="6287" marR="6287" marT="62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78515"/>
                  </a:ext>
                </a:extLst>
              </a:tr>
            </a:tbl>
          </a:graphicData>
        </a:graphic>
      </p:graphicFrame>
      <p:cxnSp>
        <p:nvCxnSpPr>
          <p:cNvPr id="19" name="Düz Bağlayıcı 18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kış Çizelgesi: Öteki İşlem 19">
            <a:hlinkClick r:id="rId4" action="ppaction://hlinksldjump"/>
          </p:cNvPr>
          <p:cNvSpPr/>
          <p:nvPr/>
        </p:nvSpPr>
        <p:spPr>
          <a:xfrm>
            <a:off x="2362182" y="299332"/>
            <a:ext cx="6864086" cy="443290"/>
          </a:xfrm>
          <a:prstGeom prst="flowChartAlternateProcess">
            <a:avLst/>
          </a:prstGeom>
          <a:solidFill>
            <a:srgbClr val="FC800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-Ge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Yenilik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Ekosistemi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Endeks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Sonuçları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29</a:t>
            </a:fld>
            <a:r>
              <a:rPr lang="tr-TR" smtClean="0"/>
              <a:t>/34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49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Akış Çizelgesi: Öteki İşlem 19"/>
          <p:cNvSpPr/>
          <p:nvPr/>
        </p:nvSpPr>
        <p:spPr>
          <a:xfrm>
            <a:off x="2092751" y="1113410"/>
            <a:ext cx="6869357" cy="443290"/>
          </a:xfrm>
          <a:prstGeom prst="flowChartAlternateProcess">
            <a:avLst/>
          </a:prstGeom>
          <a:noFill/>
          <a:ln w="19050">
            <a:solidFill>
              <a:srgbClr val="F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C8004"/>
                </a:solidFill>
                <a:latin typeface="Century Gothic" panose="020B0502020202020204" pitchFamily="34" charset="0"/>
              </a:rPr>
              <a:t>Ar</a:t>
            </a:r>
            <a:r>
              <a:rPr lang="en-US" sz="20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-Ge </a:t>
            </a:r>
            <a:r>
              <a:rPr lang="en-US" sz="2000" b="1" dirty="0" err="1">
                <a:solidFill>
                  <a:srgbClr val="FC8004"/>
                </a:solidFill>
                <a:latin typeface="Century Gothic" panose="020B0502020202020204" pitchFamily="34" charset="0"/>
              </a:rPr>
              <a:t>ve</a:t>
            </a:r>
            <a:r>
              <a:rPr lang="en-US" sz="20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C8004"/>
                </a:solidFill>
                <a:latin typeface="Century Gothic" panose="020B0502020202020204" pitchFamily="34" charset="0"/>
              </a:rPr>
              <a:t>Yenilik</a:t>
            </a:r>
            <a:r>
              <a:rPr lang="en-US" sz="2000" b="1" dirty="0">
                <a:solidFill>
                  <a:srgbClr val="FC8004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smtClean="0">
                <a:solidFill>
                  <a:srgbClr val="FC8004"/>
                </a:solidFill>
                <a:latin typeface="Century Gothic" panose="020B0502020202020204" pitchFamily="34" charset="0"/>
              </a:rPr>
              <a:t>Ekosistemi </a:t>
            </a:r>
            <a:r>
              <a:rPr lang="en-US" sz="2000" b="1" dirty="0" err="1" smtClean="0">
                <a:solidFill>
                  <a:srgbClr val="FC8004"/>
                </a:solidFill>
                <a:latin typeface="Century Gothic" panose="020B0502020202020204" pitchFamily="34" charset="0"/>
              </a:rPr>
              <a:t>Endeksi</a:t>
            </a:r>
            <a:endParaRPr lang="en-US" sz="2000" b="1" dirty="0">
              <a:solidFill>
                <a:srgbClr val="FC80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sim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78" y="2268079"/>
            <a:ext cx="10900593" cy="3920068"/>
          </a:xfrm>
          <a:prstGeom prst="rect">
            <a:avLst/>
          </a:prstGeom>
        </p:spPr>
      </p:pic>
      <p:sp>
        <p:nvSpPr>
          <p:cNvPr id="13" name="Başlık 1"/>
          <p:cNvSpPr txBox="1">
            <a:spLocks/>
          </p:cNvSpPr>
          <p:nvPr/>
        </p:nvSpPr>
        <p:spPr>
          <a:xfrm>
            <a:off x="557634" y="82129"/>
            <a:ext cx="9236606" cy="796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Century Gothic" panose="020B0502020202020204" pitchFamily="34" charset="0"/>
              </a:rPr>
              <a:t>1-KÜSİ Endeksi ve KÜSİP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3</a:t>
            </a:fld>
            <a:r>
              <a:rPr lang="tr-TR" smtClean="0"/>
              <a:t>/34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6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545080" y="1145647"/>
          <a:ext cx="10954272" cy="5464746"/>
        </p:xfrm>
        <a:graphic>
          <a:graphicData uri="http://schemas.openxmlformats.org/drawingml/2006/table">
            <a:tbl>
              <a:tblPr/>
              <a:tblGrid>
                <a:gridCol w="1825712">
                  <a:extLst>
                    <a:ext uri="{9D8B030D-6E8A-4147-A177-3AD203B41FA5}">
                      <a16:colId xmlns:a16="http://schemas.microsoft.com/office/drawing/2014/main" val="3818553758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4224786691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894397046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755400412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2880470944"/>
                    </a:ext>
                  </a:extLst>
                </a:gridCol>
                <a:gridCol w="1825712">
                  <a:extLst>
                    <a:ext uri="{9D8B030D-6E8A-4147-A177-3AD203B41FA5}">
                      <a16:colId xmlns:a16="http://schemas.microsoft.com/office/drawing/2014/main" val="2694403465"/>
                    </a:ext>
                  </a:extLst>
                </a:gridCol>
              </a:tblGrid>
              <a:tr h="186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1. Grup</a:t>
                      </a:r>
                      <a:r>
                        <a:rPr lang="tr-TR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(5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2. Grup (26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3. Grup (13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4. Grup (14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 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C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5. Grup  (12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 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5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6. Grup (11</a:t>
                      </a:r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) 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50860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Ankara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Adana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Afyonkarahisar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Adıyaman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Bartın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Ağrı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76595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Bursa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Antalya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Aksaray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Batman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Bingöl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Ardahan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38421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Balıkesir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Amasya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Burdur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Bitlis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Artvin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69080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İzmir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Çanakkale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Aydın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Karabük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Çankırı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Bayburt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24605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Kocaeli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Çorum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Bilecik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Kırıkkale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Erzincan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Gümüşhane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13691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Denizli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Bolu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Kırklareli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Giresun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Hakkâri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5329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Diyarbakır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Edirne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Kırşehir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Kastamonu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Iğdır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64080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Düzce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Hatay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Mardin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Muş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Kars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0398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Elazığ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Karaman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Nevşehir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Ordu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Kilis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00875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Erzurum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Muğla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Rize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Siirt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Şırnak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708927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Eskişehir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Niğde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Tokat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Sinop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Tunceli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0239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Gaziantep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Osmaniye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Uşak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Yozgat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61912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Isparta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Sivas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37918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Kahramanmaraş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Zonguldak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17608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Kayseri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98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18243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Kütahya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46313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Malatya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34393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Manisa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113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Mersin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56949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Sakarya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35587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Samsun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01727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Şanlıurfa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45165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Tekirdağ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5869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Trabzon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50494"/>
                  </a:ext>
                </a:extLst>
              </a:tr>
              <a:tr h="1868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Yalova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1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86776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32" y="16184"/>
            <a:ext cx="890860" cy="890860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14" name="Düz Bağlayıcı 13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kdörtgen 14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" name="Düz Bağlayıcı 8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kış Çizelgesi: Öteki İşlem 15">
            <a:hlinkClick r:id="rId4" action="ppaction://hlinksldjump"/>
          </p:cNvPr>
          <p:cNvSpPr/>
          <p:nvPr/>
        </p:nvSpPr>
        <p:spPr>
          <a:xfrm>
            <a:off x="2362182" y="281075"/>
            <a:ext cx="6864086" cy="443290"/>
          </a:xfrm>
          <a:prstGeom prst="flowChartAlternateProcess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-Ge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Yenilik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Uygulamaları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Endeks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Sonuçları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30</a:t>
            </a:fld>
            <a:r>
              <a:rPr lang="tr-TR" smtClean="0"/>
              <a:t>/34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6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kış Çizelgesi: Öteki İşlem 20"/>
          <p:cNvSpPr/>
          <p:nvPr/>
        </p:nvSpPr>
        <p:spPr>
          <a:xfrm>
            <a:off x="2069601" y="1168692"/>
            <a:ext cx="6923928" cy="741946"/>
          </a:xfrm>
          <a:prstGeom prst="flowChartAlternateProcess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Ar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-Ge </a:t>
            </a:r>
            <a:r>
              <a:rPr lang="en-US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ve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Yenilik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tr-TR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Uygulamaları </a:t>
            </a:r>
            <a:r>
              <a:rPr lang="en-US" sz="20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Endeksi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40" name="Düz Bağlayıcı 39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4</a:t>
            </a:fld>
            <a:r>
              <a:rPr lang="tr-TR" smtClean="0"/>
              <a:t>/34</a:t>
            </a:r>
            <a:endParaRPr lang="tr-TR" dirty="0"/>
          </a:p>
        </p:txBody>
      </p:sp>
      <p:sp>
        <p:nvSpPr>
          <p:cNvPr id="15" name="Başlık 1"/>
          <p:cNvSpPr txBox="1">
            <a:spLocks/>
          </p:cNvSpPr>
          <p:nvPr/>
        </p:nvSpPr>
        <p:spPr>
          <a:xfrm>
            <a:off x="557634" y="82129"/>
            <a:ext cx="9236606" cy="796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Century Gothic" panose="020B0502020202020204" pitchFamily="34" charset="0"/>
              </a:rPr>
              <a:t>1-KÜSİ Endeksi ve KÜSİP</a:t>
            </a: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" y="2049137"/>
            <a:ext cx="10814739" cy="38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857588" y="1904664"/>
            <a:ext cx="4426386" cy="587330"/>
            <a:chOff x="1335250" y="1849069"/>
            <a:chExt cx="4426386" cy="587330"/>
          </a:xfrm>
        </p:grpSpPr>
        <p:sp>
          <p:nvSpPr>
            <p:cNvPr id="14" name="Dikdörtgen 13"/>
            <p:cNvSpPr/>
            <p:nvPr/>
          </p:nvSpPr>
          <p:spPr>
            <a:xfrm>
              <a:off x="1965404" y="1849069"/>
              <a:ext cx="37962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FC8004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FC8004"/>
                  </a:solidFill>
                  <a:latin typeface="Century Gothic" panose="020B0502020202020204" pitchFamily="34" charset="0"/>
                </a:rPr>
                <a:t>  Ar-Ge </a:t>
              </a:r>
              <a:r>
                <a:rPr lang="tr-TR" sz="2400" b="1" dirty="0">
                  <a:solidFill>
                    <a:srgbClr val="FC8004"/>
                  </a:solidFill>
                  <a:latin typeface="Century Gothic" panose="020B0502020202020204" pitchFamily="34" charset="0"/>
                </a:rPr>
                <a:t>Merkezi </a:t>
              </a:r>
              <a:r>
                <a:rPr lang="tr-TR" sz="2400" b="1" dirty="0" smtClean="0">
                  <a:solidFill>
                    <a:srgbClr val="FC8004"/>
                  </a:solidFill>
                  <a:latin typeface="Century Gothic" panose="020B0502020202020204" pitchFamily="34" charset="0"/>
                </a:rPr>
                <a:t>kuruldu</a:t>
              </a:r>
              <a:endParaRPr lang="tr-TR" sz="2400" b="1" dirty="0">
                <a:solidFill>
                  <a:srgbClr val="FC800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1335250" y="1904587"/>
              <a:ext cx="960519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FF7401"/>
                  </a:solidFill>
                  <a:latin typeface="Century Gothic" panose="020B0502020202020204" pitchFamily="34" charset="0"/>
                </a:rPr>
                <a:t>47</a:t>
              </a:r>
              <a:endParaRPr lang="tr-TR" altLang="tr-TR" sz="5400" b="1" dirty="0">
                <a:solidFill>
                  <a:srgbClr val="FF740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3740596" y="4976359"/>
            <a:ext cx="6124665" cy="552382"/>
            <a:chOff x="3406881" y="4336894"/>
            <a:chExt cx="6124665" cy="552382"/>
          </a:xfrm>
        </p:grpSpPr>
        <p:sp>
          <p:nvSpPr>
            <p:cNvPr id="16" name="Dikdörtgen 15"/>
            <p:cNvSpPr/>
            <p:nvPr/>
          </p:nvSpPr>
          <p:spPr>
            <a:xfrm>
              <a:off x="3778048" y="4336894"/>
              <a:ext cx="5753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  Teknoloji Geliştirme Bölgesi kuruldu.</a:t>
              </a:r>
              <a:endParaRPr lang="tr-TR" sz="24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3406881" y="4357464"/>
              <a:ext cx="572593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1</a:t>
              </a:r>
              <a:endParaRPr lang="tr-TR" altLang="tr-TR" sz="54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651444" y="3373296"/>
            <a:ext cx="4303742" cy="601605"/>
            <a:chOff x="2077164" y="2584645"/>
            <a:chExt cx="4303742" cy="601605"/>
          </a:xfrm>
        </p:grpSpPr>
        <p:sp>
          <p:nvSpPr>
            <p:cNvPr id="18" name="Dikdörtgen 17"/>
            <p:cNvSpPr/>
            <p:nvPr/>
          </p:nvSpPr>
          <p:spPr>
            <a:xfrm>
              <a:off x="2363460" y="2584645"/>
              <a:ext cx="40174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  Tasarım </a:t>
              </a:r>
              <a:r>
                <a:rPr lang="tr-TR" sz="2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Merkezi </a:t>
              </a:r>
              <a:r>
                <a:rPr lang="tr-TR" sz="2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kuruldu</a:t>
              </a:r>
              <a:endParaRPr lang="tr-TR" sz="2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2077164" y="2654438"/>
              <a:ext cx="572593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5</a:t>
              </a:r>
              <a:endParaRPr lang="tr-TR" altLang="tr-TR" sz="5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2974039" y="4143915"/>
            <a:ext cx="6026324" cy="578723"/>
            <a:chOff x="2274473" y="3449584"/>
            <a:chExt cx="6026324" cy="578723"/>
          </a:xfrm>
        </p:grpSpPr>
        <p:sp>
          <p:nvSpPr>
            <p:cNvPr id="20" name="Dikdörtgen 19"/>
            <p:cNvSpPr/>
            <p:nvPr/>
          </p:nvSpPr>
          <p:spPr>
            <a:xfrm>
              <a:off x="2779734" y="3449584"/>
              <a:ext cx="55210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 OSB'de Teknik Kolej/MYO </a:t>
              </a:r>
              <a:r>
                <a:rPr lang="tr-TR" sz="2400" b="1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Kuruldu.</a:t>
              </a:r>
              <a:endParaRPr lang="tr-TR" sz="2400" b="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Dikdörtgen 41"/>
            <p:cNvSpPr/>
            <p:nvPr/>
          </p:nvSpPr>
          <p:spPr>
            <a:xfrm>
              <a:off x="2274473" y="3496495"/>
              <a:ext cx="766557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 4</a:t>
              </a:r>
              <a:endParaRPr lang="tr-TR" altLang="tr-TR" sz="5400" b="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4111763" y="5762937"/>
            <a:ext cx="8584168" cy="596721"/>
            <a:chOff x="3778048" y="5114970"/>
            <a:chExt cx="8584168" cy="596721"/>
          </a:xfrm>
        </p:grpSpPr>
        <p:sp>
          <p:nvSpPr>
            <p:cNvPr id="43" name="Dikdörtgen 42"/>
            <p:cNvSpPr/>
            <p:nvPr/>
          </p:nvSpPr>
          <p:spPr>
            <a:xfrm>
              <a:off x="3778048" y="5179879"/>
              <a:ext cx="766557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 1</a:t>
              </a:r>
              <a:endParaRPr lang="tr-TR" altLang="tr-TR" sz="54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Dikdörtgen 43"/>
            <p:cNvSpPr/>
            <p:nvPr/>
          </p:nvSpPr>
          <p:spPr>
            <a:xfrm>
              <a:off x="4579462" y="5114970"/>
              <a:ext cx="7782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Araştırma Merkezi </a:t>
              </a:r>
              <a:r>
                <a:rPr lang="tr-TR" sz="24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(KTÜ İLAFAR) </a:t>
              </a:r>
              <a:r>
                <a:rPr lang="tr-TR" sz="24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kuruldu</a:t>
              </a:r>
              <a:r>
                <a:rPr lang="tr-TR" sz="24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.</a:t>
              </a:r>
              <a:endParaRPr lang="tr-TR" sz="24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Başlık 1"/>
          <p:cNvSpPr txBox="1">
            <a:spLocks/>
          </p:cNvSpPr>
          <p:nvPr/>
        </p:nvSpPr>
        <p:spPr>
          <a:xfrm>
            <a:off x="557634" y="82129"/>
            <a:ext cx="9236606" cy="796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Century Gothic" panose="020B0502020202020204" pitchFamily="34" charset="0"/>
              </a:rPr>
              <a:t>4-KÜSİ Faaliyetleri 2018 Yılı Değerlendirmesi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1" name="Akış Çizelgesi: Öteki İşlem 50"/>
          <p:cNvSpPr/>
          <p:nvPr/>
        </p:nvSpPr>
        <p:spPr>
          <a:xfrm>
            <a:off x="557634" y="1043545"/>
            <a:ext cx="7463622" cy="443290"/>
          </a:xfrm>
          <a:prstGeom prst="flowChartAlternateProcess">
            <a:avLst/>
          </a:prstGeom>
          <a:solidFill>
            <a:srgbClr val="A43F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r-T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KÜSİ 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Çalışma Grubu Faaliyetleri 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Çıktıları (380)</a:t>
            </a:r>
            <a:endParaRPr lang="tr-T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690925" y="2672561"/>
            <a:ext cx="6673710" cy="555323"/>
            <a:chOff x="4602421" y="5872856"/>
            <a:chExt cx="6673710" cy="555323"/>
          </a:xfrm>
        </p:grpSpPr>
        <p:sp>
          <p:nvSpPr>
            <p:cNvPr id="52" name="Dikdörtgen 51"/>
            <p:cNvSpPr/>
            <p:nvPr/>
          </p:nvSpPr>
          <p:spPr>
            <a:xfrm>
              <a:off x="5325463" y="5872856"/>
              <a:ext cx="5950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</a:t>
              </a:r>
              <a:r>
                <a:rPr lang="tr-TR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TGB’de</a:t>
              </a:r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akademisyen firması kuruldu.</a:t>
              </a:r>
              <a:endParaRPr lang="tr-TR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Dikdörtgen 52"/>
            <p:cNvSpPr/>
            <p:nvPr/>
          </p:nvSpPr>
          <p:spPr>
            <a:xfrm>
              <a:off x="4602421" y="5951125"/>
              <a:ext cx="96051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16</a:t>
              </a:r>
              <a:endParaRPr lang="tr-TR" altLang="tr-TR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5</a:t>
            </a:fld>
            <a:r>
              <a:rPr lang="tr-TR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9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2538005" y="3232983"/>
            <a:ext cx="7322540" cy="479949"/>
            <a:chOff x="2844450" y="3712687"/>
            <a:chExt cx="7322540" cy="479949"/>
          </a:xfrm>
        </p:grpSpPr>
        <p:sp>
          <p:nvSpPr>
            <p:cNvPr id="31" name="Dikdörtgen 30"/>
            <p:cNvSpPr/>
            <p:nvPr/>
          </p:nvSpPr>
          <p:spPr>
            <a:xfrm>
              <a:off x="3584739" y="3712687"/>
              <a:ext cx="6582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   </a:t>
              </a:r>
              <a:r>
                <a:rPr lang="tr-TR" sz="2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 Sanayinin odaklı lisansüstü </a:t>
              </a:r>
              <a:r>
                <a:rPr lang="tr-TR" sz="2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tezi başlatıldı</a:t>
              </a:r>
              <a:r>
                <a:rPr lang="tr-TR" sz="2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.</a:t>
              </a:r>
              <a:endParaRPr lang="tr-TR" sz="24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2844450" y="3715582"/>
              <a:ext cx="96051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54</a:t>
              </a:r>
              <a:endParaRPr lang="tr-TR" altLang="tr-TR" sz="54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515773" y="4206324"/>
            <a:ext cx="6574797" cy="541972"/>
            <a:chOff x="3592193" y="4782949"/>
            <a:chExt cx="6574797" cy="541972"/>
          </a:xfrm>
        </p:grpSpPr>
        <p:sp>
          <p:nvSpPr>
            <p:cNvPr id="35" name="Dikdörtgen 34"/>
            <p:cNvSpPr/>
            <p:nvPr/>
          </p:nvSpPr>
          <p:spPr>
            <a:xfrm>
              <a:off x="4585013" y="4782949"/>
              <a:ext cx="5581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FSMH başvurusu olumlu sonuçlandı.</a:t>
              </a:r>
              <a:endParaRPr lang="tr-TR" sz="24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Dikdörtgen 35"/>
            <p:cNvSpPr/>
            <p:nvPr/>
          </p:nvSpPr>
          <p:spPr>
            <a:xfrm>
              <a:off x="3592193" y="4793109"/>
              <a:ext cx="960519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49</a:t>
              </a:r>
              <a:endParaRPr lang="tr-TR" altLang="tr-TR" sz="54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1169373" y="2265925"/>
            <a:ext cx="9122577" cy="569959"/>
            <a:chOff x="1169373" y="2265925"/>
            <a:chExt cx="9122577" cy="569959"/>
          </a:xfrm>
        </p:grpSpPr>
        <p:sp>
          <p:nvSpPr>
            <p:cNvPr id="39" name="Dikdörtgen 38"/>
            <p:cNvSpPr/>
            <p:nvPr/>
          </p:nvSpPr>
          <p:spPr>
            <a:xfrm>
              <a:off x="1169373" y="2304072"/>
              <a:ext cx="1348446" cy="53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165</a:t>
              </a:r>
              <a:endParaRPr lang="tr-TR" altLang="tr-TR" sz="54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2616143" y="2265925"/>
              <a:ext cx="76758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Ar-Ge ve Yenilik </a:t>
              </a:r>
              <a:r>
                <a:rPr lang="tr-TR" sz="24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Projesi (7’si Uluslararası) başlatıldı. </a:t>
              </a:r>
              <a:endParaRPr lang="tr-TR" sz="24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Başlık 1"/>
          <p:cNvSpPr txBox="1">
            <a:spLocks/>
          </p:cNvSpPr>
          <p:nvPr/>
        </p:nvSpPr>
        <p:spPr>
          <a:xfrm>
            <a:off x="557634" y="82129"/>
            <a:ext cx="9236606" cy="796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Century Gothic" panose="020B0502020202020204" pitchFamily="34" charset="0"/>
              </a:rPr>
              <a:t>4-KÜSİ Faaliyetleri 2018 Yılı Değerlendirmesi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1" name="Akış Çizelgesi: Öteki İşlem 50"/>
          <p:cNvSpPr/>
          <p:nvPr/>
        </p:nvSpPr>
        <p:spPr>
          <a:xfrm>
            <a:off x="557634" y="1043545"/>
            <a:ext cx="5322305" cy="443290"/>
          </a:xfrm>
          <a:prstGeom prst="flowChartAlternateProcess">
            <a:avLst/>
          </a:prstGeom>
          <a:solidFill>
            <a:srgbClr val="A43F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KÜSİ </a:t>
            </a:r>
            <a:r>
              <a:rPr lang="tr-T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Çalışma Grubu Faaliyetleri Çıktıları</a:t>
            </a:r>
            <a:endParaRPr lang="tr-T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4508593" y="5124891"/>
            <a:ext cx="6714857" cy="552382"/>
            <a:chOff x="4321281" y="5599727"/>
            <a:chExt cx="6714857" cy="552382"/>
          </a:xfrm>
        </p:grpSpPr>
        <p:sp>
          <p:nvSpPr>
            <p:cNvPr id="21" name="Dikdörtgen 20"/>
            <p:cNvSpPr/>
            <p:nvPr/>
          </p:nvSpPr>
          <p:spPr>
            <a:xfrm>
              <a:off x="5029365" y="5599727"/>
              <a:ext cx="600677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ctr"/>
              <a:r>
                <a:rPr lang="tr-TR" sz="2400" b="1" dirty="0">
                  <a:solidFill>
                    <a:srgbClr val="FC8004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FC8004"/>
                  </a:solidFill>
                  <a:latin typeface="Century Gothic" panose="020B0502020202020204" pitchFamily="34" charset="0"/>
                </a:rPr>
                <a:t>  Kurumsal İşbirliği Protokolü imzalandı.</a:t>
              </a:r>
              <a:endParaRPr lang="tr-TR" sz="2400" b="1" dirty="0">
                <a:solidFill>
                  <a:srgbClr val="FC800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4321281" y="5620297"/>
              <a:ext cx="960519" cy="531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r-TR" altLang="tr-TR" sz="5400" b="1" dirty="0" smtClean="0">
                  <a:solidFill>
                    <a:srgbClr val="FC8004"/>
                  </a:solidFill>
                  <a:latin typeface="Century Gothic" panose="020B0502020202020204" pitchFamily="34" charset="0"/>
                </a:rPr>
                <a:t>38</a:t>
              </a:r>
              <a:endParaRPr lang="tr-TR" altLang="tr-TR" sz="5400" b="1" dirty="0">
                <a:solidFill>
                  <a:srgbClr val="FC800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6</a:t>
            </a:fld>
            <a:r>
              <a:rPr lang="tr-TR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6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Resim 7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/>
          <a:srcRect l="24806" t="19600" r="67713" b="66400"/>
          <a:stretch/>
        </p:blipFill>
        <p:spPr>
          <a:xfrm>
            <a:off x="1900397" y="5862147"/>
            <a:ext cx="749044" cy="78846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2649441" y="6098668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www.kusip.gov.tr</a:t>
            </a:r>
            <a:endParaRPr lang="tr-TR" dirty="0">
              <a:solidFill>
                <a:srgbClr val="0070C0"/>
              </a:solidFill>
            </a:endParaRPr>
          </a:p>
        </p:txBody>
      </p:sp>
      <p:graphicFrame>
        <p:nvGraphicFramePr>
          <p:cNvPr id="17" name="Diyagram 16"/>
          <p:cNvGraphicFramePr/>
          <p:nvPr>
            <p:extLst/>
          </p:nvPr>
        </p:nvGraphicFramePr>
        <p:xfrm>
          <a:off x="2416601" y="1265190"/>
          <a:ext cx="8449274" cy="473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Akış Çizelgesi: Öteki İşlem 18"/>
          <p:cNvSpPr/>
          <p:nvPr/>
        </p:nvSpPr>
        <p:spPr>
          <a:xfrm>
            <a:off x="629919" y="1043545"/>
            <a:ext cx="10852167" cy="443290"/>
          </a:xfrm>
          <a:prstGeom prst="flowChartAlternateProcess">
            <a:avLst/>
          </a:prstGeom>
          <a:solidFill>
            <a:srgbClr val="A43F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KÜSİ Platformu (KÜSİP) 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10"/>
          <a:srcRect l="22707" t="27963" r="23230" b="25000"/>
          <a:stretch/>
        </p:blipFill>
        <p:spPr>
          <a:xfrm>
            <a:off x="1199035" y="3780148"/>
            <a:ext cx="4254163" cy="208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6849164" y="6150157"/>
            <a:ext cx="1518443" cy="43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lnSpc>
                <a:spcPts val="3000"/>
              </a:lnSpc>
            </a:pPr>
            <a:r>
              <a:rPr lang="tr-TR" altLang="tr-T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Üye</a:t>
            </a:r>
            <a:endParaRPr lang="tr-TR" altLang="tr-T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 rot="10800000" flipV="1">
            <a:off x="5587638" y="6266030"/>
            <a:ext cx="1927600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tr-TR" altLang="tr-TR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9.000  </a:t>
            </a:r>
            <a:endParaRPr lang="tr-TR" altLang="tr-TR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7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20" name="Başlık 1"/>
          <p:cNvSpPr txBox="1">
            <a:spLocks/>
          </p:cNvSpPr>
          <p:nvPr/>
        </p:nvSpPr>
        <p:spPr>
          <a:xfrm>
            <a:off x="557634" y="82129"/>
            <a:ext cx="9236606" cy="796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latin typeface="Century Gothic" panose="020B0502020202020204" pitchFamily="34" charset="0"/>
              </a:rPr>
              <a:t>1-KÜSİ Endeksi ve KÜSİP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194" y="1019899"/>
            <a:ext cx="10971339" cy="493486"/>
          </a:xfrm>
          <a:solidFill>
            <a:srgbClr val="00B0F0"/>
          </a:solidFill>
        </p:spPr>
        <p:txBody>
          <a:bodyPr anchor="ctr">
            <a:normAutofit fontScale="90000"/>
          </a:bodyPr>
          <a:lstStyle/>
          <a:p>
            <a:r>
              <a:rPr lang="tr-TR" sz="3600" cap="none" dirty="0" smtClean="0"/>
              <a:t>Cumhurbaşkanlığınca Verilen Görev</a:t>
            </a:r>
            <a:endParaRPr lang="en-US" sz="3600" cap="none" dirty="0"/>
          </a:p>
        </p:txBody>
      </p:sp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420915" y="1041259"/>
            <a:ext cx="11393714" cy="1623527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43982" y="1438833"/>
            <a:ext cx="5554531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50000"/>
              </a:lnSpc>
              <a:spcBef>
                <a:spcPts val="1000"/>
              </a:spcBef>
            </a:pPr>
            <a:r>
              <a:rPr lang="tr-TR" sz="2400" b="1" i="1" dirty="0">
                <a:solidFill>
                  <a:srgbClr val="00B0F0"/>
                </a:solidFill>
                <a:latin typeface="Candara"/>
              </a:rPr>
              <a:t>Bakanlığımız sorumluğunda; </a:t>
            </a:r>
            <a:r>
              <a:rPr lang="tr-TR" sz="2400" b="1" i="1" dirty="0" smtClean="0">
                <a:solidFill>
                  <a:srgbClr val="00B0F0"/>
                </a:solidFill>
                <a:latin typeface="Candara"/>
              </a:rPr>
              <a:t>Strateji </a:t>
            </a:r>
            <a:r>
              <a:rPr lang="tr-TR" sz="2400" b="1" i="1" dirty="0">
                <a:solidFill>
                  <a:srgbClr val="00B0F0"/>
                </a:solidFill>
                <a:latin typeface="Candara"/>
              </a:rPr>
              <a:t>ve Bütçe Başkanlığı, Üniversiteler, İlgili Kamu Kurum ve Kuruluşları ile işbirliği içinde; Kamu-Üniversite-Sanayi İşbirliği </a:t>
            </a:r>
            <a:r>
              <a:rPr lang="tr-TR" sz="2400" b="1" i="1" dirty="0" err="1">
                <a:solidFill>
                  <a:srgbClr val="00B0F0"/>
                </a:solidFill>
                <a:latin typeface="Candara"/>
              </a:rPr>
              <a:t>Portalı'nın</a:t>
            </a:r>
            <a:r>
              <a:rPr lang="tr-TR" sz="2400" b="1" i="1" dirty="0">
                <a:solidFill>
                  <a:srgbClr val="00B0F0"/>
                </a:solidFill>
                <a:latin typeface="Candara"/>
              </a:rPr>
              <a:t> Kullanımı Yaygınlaştırılması görevi verilmiştir</a:t>
            </a:r>
            <a:r>
              <a:rPr lang="tr-TR" sz="2400" b="1" i="1" dirty="0" smtClean="0">
                <a:solidFill>
                  <a:srgbClr val="00B0F0"/>
                </a:solidFill>
                <a:latin typeface="Candara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94" y="1582530"/>
            <a:ext cx="5032485" cy="3257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 rot="10800000" flipV="1">
            <a:off x="8738885" y="6387226"/>
            <a:ext cx="28126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A43F27"/>
                </a:solidFill>
                <a:latin typeface="Century Gothic" panose="020B0502020202020204" pitchFamily="34" charset="0"/>
              </a:rPr>
              <a:t>Ar-Ge Teşvikleri Genel Müdürlüğü</a:t>
            </a:r>
          </a:p>
        </p:txBody>
      </p:sp>
      <p:pic>
        <p:nvPicPr>
          <p:cNvPr id="8" name="Resim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732223" y="127099"/>
            <a:ext cx="892800" cy="892800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025278" y="6387226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r>
              <a:rPr lang="tr-TR" dirty="0" smtClean="0"/>
              <a:t>/28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580194" y="289367"/>
            <a:ext cx="72558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1-KÜSİ Endeksi ve KÜSİP</a:t>
            </a:r>
          </a:p>
        </p:txBody>
      </p:sp>
    </p:spTree>
    <p:extLst>
      <p:ext uri="{BB962C8B-B14F-4D97-AF65-F5344CB8AC3E}">
        <p14:creationId xmlns:p14="http://schemas.microsoft.com/office/powerpoint/2010/main" val="10939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 17"/>
          <p:cNvGrpSpPr/>
          <p:nvPr/>
        </p:nvGrpSpPr>
        <p:grpSpPr>
          <a:xfrm rot="5400000">
            <a:off x="4874767" y="2463072"/>
            <a:ext cx="4328160" cy="2828546"/>
            <a:chOff x="2168649" y="1869621"/>
            <a:chExt cx="3898206" cy="4146475"/>
          </a:xfrm>
        </p:grpSpPr>
        <p:sp>
          <p:nvSpPr>
            <p:cNvPr id="19" name="Sağ Ok 18"/>
            <p:cNvSpPr/>
            <p:nvPr/>
          </p:nvSpPr>
          <p:spPr>
            <a:xfrm>
              <a:off x="2202436" y="1869621"/>
              <a:ext cx="3864419" cy="4146475"/>
            </a:xfrm>
            <a:prstGeom prst="rightArrow">
              <a:avLst/>
            </a:prstGeom>
            <a:solidFill>
              <a:srgbClr val="002960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0" name="Serbest Form 19"/>
            <p:cNvSpPr/>
            <p:nvPr/>
          </p:nvSpPr>
          <p:spPr>
            <a:xfrm rot="16200000">
              <a:off x="1905536" y="3185660"/>
              <a:ext cx="1751996" cy="1225769"/>
            </a:xfrm>
            <a:custGeom>
              <a:avLst/>
              <a:gdLst>
                <a:gd name="connsiteX0" fmla="*/ 0 w 1463364"/>
                <a:gd name="connsiteY0" fmla="*/ 243899 h 1658590"/>
                <a:gd name="connsiteX1" fmla="*/ 243899 w 1463364"/>
                <a:gd name="connsiteY1" fmla="*/ 0 h 1658590"/>
                <a:gd name="connsiteX2" fmla="*/ 1219465 w 1463364"/>
                <a:gd name="connsiteY2" fmla="*/ 0 h 1658590"/>
                <a:gd name="connsiteX3" fmla="*/ 1463364 w 1463364"/>
                <a:gd name="connsiteY3" fmla="*/ 243899 h 1658590"/>
                <a:gd name="connsiteX4" fmla="*/ 1463364 w 1463364"/>
                <a:gd name="connsiteY4" fmla="*/ 1414691 h 1658590"/>
                <a:gd name="connsiteX5" fmla="*/ 1219465 w 1463364"/>
                <a:gd name="connsiteY5" fmla="*/ 1658590 h 1658590"/>
                <a:gd name="connsiteX6" fmla="*/ 243899 w 1463364"/>
                <a:gd name="connsiteY6" fmla="*/ 1658590 h 1658590"/>
                <a:gd name="connsiteX7" fmla="*/ 0 w 1463364"/>
                <a:gd name="connsiteY7" fmla="*/ 1414691 h 1658590"/>
                <a:gd name="connsiteX8" fmla="*/ 0 w 1463364"/>
                <a:gd name="connsiteY8" fmla="*/ 243899 h 1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364" h="1658590">
                  <a:moveTo>
                    <a:pt x="0" y="243899"/>
                  </a:moveTo>
                  <a:cubicBezTo>
                    <a:pt x="0" y="109197"/>
                    <a:pt x="109197" y="0"/>
                    <a:pt x="243899" y="0"/>
                  </a:cubicBezTo>
                  <a:lnTo>
                    <a:pt x="1219465" y="0"/>
                  </a:lnTo>
                  <a:cubicBezTo>
                    <a:pt x="1354167" y="0"/>
                    <a:pt x="1463364" y="109197"/>
                    <a:pt x="1463364" y="243899"/>
                  </a:cubicBezTo>
                  <a:lnTo>
                    <a:pt x="1463364" y="1414691"/>
                  </a:lnTo>
                  <a:cubicBezTo>
                    <a:pt x="1463364" y="1549393"/>
                    <a:pt x="1354167" y="1658590"/>
                    <a:pt x="1219465" y="1658590"/>
                  </a:cubicBezTo>
                  <a:lnTo>
                    <a:pt x="243899" y="1658590"/>
                  </a:lnTo>
                  <a:cubicBezTo>
                    <a:pt x="109197" y="1658590"/>
                    <a:pt x="0" y="1549393"/>
                    <a:pt x="0" y="1414691"/>
                  </a:cubicBezTo>
                  <a:lnTo>
                    <a:pt x="0" y="243899"/>
                  </a:lnTo>
                  <a:close/>
                </a:path>
              </a:pathLst>
            </a:custGeom>
            <a:solidFill>
              <a:srgbClr val="00296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74306" tIns="174306" rIns="174306" bIns="174306" numCol="1" spcCol="1270" anchor="ctr" anchorCtr="0">
              <a:noAutofit/>
            </a:bodyPr>
            <a:lstStyle/>
            <a:p>
              <a:pPr marL="0" marR="0" lvl="0" indent="0" algn="ctr" defTabSz="12001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bileşen</a:t>
              </a:r>
            </a:p>
          </p:txBody>
        </p:sp>
        <p:sp>
          <p:nvSpPr>
            <p:cNvPr id="21" name="Serbest Form 20"/>
            <p:cNvSpPr/>
            <p:nvPr/>
          </p:nvSpPr>
          <p:spPr>
            <a:xfrm rot="16200000">
              <a:off x="3206098" y="3212315"/>
              <a:ext cx="1751994" cy="1172456"/>
            </a:xfrm>
            <a:custGeom>
              <a:avLst/>
              <a:gdLst>
                <a:gd name="connsiteX0" fmla="*/ 0 w 1463364"/>
                <a:gd name="connsiteY0" fmla="*/ 243899 h 1658590"/>
                <a:gd name="connsiteX1" fmla="*/ 243899 w 1463364"/>
                <a:gd name="connsiteY1" fmla="*/ 0 h 1658590"/>
                <a:gd name="connsiteX2" fmla="*/ 1219465 w 1463364"/>
                <a:gd name="connsiteY2" fmla="*/ 0 h 1658590"/>
                <a:gd name="connsiteX3" fmla="*/ 1463364 w 1463364"/>
                <a:gd name="connsiteY3" fmla="*/ 243899 h 1658590"/>
                <a:gd name="connsiteX4" fmla="*/ 1463364 w 1463364"/>
                <a:gd name="connsiteY4" fmla="*/ 1414691 h 1658590"/>
                <a:gd name="connsiteX5" fmla="*/ 1219465 w 1463364"/>
                <a:gd name="connsiteY5" fmla="*/ 1658590 h 1658590"/>
                <a:gd name="connsiteX6" fmla="*/ 243899 w 1463364"/>
                <a:gd name="connsiteY6" fmla="*/ 1658590 h 1658590"/>
                <a:gd name="connsiteX7" fmla="*/ 0 w 1463364"/>
                <a:gd name="connsiteY7" fmla="*/ 1414691 h 1658590"/>
                <a:gd name="connsiteX8" fmla="*/ 0 w 1463364"/>
                <a:gd name="connsiteY8" fmla="*/ 243899 h 1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364" h="1658590">
                  <a:moveTo>
                    <a:pt x="0" y="243899"/>
                  </a:moveTo>
                  <a:cubicBezTo>
                    <a:pt x="0" y="109197"/>
                    <a:pt x="109197" y="0"/>
                    <a:pt x="243899" y="0"/>
                  </a:cubicBezTo>
                  <a:lnTo>
                    <a:pt x="1219465" y="0"/>
                  </a:lnTo>
                  <a:cubicBezTo>
                    <a:pt x="1354167" y="0"/>
                    <a:pt x="1463364" y="109197"/>
                    <a:pt x="1463364" y="243899"/>
                  </a:cubicBezTo>
                  <a:lnTo>
                    <a:pt x="1463364" y="1414691"/>
                  </a:lnTo>
                  <a:cubicBezTo>
                    <a:pt x="1463364" y="1549393"/>
                    <a:pt x="1354167" y="1658590"/>
                    <a:pt x="1219465" y="1658590"/>
                  </a:cubicBezTo>
                  <a:lnTo>
                    <a:pt x="243899" y="1658590"/>
                  </a:lnTo>
                  <a:cubicBezTo>
                    <a:pt x="109197" y="1658590"/>
                    <a:pt x="0" y="1549393"/>
                    <a:pt x="0" y="1414691"/>
                  </a:cubicBezTo>
                  <a:lnTo>
                    <a:pt x="0" y="243899"/>
                  </a:lnTo>
                  <a:close/>
                </a:path>
              </a:pathLst>
            </a:custGeom>
            <a:solidFill>
              <a:srgbClr val="002960">
                <a:lumMod val="75000"/>
                <a:lumOff val="2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74306" tIns="174306" rIns="174306" bIns="174306" numCol="1" spcCol="1270" anchor="ctr" anchorCtr="0">
              <a:noAutofit/>
            </a:bodyPr>
            <a:lstStyle/>
            <a:p>
              <a:pPr marL="0" marR="0" lvl="0" indent="0" algn="ctr" defTabSz="12001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eylem alanı</a:t>
              </a:r>
            </a:p>
          </p:txBody>
        </p:sp>
        <p:sp>
          <p:nvSpPr>
            <p:cNvPr id="25" name="Serbest Form 24"/>
            <p:cNvSpPr/>
            <p:nvPr/>
          </p:nvSpPr>
          <p:spPr>
            <a:xfrm rot="16200000">
              <a:off x="4445048" y="3258517"/>
              <a:ext cx="1751994" cy="1080052"/>
            </a:xfrm>
            <a:custGeom>
              <a:avLst/>
              <a:gdLst>
                <a:gd name="connsiteX0" fmla="*/ 0 w 1463364"/>
                <a:gd name="connsiteY0" fmla="*/ 243899 h 1658590"/>
                <a:gd name="connsiteX1" fmla="*/ 243899 w 1463364"/>
                <a:gd name="connsiteY1" fmla="*/ 0 h 1658590"/>
                <a:gd name="connsiteX2" fmla="*/ 1219465 w 1463364"/>
                <a:gd name="connsiteY2" fmla="*/ 0 h 1658590"/>
                <a:gd name="connsiteX3" fmla="*/ 1463364 w 1463364"/>
                <a:gd name="connsiteY3" fmla="*/ 243899 h 1658590"/>
                <a:gd name="connsiteX4" fmla="*/ 1463364 w 1463364"/>
                <a:gd name="connsiteY4" fmla="*/ 1414691 h 1658590"/>
                <a:gd name="connsiteX5" fmla="*/ 1219465 w 1463364"/>
                <a:gd name="connsiteY5" fmla="*/ 1658590 h 1658590"/>
                <a:gd name="connsiteX6" fmla="*/ 243899 w 1463364"/>
                <a:gd name="connsiteY6" fmla="*/ 1658590 h 1658590"/>
                <a:gd name="connsiteX7" fmla="*/ 0 w 1463364"/>
                <a:gd name="connsiteY7" fmla="*/ 1414691 h 1658590"/>
                <a:gd name="connsiteX8" fmla="*/ 0 w 1463364"/>
                <a:gd name="connsiteY8" fmla="*/ 243899 h 1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364" h="1658590">
                  <a:moveTo>
                    <a:pt x="0" y="243899"/>
                  </a:moveTo>
                  <a:cubicBezTo>
                    <a:pt x="0" y="109197"/>
                    <a:pt x="109197" y="0"/>
                    <a:pt x="243899" y="0"/>
                  </a:cubicBezTo>
                  <a:lnTo>
                    <a:pt x="1219465" y="0"/>
                  </a:lnTo>
                  <a:cubicBezTo>
                    <a:pt x="1354167" y="0"/>
                    <a:pt x="1463364" y="109197"/>
                    <a:pt x="1463364" y="243899"/>
                  </a:cubicBezTo>
                  <a:lnTo>
                    <a:pt x="1463364" y="1414691"/>
                  </a:lnTo>
                  <a:cubicBezTo>
                    <a:pt x="1463364" y="1549393"/>
                    <a:pt x="1354167" y="1658590"/>
                    <a:pt x="1219465" y="1658590"/>
                  </a:cubicBezTo>
                  <a:lnTo>
                    <a:pt x="243899" y="1658590"/>
                  </a:lnTo>
                  <a:cubicBezTo>
                    <a:pt x="109197" y="1658590"/>
                    <a:pt x="0" y="1549393"/>
                    <a:pt x="0" y="1414691"/>
                  </a:cubicBezTo>
                  <a:lnTo>
                    <a:pt x="0" y="243899"/>
                  </a:lnTo>
                  <a:close/>
                </a:path>
              </a:pathLst>
            </a:custGeom>
            <a:solidFill>
              <a:srgbClr val="0065BD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74306" tIns="174306" rIns="174306" bIns="174306" numCol="1" spcCol="1270" anchor="ctr" anchorCtr="0">
              <a:noAutofit/>
            </a:bodyPr>
            <a:lstStyle/>
            <a:p>
              <a:pPr marL="0" marR="0" lvl="0" indent="0" algn="ctr" defTabSz="12001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 eylem</a:t>
              </a:r>
            </a:p>
          </p:txBody>
        </p:sp>
      </p:grpSp>
      <p:pic>
        <p:nvPicPr>
          <p:cNvPr id="72" name="Resim 7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1"/>
          <a:stretch/>
        </p:blipFill>
        <p:spPr>
          <a:xfrm>
            <a:off x="10692000" y="18000"/>
            <a:ext cx="892800" cy="8928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7634" y="82129"/>
            <a:ext cx="7895486" cy="796679"/>
          </a:xfrm>
        </p:spPr>
        <p:txBody>
          <a:bodyPr rtlCol="0">
            <a:noAutofit/>
          </a:bodyPr>
          <a:lstStyle/>
          <a:p>
            <a:r>
              <a:rPr lang="tr-TR" dirty="0" smtClean="0">
                <a:latin typeface="Century Gothic" panose="020B0502020202020204" pitchFamily="34" charset="0"/>
              </a:rPr>
              <a:t>2-Dijital Dönüşüm Yol Haritası</a:t>
            </a:r>
            <a:endParaRPr lang="tr-TR" dirty="0">
              <a:latin typeface="Century Gothic" panose="020B0502020202020204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629920" y="925898"/>
            <a:ext cx="10954272" cy="0"/>
          </a:xfrm>
          <a:prstGeom prst="line">
            <a:avLst/>
          </a:prstGeom>
          <a:ln w="38100">
            <a:solidFill>
              <a:srgbClr val="A43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629920" y="6512115"/>
            <a:ext cx="10954272" cy="276999"/>
            <a:chOff x="629920" y="6512115"/>
            <a:chExt cx="10954272" cy="276999"/>
          </a:xfrm>
        </p:grpSpPr>
        <p:cxnSp>
          <p:nvCxnSpPr>
            <p:cNvPr id="23" name="Düz Bağlayıcı 22"/>
            <p:cNvCxnSpPr/>
            <p:nvPr/>
          </p:nvCxnSpPr>
          <p:spPr>
            <a:xfrm>
              <a:off x="629920" y="6650614"/>
              <a:ext cx="10954272" cy="0"/>
            </a:xfrm>
            <a:prstGeom prst="line">
              <a:avLst/>
            </a:prstGeom>
            <a:ln w="12700">
              <a:solidFill>
                <a:srgbClr val="A43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8470839" y="6512115"/>
              <a:ext cx="2642070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43F27"/>
              </a:solidFill>
            </a:ln>
          </p:spPr>
          <p:txBody>
            <a:bodyPr wrap="none">
              <a:spAutoFit/>
            </a:bodyPr>
            <a:lstStyle/>
            <a:p>
              <a:r>
                <a:rPr lang="tr-TR" sz="1200" dirty="0" smtClean="0">
                  <a:solidFill>
                    <a:srgbClr val="A43F27"/>
                  </a:solidFill>
                  <a:latin typeface="Century Gothic" panose="020B0502020202020204" pitchFamily="34" charset="0"/>
                </a:rPr>
                <a:t>Ar-Ge Teşvikleri Genel Müdürlüğü</a:t>
              </a:r>
              <a:endParaRPr lang="tr-TR" sz="1200" dirty="0">
                <a:solidFill>
                  <a:srgbClr val="A43F27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5"/>
          <a:srcRect l="37978" t="17850" r="20954" b="13360"/>
          <a:stretch/>
        </p:blipFill>
        <p:spPr>
          <a:xfrm>
            <a:off x="634964" y="1285251"/>
            <a:ext cx="5227750" cy="492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473" y="1592479"/>
            <a:ext cx="3513719" cy="4569733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r-TR" smtClean="0"/>
              <a:pPr/>
              <a:t>9</a:t>
            </a:fld>
            <a:r>
              <a:rPr lang="tr-TR" dirty="0" smtClean="0"/>
              <a:t>/28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50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klava Desenli Çizgil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9_TF03031015" id="{390893EB-C702-46A2-9E45-ED477A230356}" vid="{6C0DB551-3927-4012-93A8-67A0B0842775}"/>
    </a:ext>
  </a:extLst>
</a:theme>
</file>

<file path=ppt/theme/theme2.xml><?xml version="1.0" encoding="utf-8"?>
<a:theme xmlns:a="http://schemas.openxmlformats.org/drawingml/2006/main" name="Ofis Teması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İş baklava desenli çizgiler sunusu (geniş ekran)</Template>
  <TotalTime>11638</TotalTime>
  <Words>1844</Words>
  <Application>Microsoft Office PowerPoint</Application>
  <PresentationFormat>Geniş ekran</PresentationFormat>
  <Paragraphs>718</Paragraphs>
  <Slides>30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Microsoft YaHei</vt:lpstr>
      <vt:lpstr>Arial</vt:lpstr>
      <vt:lpstr>Arial Narrow</vt:lpstr>
      <vt:lpstr>Calibri</vt:lpstr>
      <vt:lpstr>Cambria Math</vt:lpstr>
      <vt:lpstr>Candara</vt:lpstr>
      <vt:lpstr>Century Gothic</vt:lpstr>
      <vt:lpstr>Droid Sans Fallback</vt:lpstr>
      <vt:lpstr>Times New Roman</vt:lpstr>
      <vt:lpstr>Wingdings</vt:lpstr>
      <vt:lpstr>Wingdings 2</vt:lpstr>
      <vt:lpstr>Baklava Desenli Çizgiler 16x9</vt:lpstr>
      <vt:lpstr>PowerPoint Sunusu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  <vt:lpstr>Cumhurbaşkanlığınca Verilen Görev</vt:lpstr>
      <vt:lpstr>2-Dijital Dönüşüm Yol Haritası</vt:lpstr>
      <vt:lpstr>2-Dijital Dönüşüm Yol Haritası</vt:lpstr>
      <vt:lpstr>3-Sanayi İşbirliği Projeleri (Yasal Dayanak)</vt:lpstr>
      <vt:lpstr>3-Sanayi İşbirliği Projeleri</vt:lpstr>
      <vt:lpstr>  3-Sanayi İşbirliği Projeleri (Sanayileşme Modeli)</vt:lpstr>
      <vt:lpstr>3-Sanayi İşbirliği Projeleri (Destekler)</vt:lpstr>
      <vt:lpstr>4-Sanayi Eğitimi </vt:lpstr>
      <vt:lpstr>4-Sanayi Eğitimi </vt:lpstr>
      <vt:lpstr>4-Sanayi Eğitimi </vt:lpstr>
      <vt:lpstr>4-Sanayi Eğitimi </vt:lpstr>
      <vt:lpstr>5-Ar Ge Ve Tasarım Merkezleri</vt:lpstr>
      <vt:lpstr>5-Ar Ge Ve Tasarım Merkezleri</vt:lpstr>
      <vt:lpstr>5-Ar Ge Ve Tasarım Merkezleri</vt:lpstr>
      <vt:lpstr>6-Teknoloji Geliştirme Bölgeleri</vt:lpstr>
      <vt:lpstr>6-Teknoloji Geliştirme Bölgeleri</vt:lpstr>
      <vt:lpstr>6-Teknoloji Geliştirme Bölgeleri</vt:lpstr>
      <vt:lpstr>6-Teknoloji Geliştirme Bölgeleri</vt:lpstr>
      <vt:lpstr>6-Teknoloji Geliştirme Bölgeleri</vt:lpstr>
      <vt:lpstr>7-Teknolojik Ürün Deneyim Belgesi</vt:lpstr>
      <vt:lpstr>PowerPoint Sunusu</vt:lpstr>
      <vt:lpstr>PowerPoint Sunusu</vt:lpstr>
      <vt:lpstr>PowerPoint Sunusu</vt:lpstr>
    </vt:vector>
  </TitlesOfParts>
  <Company>Bilim, Sanayi ve Teknoloji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TESCİL DESTEĞİ</dc:title>
  <dc:creator>Ümmü Gülsüm Kendir</dc:creator>
  <cp:lastModifiedBy>Mithat Kaya</cp:lastModifiedBy>
  <cp:revision>936</cp:revision>
  <cp:lastPrinted>2019-01-14T13:42:17Z</cp:lastPrinted>
  <dcterms:created xsi:type="dcterms:W3CDTF">2018-09-03T06:34:00Z</dcterms:created>
  <dcterms:modified xsi:type="dcterms:W3CDTF">2019-03-12T13:42:28Z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