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0" r:id="rId4"/>
    <p:sldId id="291" r:id="rId5"/>
    <p:sldId id="297" r:id="rId6"/>
    <p:sldId id="265" r:id="rId7"/>
    <p:sldId id="266" r:id="rId8"/>
    <p:sldId id="304" r:id="rId9"/>
    <p:sldId id="305" r:id="rId10"/>
    <p:sldId id="267" r:id="rId11"/>
    <p:sldId id="293" r:id="rId12"/>
    <p:sldId id="294" r:id="rId13"/>
    <p:sldId id="295" r:id="rId14"/>
    <p:sldId id="268" r:id="rId15"/>
    <p:sldId id="296" r:id="rId16"/>
    <p:sldId id="270" r:id="rId17"/>
    <p:sldId id="299" r:id="rId18"/>
    <p:sldId id="298" r:id="rId19"/>
    <p:sldId id="301" r:id="rId20"/>
    <p:sldId id="302" r:id="rId21"/>
    <p:sldId id="283" r:id="rId22"/>
    <p:sldId id="289" r:id="rId23"/>
    <p:sldId id="303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ÜNİVERSİTE" initials="Ü" lastIdx="2" clrIdx="0">
    <p:extLst>
      <p:ext uri="{19B8F6BF-5375-455C-9EA6-DF929625EA0E}">
        <p15:presenceInfo xmlns:p15="http://schemas.microsoft.com/office/powerpoint/2012/main" userId="ÜNİVERSİT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4660"/>
  </p:normalViewPr>
  <p:slideViewPr>
    <p:cSldViewPr>
      <p:cViewPr varScale="1">
        <p:scale>
          <a:sx n="75" d="100"/>
          <a:sy n="75" d="100"/>
        </p:scale>
        <p:origin x="103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821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97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66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81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42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039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7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34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898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19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12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B8041-96B0-40FB-B3FF-6601FF33AC50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20318-B314-4AD3-8836-46DB11F81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8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087724" y="4345880"/>
            <a:ext cx="49685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ETÜ-YÜTAM </a:t>
            </a:r>
          </a:p>
          <a:p>
            <a:pPr algn="ctr"/>
            <a:r>
              <a:rPr lang="tr-T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ERZURUM TEKNİK ÜNİVERSİTESİ</a:t>
            </a:r>
          </a:p>
          <a:p>
            <a:pPr algn="ctr"/>
            <a:r>
              <a:rPr lang="tr-TR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 TEKNOLOJİ UYGULAMA VE ARAŞTIRMA MERKEZİ</a:t>
            </a:r>
            <a:endParaRPr lang="tr-T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4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691680" y="632912"/>
            <a:ext cx="3384376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8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Metin kutusu 4"/>
          <p:cNvSpPr txBox="1"/>
          <p:nvPr/>
        </p:nvSpPr>
        <p:spPr>
          <a:xfrm>
            <a:off x="1691680" y="632912"/>
            <a:ext cx="3384376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0" name="Metin kutusu 5"/>
          <p:cNvSpPr txBox="1"/>
          <p:nvPr/>
        </p:nvSpPr>
        <p:spPr>
          <a:xfrm>
            <a:off x="971600" y="392358"/>
            <a:ext cx="7452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Fotonik ve Güneş Enerjisi Teknolojileri </a:t>
            </a:r>
            <a:endParaRPr lang="tr-TR" sz="3200" b="1" dirty="0" smtClean="0">
              <a:solidFill>
                <a:srgbClr val="FF0000"/>
              </a:solidFill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Araştırma Grubu</a:t>
            </a:r>
            <a:endParaRPr lang="tr-TR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6"/>
          <p:cNvSpPr txBox="1"/>
          <p:nvPr/>
        </p:nvSpPr>
        <p:spPr>
          <a:xfrm>
            <a:off x="827584" y="1628800"/>
            <a:ext cx="7488832" cy="1631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F</a:t>
            </a:r>
            <a:r>
              <a:rPr lang="tr-TR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otonik</a:t>
            </a:r>
            <a:r>
              <a:rPr lang="tr-T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teknolojilerin (</a:t>
            </a:r>
            <a:r>
              <a:rPr lang="tr-T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lazer, termal kamera gibi </a:t>
            </a:r>
            <a:r>
              <a:rPr lang="tr-TR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nanoaygıtlar</a:t>
            </a:r>
            <a:r>
              <a:rPr lang="tr-T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) 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ve güneş </a:t>
            </a:r>
            <a:r>
              <a:rPr lang="tr-T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pillerin üretimi için, </a:t>
            </a:r>
            <a:r>
              <a:rPr lang="tr-TR" sz="2000" dirty="0" smtClean="0">
                <a:latin typeface="Times New Roman" panose="02020603050405020304" pitchFamily="18" charset="0"/>
                <a:ea typeface="Times" panose="02020603050405020304" pitchFamily="18" charset="0"/>
              </a:rPr>
              <a:t>2 adet 1000 sınıfı temiz odada araştırmalar yapılmıştır. Bu </a:t>
            </a:r>
            <a:r>
              <a:rPr lang="tr-TR" sz="2000" dirty="0">
                <a:latin typeface="Times New Roman" panose="02020603050405020304" pitchFamily="18" charset="0"/>
                <a:ea typeface="Times" panose="02020603050405020304" pitchFamily="18" charset="0"/>
              </a:rPr>
              <a:t>sayede ülkemizin fotonik teknolojisinde ve yenilenebilir enerji sektöründe </a:t>
            </a:r>
            <a:r>
              <a:rPr lang="tr-TR" sz="2000" dirty="0">
                <a:solidFill>
                  <a:srgbClr val="000000"/>
                </a:solidFill>
                <a:latin typeface="Times New Roman" panose="02020603050405020304" pitchFamily="18" charset="0"/>
                <a:ea typeface="Times" panose="02020603050405020304" pitchFamily="18" charset="0"/>
              </a:rPr>
              <a:t>yurtdışına bağımlılığının azaltılması hedeflenmektedir.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6"/>
          <p:cNvSpPr txBox="1"/>
          <p:nvPr/>
        </p:nvSpPr>
        <p:spPr>
          <a:xfrm>
            <a:off x="827584" y="3933056"/>
            <a:ext cx="7488832" cy="1708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numCol="2" spcCol="720000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Magnetron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Sputtering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Coating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Evaporation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sz="15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Enhanced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Vapor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Deposition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(PECVD)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sz="15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endParaRPr lang="tr-TR" sz="15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endParaRPr lang="tr-TR" sz="1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RIE/ICP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Etching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sz="15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Coater</a:t>
            </a:r>
            <a:endParaRPr lang="tr-TR" sz="15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Optical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</a:t>
            </a:r>
            <a:r>
              <a:rPr lang="tr-TR" sz="15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Profilometer</a:t>
            </a:r>
            <a:endParaRPr lang="tr-TR" sz="15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endParaRPr lang="tr-TR" sz="15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3356992"/>
            <a:ext cx="266429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u="sng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Araştırma</a:t>
            </a:r>
            <a:r>
              <a:rPr lang="en-US" sz="1600" b="1" u="sng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1600" b="1" u="sng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Olanakları</a:t>
            </a:r>
            <a:endParaRPr lang="en-US" sz="1600" b="1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728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" y="-3588"/>
            <a:ext cx="9144000" cy="6858000"/>
          </a:xfrm>
          <a:prstGeom prst="rect">
            <a:avLst/>
          </a:prstGeom>
        </p:spPr>
      </p:pic>
      <p:pic>
        <p:nvPicPr>
          <p:cNvPr id="5" name="Picture 4" descr="PHOTO-2018-11-27-10-06-3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2237953" cy="3978583"/>
          </a:xfrm>
          <a:prstGeom prst="rect">
            <a:avLst/>
          </a:prstGeom>
        </p:spPr>
      </p:pic>
      <p:pic>
        <p:nvPicPr>
          <p:cNvPr id="6" name="Content Placeholder 5" descr="PHOTO-2018-11-27-10-06-38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" b="1115"/>
          <a:stretch>
            <a:fillRect/>
          </a:stretch>
        </p:blipFill>
        <p:spPr>
          <a:xfrm>
            <a:off x="3635896" y="1052736"/>
            <a:ext cx="4906888" cy="2698599"/>
          </a:xfrm>
        </p:spPr>
      </p:pic>
      <p:pic>
        <p:nvPicPr>
          <p:cNvPr id="7" name="Picture 6" descr="PHOTO-2018-11-27-10-06-4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501008"/>
            <a:ext cx="4860032" cy="2733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16016" y="48518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err="1" smtClean="0">
                <a:solidFill>
                  <a:srgbClr val="FF0000"/>
                </a:solidFill>
              </a:rPr>
              <a:t>Temiz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Odalar</a:t>
            </a:r>
            <a:r>
              <a:rPr lang="en-US" sz="2400" dirty="0" smtClean="0">
                <a:solidFill>
                  <a:srgbClr val="FF0000"/>
                </a:solidFill>
              </a:rPr>
              <a:t> (1000 Class)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" y="0"/>
            <a:ext cx="9144000" cy="6858000"/>
          </a:xfrm>
          <a:prstGeom prst="rect">
            <a:avLst/>
          </a:prstGeom>
        </p:spPr>
      </p:pic>
      <p:pic>
        <p:nvPicPr>
          <p:cNvPr id="5" name="Picture 4" descr="PHOTO-2018-11-27-10-06-43 (1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576" y="476672"/>
            <a:ext cx="4943872" cy="2780928"/>
          </a:xfrm>
          <a:prstGeom prst="rect">
            <a:avLst/>
          </a:prstGeom>
        </p:spPr>
      </p:pic>
      <p:pic>
        <p:nvPicPr>
          <p:cNvPr id="6" name="Content Placeholder 5" descr="PHOTO-2018-11-27-10-06-42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" b="1115"/>
          <a:stretch>
            <a:fillRect/>
          </a:stretch>
        </p:blipFill>
        <p:spPr>
          <a:xfrm>
            <a:off x="557986" y="3386668"/>
            <a:ext cx="5166142" cy="2841179"/>
          </a:xfrm>
        </p:spPr>
      </p:pic>
    </p:spTree>
    <p:extLst>
      <p:ext uri="{BB962C8B-B14F-4D97-AF65-F5344CB8AC3E}">
        <p14:creationId xmlns:p14="http://schemas.microsoft.com/office/powerpoint/2010/main" val="2876503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44000" cy="6858000"/>
          </a:xfrm>
          <a:prstGeom prst="rect">
            <a:avLst/>
          </a:prstGeom>
        </p:spPr>
      </p:pic>
      <p:pic>
        <p:nvPicPr>
          <p:cNvPr id="5" name="Picture 4" descr="PHOTO-2018-11-27-10-06-4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4536504" cy="3017300"/>
          </a:xfrm>
          <a:prstGeom prst="rect">
            <a:avLst/>
          </a:prstGeom>
        </p:spPr>
      </p:pic>
      <p:pic>
        <p:nvPicPr>
          <p:cNvPr id="7" name="Picture 6" descr="PHOTO-2018-11-27-10-06-50 (1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48680"/>
            <a:ext cx="2417465" cy="4297716"/>
          </a:xfrm>
          <a:prstGeom prst="rect">
            <a:avLst/>
          </a:prstGeom>
        </p:spPr>
      </p:pic>
      <p:pic>
        <p:nvPicPr>
          <p:cNvPr id="9" name="Picture 8" descr="PHOTO-2018-11-27-10-06-50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628800"/>
            <a:ext cx="2627784" cy="467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46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44000" cy="6858000"/>
          </a:xfrm>
          <a:prstGeom prst="rect">
            <a:avLst/>
          </a:prstGeom>
        </p:spPr>
      </p:pic>
      <p:pic>
        <p:nvPicPr>
          <p:cNvPr id="9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16632"/>
            <a:ext cx="9180512" cy="7010400"/>
          </a:xfrm>
          <a:prstGeom prst="rect">
            <a:avLst/>
          </a:prstGeom>
        </p:spPr>
      </p:pic>
      <p:sp>
        <p:nvSpPr>
          <p:cNvPr id="10" name="Metin kutusu 4"/>
          <p:cNvSpPr txBox="1"/>
          <p:nvPr/>
        </p:nvSpPr>
        <p:spPr>
          <a:xfrm>
            <a:off x="1691680" y="632912"/>
            <a:ext cx="3384376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1" name="Metin kutusu 5"/>
          <p:cNvSpPr txBox="1"/>
          <p:nvPr/>
        </p:nvSpPr>
        <p:spPr>
          <a:xfrm>
            <a:off x="485292" y="397232"/>
            <a:ext cx="83174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Mikro/Nano Akışkanlar Mekaniği ve Isı Transferi </a:t>
            </a:r>
            <a:endParaRPr lang="en-US" sz="2600" b="1" dirty="0" smtClean="0">
              <a:solidFill>
                <a:srgbClr val="FF0000"/>
              </a:solidFill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600" b="1" dirty="0" smtClean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Araştırma </a:t>
            </a:r>
            <a:r>
              <a:rPr lang="tr-TR" sz="2600" b="1" dirty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Grubu</a:t>
            </a:r>
          </a:p>
        </p:txBody>
      </p:sp>
      <p:sp>
        <p:nvSpPr>
          <p:cNvPr id="12" name="Metin kutusu 6"/>
          <p:cNvSpPr txBox="1"/>
          <p:nvPr/>
        </p:nvSpPr>
        <p:spPr>
          <a:xfrm>
            <a:off x="899592" y="1412776"/>
            <a:ext cx="7776864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en-US" dirty="0" err="1">
                <a:latin typeface="Times New Roman"/>
                <a:cs typeface="Times New Roman"/>
              </a:rPr>
              <a:t>Nanoakışkanlar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mikro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akışlı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cihazlar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için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oluşturulacak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kapsamlı</a:t>
            </a:r>
            <a:r>
              <a:rPr lang="en-US" dirty="0">
                <a:latin typeface="Times New Roman"/>
                <a:cs typeface="Times New Roman"/>
              </a:rPr>
              <a:t> alt </a:t>
            </a:r>
            <a:r>
              <a:rPr lang="en-US" dirty="0" err="1">
                <a:latin typeface="Times New Roman"/>
                <a:cs typeface="Times New Roman"/>
              </a:rPr>
              <a:t>yapı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olanakları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sayesinde</a:t>
            </a:r>
            <a:r>
              <a:rPr lang="en-US" dirty="0">
                <a:latin typeface="Times New Roman"/>
                <a:cs typeface="Times New Roman"/>
              </a:rPr>
              <a:t> her </a:t>
            </a:r>
            <a:r>
              <a:rPr lang="en-US" dirty="0" err="1">
                <a:latin typeface="Times New Roman"/>
                <a:cs typeface="Times New Roman"/>
              </a:rPr>
              <a:t>türlü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nanoakışkanın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sentezlenmesi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mikro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boyutta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cihazların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tasarım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geliştirilmesi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mikro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pompa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mikro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pillerdeki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manyetik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elektromanyetik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olarak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zorlanmış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mikro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akışların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analizleri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gerçekleştirilecektir</a:t>
            </a:r>
            <a:r>
              <a:rPr lang="en-US" dirty="0">
                <a:latin typeface="Times New Roman"/>
                <a:cs typeface="Times New Roman"/>
              </a:rPr>
              <a:t>. </a:t>
            </a:r>
            <a:r>
              <a:rPr lang="en-US" dirty="0" err="1">
                <a:latin typeface="Times New Roman"/>
                <a:cs typeface="Times New Roman"/>
              </a:rPr>
              <a:t>Bunların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yanı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sıra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 smtClean="0">
                <a:latin typeface="Times New Roman"/>
                <a:cs typeface="Times New Roman"/>
              </a:rPr>
              <a:t>havacılık</a:t>
            </a:r>
            <a:r>
              <a:rPr lang="en-US" dirty="0" smtClean="0">
                <a:latin typeface="Times New Roman"/>
                <a:cs typeface="Times New Roman"/>
              </a:rPr>
              <a:t> &amp; </a:t>
            </a:r>
            <a:r>
              <a:rPr lang="en-US" dirty="0" err="1" smtClean="0">
                <a:latin typeface="Times New Roman"/>
                <a:cs typeface="Times New Roman"/>
              </a:rPr>
              <a:t>otomotiv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endüstrisi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savunma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sanayi</a:t>
            </a:r>
            <a:r>
              <a:rPr lang="en-US" dirty="0">
                <a:latin typeface="Times New Roman"/>
                <a:cs typeface="Times New Roman"/>
              </a:rPr>
              <a:t>, </a:t>
            </a:r>
            <a:r>
              <a:rPr lang="en-US" dirty="0" err="1">
                <a:latin typeface="Times New Roman"/>
                <a:cs typeface="Times New Roman"/>
              </a:rPr>
              <a:t>uzay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endüstrisi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gibi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stratejik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alanlara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yönelik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komponent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tasarım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geliştirilmesine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olanak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sağlanacaktır</a:t>
            </a:r>
            <a:r>
              <a:rPr lang="en-US" dirty="0">
                <a:latin typeface="Times New Roman"/>
                <a:cs typeface="Times New Roman"/>
              </a:rPr>
              <a:t>. </a:t>
            </a:r>
            <a:endParaRPr lang="en-US" dirty="0">
              <a:effectLst/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3738518"/>
            <a:ext cx="266429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u="sng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Araştırma</a:t>
            </a:r>
            <a:r>
              <a:rPr lang="en-US" sz="1600" b="1" u="sng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1600" b="1" u="sng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Olanakları</a:t>
            </a:r>
            <a:endParaRPr lang="en-US" sz="1600" b="1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Metin kutusu 6"/>
          <p:cNvSpPr txBox="1"/>
          <p:nvPr/>
        </p:nvSpPr>
        <p:spPr>
          <a:xfrm>
            <a:off x="899592" y="4428981"/>
            <a:ext cx="7488832" cy="938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numCol="2" spcCol="720000" rtlCol="0">
            <a:spAutoFit/>
          </a:bodyPr>
          <a:lstStyle/>
          <a:p>
            <a:pPr marL="171450" indent="-1714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PIV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sz="15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Micro/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</a:t>
            </a: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PIV/LIF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sz="15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Sprey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</a:t>
            </a: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Characterization</a:t>
            </a:r>
            <a:endParaRPr lang="tr-TR" sz="15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-Multi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endParaRPr lang="tr-TR" sz="15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</a:t>
            </a:r>
            <a:r>
              <a:rPr lang="tr-TR" sz="15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Camera</a:t>
            </a:r>
            <a:endParaRPr lang="tr-TR" sz="15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7010400"/>
          </a:xfrm>
          <a:prstGeom prst="rect">
            <a:avLst/>
          </a:prstGeom>
        </p:spPr>
      </p:pic>
      <p:pic>
        <p:nvPicPr>
          <p:cNvPr id="5" name="Content Placeholder 4" descr="DSC_5864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1259632" y="980728"/>
            <a:ext cx="6779096" cy="3728242"/>
          </a:xfrm>
        </p:spPr>
      </p:pic>
    </p:spTree>
    <p:extLst>
      <p:ext uri="{BB962C8B-B14F-4D97-AF65-F5344CB8AC3E}">
        <p14:creationId xmlns:p14="http://schemas.microsoft.com/office/powerpoint/2010/main" val="1211893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6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691680" y="632912"/>
            <a:ext cx="3384376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pic>
        <p:nvPicPr>
          <p:cNvPr id="9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6"/>
            <a:ext cx="9144000" cy="6858000"/>
          </a:xfrm>
          <a:prstGeom prst="rect">
            <a:avLst/>
          </a:prstGeom>
        </p:spPr>
      </p:pic>
      <p:sp>
        <p:nvSpPr>
          <p:cNvPr id="10" name="Metin kutusu 4"/>
          <p:cNvSpPr txBox="1"/>
          <p:nvPr/>
        </p:nvSpPr>
        <p:spPr>
          <a:xfrm>
            <a:off x="1691680" y="632912"/>
            <a:ext cx="3384376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1" name="Metin kutusu 5"/>
          <p:cNvSpPr txBox="1"/>
          <p:nvPr/>
        </p:nvSpPr>
        <p:spPr>
          <a:xfrm>
            <a:off x="683568" y="332656"/>
            <a:ext cx="8101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tr-TR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Biyomalzeme Üretimi ve Biyomekanik </a:t>
            </a:r>
            <a:r>
              <a:rPr lang="tr-TR" sz="3200" b="1" dirty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Araştırma Grubu</a:t>
            </a:r>
          </a:p>
        </p:txBody>
      </p:sp>
      <p:sp>
        <p:nvSpPr>
          <p:cNvPr id="12" name="Metin kutusu 6"/>
          <p:cNvSpPr txBox="1"/>
          <p:nvPr/>
        </p:nvSpPr>
        <p:spPr>
          <a:xfrm>
            <a:off x="827584" y="1412776"/>
            <a:ext cx="7600108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araştırma grubunun temel amacı, karmaşık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yapılı ve kişiye özel implant malzemelerin üretilmesi ve bu malzemelerin yüzey özelliklerinin iyileştirilerek kullanım ömürlerinin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artırılmasıdır.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2420888"/>
            <a:ext cx="266429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u="sng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Araştırma</a:t>
            </a:r>
            <a:r>
              <a:rPr lang="en-US" sz="1600" b="1" u="sng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1600" b="1" u="sng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Olanakları</a:t>
            </a:r>
            <a:endParaRPr lang="en-US" sz="1600" b="1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Metin kutusu 6"/>
          <p:cNvSpPr txBox="1"/>
          <p:nvPr/>
        </p:nvSpPr>
        <p:spPr>
          <a:xfrm>
            <a:off x="827584" y="2924944"/>
            <a:ext cx="7600108" cy="25699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numCol="2" spcCol="720000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Scanning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Microscopy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(E-SEM)	</a:t>
            </a:r>
          </a:p>
          <a:p>
            <a:pPr marL="285750" indent="-28575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Diffractometer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(XRD)</a:t>
            </a:r>
          </a:p>
          <a:p>
            <a:pPr marL="285750" indent="-28575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SLM (</a:t>
            </a:r>
            <a:r>
              <a:rPr lang="tr-TR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Additive</a:t>
            </a: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Tribology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endParaRPr lang="tr-TR" sz="1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Microhardness Test </a:t>
            </a: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endParaRPr lang="tr-TR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Servo-hydrolic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Fatigue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Machine (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Axial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Torsion</a:t>
            </a: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Tensile Test </a:t>
            </a: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</a:p>
          <a:p>
            <a:pPr marL="285750" indent="-2857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FTIR</a:t>
            </a:r>
          </a:p>
          <a:p>
            <a:pPr marL="285750" indent="-2857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UV-VIS-NIR</a:t>
            </a:r>
          </a:p>
          <a:p>
            <a:pPr marL="285750" indent="-285750" algn="just"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tr-TR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Optical </a:t>
            </a:r>
            <a:r>
              <a:rPr lang="tr-TR" sz="1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Profilometer</a:t>
            </a:r>
            <a:endParaRPr lang="tr-TR" sz="1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26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pic>
        <p:nvPicPr>
          <p:cNvPr id="5" name="Picture 4" descr="DSC_571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4814231" cy="3212976"/>
          </a:xfrm>
          <a:prstGeom prst="rect">
            <a:avLst/>
          </a:prstGeom>
        </p:spPr>
      </p:pic>
      <p:pic>
        <p:nvPicPr>
          <p:cNvPr id="6" name="Content Placeholder 5" descr="DSC_5747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3131840" y="2780928"/>
            <a:ext cx="5428007" cy="2985195"/>
          </a:xfrm>
        </p:spPr>
      </p:pic>
    </p:spTree>
    <p:extLst>
      <p:ext uri="{BB962C8B-B14F-4D97-AF65-F5344CB8AC3E}">
        <p14:creationId xmlns:p14="http://schemas.microsoft.com/office/powerpoint/2010/main" val="728655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pic>
        <p:nvPicPr>
          <p:cNvPr id="5" name="Picture 4" descr="DSC_572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476672"/>
            <a:ext cx="4464496" cy="2982153"/>
          </a:xfrm>
          <a:prstGeom prst="rect">
            <a:avLst/>
          </a:prstGeom>
        </p:spPr>
      </p:pic>
      <p:pic>
        <p:nvPicPr>
          <p:cNvPr id="6" name="Content Placeholder 5" descr="DSC_5735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925" b="-40925"/>
          <a:stretch>
            <a:fillRect/>
          </a:stretch>
        </p:blipFill>
        <p:spPr>
          <a:xfrm>
            <a:off x="5066481" y="908720"/>
            <a:ext cx="3609975" cy="5000625"/>
          </a:xfrm>
        </p:spPr>
      </p:pic>
      <p:pic>
        <p:nvPicPr>
          <p:cNvPr id="7" name="Picture 6" descr="DSC_572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09206"/>
            <a:ext cx="4283968" cy="291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63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23"/>
            <a:ext cx="9180512" cy="6858000"/>
          </a:xfrm>
          <a:prstGeom prst="rect">
            <a:avLst/>
          </a:prstGeom>
        </p:spPr>
      </p:pic>
      <p:sp>
        <p:nvSpPr>
          <p:cNvPr id="5" name="Metin kutusu 5"/>
          <p:cNvSpPr txBox="1"/>
          <p:nvPr/>
        </p:nvSpPr>
        <p:spPr>
          <a:xfrm>
            <a:off x="683568" y="467960"/>
            <a:ext cx="810140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tr-TR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Biyoteknoloji</a:t>
            </a:r>
            <a:r>
              <a:rPr lang="tr-TR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Araştırma </a:t>
            </a:r>
            <a:r>
              <a:rPr lang="tr-TR" sz="3200" b="1" dirty="0">
                <a:solidFill>
                  <a:srgbClr val="FF0000"/>
                </a:solidFill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Grubu</a:t>
            </a:r>
          </a:p>
        </p:txBody>
      </p:sp>
      <p:pic>
        <p:nvPicPr>
          <p:cNvPr id="6" name="Content Placeholder 5" descr="DSC_5795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3203848" y="1052736"/>
            <a:ext cx="5428007" cy="2985195"/>
          </a:xfrm>
        </p:spPr>
      </p:pic>
      <p:pic>
        <p:nvPicPr>
          <p:cNvPr id="7" name="Picture 6" descr="DSC_583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068960"/>
            <a:ext cx="4860032" cy="324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80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6885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1124744"/>
            <a:ext cx="792088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ETÜ-YÜTAM, T.C. </a:t>
            </a:r>
            <a:r>
              <a:rPr lang="en-US" dirty="0" err="1" smtClean="0"/>
              <a:t>Kalkınma</a:t>
            </a:r>
            <a:r>
              <a:rPr lang="en-US" dirty="0" smtClean="0"/>
              <a:t> </a:t>
            </a:r>
            <a:r>
              <a:rPr lang="en-US" dirty="0" err="1" smtClean="0"/>
              <a:t>Bakanlığının</a:t>
            </a:r>
            <a:r>
              <a:rPr lang="en-US" dirty="0" smtClean="0"/>
              <a:t> 2010 </a:t>
            </a:r>
            <a:r>
              <a:rPr lang="en-US" dirty="0" err="1" smtClean="0"/>
              <a:t>yılından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kurulmuş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henüz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raştırma</a:t>
            </a:r>
            <a:r>
              <a:rPr lang="en-US" dirty="0" smtClean="0"/>
              <a:t> </a:t>
            </a:r>
            <a:r>
              <a:rPr lang="en-US" dirty="0" err="1" smtClean="0"/>
              <a:t>Laboratuvarı</a:t>
            </a:r>
            <a:r>
              <a:rPr lang="en-US" dirty="0" smtClean="0"/>
              <a:t> </a:t>
            </a:r>
            <a:r>
              <a:rPr lang="en-US" dirty="0" err="1" smtClean="0"/>
              <a:t>Desteği</a:t>
            </a:r>
            <a:r>
              <a:rPr lang="en-US" dirty="0" smtClean="0"/>
              <a:t> </a:t>
            </a:r>
            <a:r>
              <a:rPr lang="en-US" dirty="0" err="1" smtClean="0"/>
              <a:t>almamış</a:t>
            </a:r>
            <a:r>
              <a:rPr lang="en-US" dirty="0" smtClean="0"/>
              <a:t> </a:t>
            </a:r>
            <a:r>
              <a:rPr lang="en-US" dirty="0" err="1" smtClean="0"/>
              <a:t>Üniversitelere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2014K120360 </a:t>
            </a:r>
            <a:r>
              <a:rPr lang="en-US" dirty="0" err="1" smtClean="0"/>
              <a:t>numaralı</a:t>
            </a:r>
            <a:r>
              <a:rPr lang="en-US" dirty="0" smtClean="0"/>
              <a:t> </a:t>
            </a:r>
            <a:r>
              <a:rPr lang="en-US" dirty="0" err="1" smtClean="0"/>
              <a:t>proje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</a:t>
            </a:r>
            <a:r>
              <a:rPr lang="en-US" dirty="0" err="1" smtClean="0"/>
              <a:t>kurulmuştur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54868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ETÜ-Y</a:t>
            </a:r>
            <a:r>
              <a:rPr lang="tr-TR" sz="2400" dirty="0" smtClean="0">
                <a:solidFill>
                  <a:srgbClr val="FF0000"/>
                </a:solidFill>
              </a:rPr>
              <a:t>Ü</a:t>
            </a:r>
            <a:r>
              <a:rPr lang="en-US" sz="2400" dirty="0" smtClean="0">
                <a:solidFill>
                  <a:srgbClr val="FF0000"/>
                </a:solidFill>
              </a:rPr>
              <a:t>TAM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348880"/>
            <a:ext cx="7920880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/>
              <a:t>ETÜ-</a:t>
            </a:r>
            <a:r>
              <a:rPr lang="en-US" dirty="0" smtClean="0"/>
              <a:t>YÜTAM </a:t>
            </a:r>
            <a:r>
              <a:rPr lang="tr-TR" b="1" dirty="0" smtClean="0">
                <a:solidFill>
                  <a:schemeClr val="tx1"/>
                </a:solidFill>
              </a:rPr>
              <a:t>4700 m</a:t>
            </a:r>
            <a:r>
              <a:rPr lang="tr-TR" b="1" baseline="30000" dirty="0" smtClean="0">
                <a:solidFill>
                  <a:schemeClr val="tx1"/>
                </a:solidFill>
              </a:rPr>
              <a:t>2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/>
              <a:t>kapalı alana sahip bir araştırma merkezidir.</a:t>
            </a:r>
          </a:p>
          <a:p>
            <a:pPr algn="just"/>
            <a:endParaRPr lang="tr-TR" dirty="0"/>
          </a:p>
          <a:p>
            <a:pPr algn="just"/>
            <a:r>
              <a:rPr lang="tr-TR" dirty="0" smtClean="0"/>
              <a:t>Merkezde,</a:t>
            </a:r>
          </a:p>
          <a:p>
            <a:pPr algn="just"/>
            <a:endParaRPr lang="tr-TR" dirty="0"/>
          </a:p>
          <a:p>
            <a:pPr marL="285750" indent="-285750" algn="just">
              <a:buFont typeface="Arial"/>
              <a:buChar char="•"/>
            </a:pPr>
            <a:r>
              <a:rPr lang="tr-TR" dirty="0" smtClean="0"/>
              <a:t>2 adet 1000 sınıfı temiz oda</a:t>
            </a:r>
          </a:p>
          <a:p>
            <a:pPr marL="285750" indent="-285750" algn="just">
              <a:buFont typeface="Arial"/>
              <a:buChar char="•"/>
            </a:pPr>
            <a:r>
              <a:rPr lang="tr-TR" dirty="0" smtClean="0"/>
              <a:t>22 adet farklı büyüklüklerde araştırma laboratuvarı</a:t>
            </a:r>
          </a:p>
          <a:p>
            <a:pPr marL="285750" indent="-285750" algn="just">
              <a:buFont typeface="Arial"/>
              <a:buChar char="•"/>
            </a:pPr>
            <a:r>
              <a:rPr lang="tr-TR" dirty="0" smtClean="0"/>
              <a:t>1 adet eğitim</a:t>
            </a:r>
            <a:r>
              <a:rPr lang="tr-TR" dirty="0"/>
              <a:t> </a:t>
            </a:r>
            <a:r>
              <a:rPr lang="tr-TR" dirty="0" smtClean="0"/>
              <a:t>salonu</a:t>
            </a:r>
          </a:p>
          <a:p>
            <a:pPr marL="285750" indent="-285750" algn="just">
              <a:buFont typeface="Arial"/>
              <a:buChar char="•"/>
            </a:pPr>
            <a:r>
              <a:rPr lang="tr-TR" dirty="0" smtClean="0"/>
              <a:t>1 adet toplantı salonu</a:t>
            </a:r>
            <a:endParaRPr lang="en-US" dirty="0"/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4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odası</a:t>
            </a:r>
            <a:r>
              <a:rPr lang="en-US" dirty="0" smtClean="0"/>
              <a:t> (8 </a:t>
            </a:r>
            <a:r>
              <a:rPr lang="en-US" dirty="0" err="1" smtClean="0"/>
              <a:t>uzman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)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4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ofisi</a:t>
            </a:r>
            <a:r>
              <a:rPr lang="en-US" dirty="0" smtClean="0"/>
              <a:t> (</a:t>
            </a:r>
            <a:r>
              <a:rPr lang="en-US" dirty="0" err="1" smtClean="0"/>
              <a:t>toplamda</a:t>
            </a:r>
            <a:r>
              <a:rPr lang="en-US" dirty="0" smtClean="0"/>
              <a:t> 20 </a:t>
            </a:r>
            <a:r>
              <a:rPr lang="en-US" dirty="0" err="1" smtClean="0"/>
              <a:t>araştırmacı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kullanabilir</a:t>
            </a:r>
            <a:r>
              <a:rPr lang="en-US" dirty="0" smtClean="0"/>
              <a:t>)</a:t>
            </a:r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1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dinlenme</a:t>
            </a:r>
            <a:r>
              <a:rPr lang="en-US" dirty="0" smtClean="0"/>
              <a:t> </a:t>
            </a:r>
            <a:r>
              <a:rPr lang="en-US" dirty="0" err="1" smtClean="0"/>
              <a:t>salonu</a:t>
            </a:r>
            <a:endParaRPr lang="en-US" dirty="0" smtClean="0"/>
          </a:p>
          <a:p>
            <a:pPr marL="285750" indent="-285750" algn="just">
              <a:buFont typeface="Arial"/>
              <a:buChar char="•"/>
            </a:pPr>
            <a:r>
              <a:rPr lang="en-US" dirty="0" smtClean="0"/>
              <a:t>2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mutfak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766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80512" cy="6858000"/>
          </a:xfrm>
          <a:prstGeom prst="rect">
            <a:avLst/>
          </a:prstGeom>
        </p:spPr>
      </p:pic>
      <p:pic>
        <p:nvPicPr>
          <p:cNvPr id="6" name="Content Placeholder 5" descr="DSC_5847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755576" y="3212976"/>
            <a:ext cx="5158383" cy="2836912"/>
          </a:xfrm>
        </p:spPr>
      </p:pic>
      <p:pic>
        <p:nvPicPr>
          <p:cNvPr id="5" name="Picture 4" descr="DSC_585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620688"/>
            <a:ext cx="4437664" cy="296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93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691680" y="632912"/>
            <a:ext cx="3384376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882567"/>
            <a:ext cx="7560840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YÜTAM </a:t>
            </a:r>
            <a:r>
              <a:rPr lang="en-US" sz="2000" dirty="0" err="1" smtClean="0"/>
              <a:t>bünyesinde</a:t>
            </a:r>
            <a:r>
              <a:rPr lang="en-US" sz="2000" dirty="0" smtClean="0"/>
              <a:t> </a:t>
            </a:r>
            <a:r>
              <a:rPr lang="en-US" sz="2000" dirty="0" err="1" smtClean="0"/>
              <a:t>alımı</a:t>
            </a:r>
            <a:r>
              <a:rPr lang="en-US" sz="2000" dirty="0" smtClean="0"/>
              <a:t> </a:t>
            </a:r>
            <a:r>
              <a:rPr lang="en-US" sz="2000" dirty="0" err="1" smtClean="0"/>
              <a:t>tamamlanan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cihazlar</a:t>
            </a:r>
            <a:r>
              <a:rPr lang="en-US" sz="2000" dirty="0"/>
              <a:t> </a:t>
            </a:r>
            <a:r>
              <a:rPr lang="en-US" sz="2000" dirty="0" err="1" smtClean="0"/>
              <a:t>kullanılarak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+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50 SCI (Science Citation Index)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makale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+50 </a:t>
            </a:r>
            <a:r>
              <a:rPr lang="tr-TR" sz="2000" b="1" dirty="0" err="1">
                <a:solidFill>
                  <a:schemeClr val="accent6">
                    <a:lumMod val="50000"/>
                  </a:schemeClr>
                </a:solidFill>
              </a:rPr>
              <a:t>b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ilimsel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000" b="1" dirty="0" err="1">
                <a:solidFill>
                  <a:schemeClr val="accent6">
                    <a:lumMod val="50000"/>
                  </a:schemeClr>
                </a:solidFill>
              </a:rPr>
              <a:t>k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onferans</a:t>
            </a:r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sunulan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bildiri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+10 </a:t>
            </a:r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adet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TÜBİTAK</a:t>
            </a:r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Projesi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6">
                    <a:lumMod val="50000"/>
                  </a:schemeClr>
                </a:solidFill>
              </a:rPr>
              <a:t>adet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SANTEZ+TEYDEB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</a:rPr>
              <a:t>projesi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664" y="659914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lang="tr-TR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Ü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TAM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Destekli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Bilimsel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Faaliyetler</a:t>
            </a:r>
            <a:endParaRPr lang="en-US" sz="28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695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7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2492896"/>
            <a:ext cx="6696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200" dirty="0" smtClean="0">
                <a:latin typeface="Apple Chancery"/>
                <a:cs typeface="Apple Chancery"/>
              </a:rPr>
              <a:t>DİNLEDİĞİNİZ İÇİN </a:t>
            </a:r>
            <a:r>
              <a:rPr lang="en-US" sz="2200" dirty="0" smtClean="0">
                <a:latin typeface="Apple Chancery"/>
                <a:cs typeface="Apple Chancery"/>
              </a:rPr>
              <a:t>TEŞEKKÜR EDERİM</a:t>
            </a:r>
            <a:endParaRPr lang="en-US" sz="2200" dirty="0">
              <a:latin typeface="Apple Chancery"/>
              <a:cs typeface="Apple Chancer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4365104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pple Chancery"/>
                <a:cs typeface="Apple Chancery"/>
              </a:rPr>
              <a:t>YARINLARI BİRLİKTE ŞEKİLLENDİRELİM</a:t>
            </a:r>
            <a:r>
              <a:rPr lang="tr-TR" sz="2000" smtClean="0">
                <a:solidFill>
                  <a:srgbClr val="002060"/>
                </a:solidFill>
                <a:latin typeface="Apple Chancery"/>
                <a:cs typeface="Apple Chancery"/>
              </a:rPr>
              <a:t>…</a:t>
            </a:r>
            <a:endParaRPr lang="en-US" sz="2000" dirty="0">
              <a:solidFill>
                <a:srgbClr val="002060"/>
              </a:solidFill>
              <a:latin typeface="Apple Chancery"/>
              <a:cs typeface="Apple Chancery"/>
            </a:endParaRPr>
          </a:p>
        </p:txBody>
      </p:sp>
    </p:spTree>
    <p:extLst>
      <p:ext uri="{BB962C8B-B14F-4D97-AF65-F5344CB8AC3E}">
        <p14:creationId xmlns:p14="http://schemas.microsoft.com/office/powerpoint/2010/main" val="803150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404664"/>
            <a:ext cx="4572000" cy="3429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26" y="4077072"/>
            <a:ext cx="2000250" cy="22764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4799" y="4174639"/>
            <a:ext cx="2501263" cy="1500758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2276376" y="4221088"/>
            <a:ext cx="3951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</a:rPr>
              <a:t>Sizleri Erzurum’da ağırlamaktan mutluluk duyarız</a:t>
            </a:r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tr-TR" sz="20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6"/>
          <a:srcRect l="38421" t="24136" r="36104" b="59579"/>
          <a:stretch/>
        </p:blipFill>
        <p:spPr>
          <a:xfrm>
            <a:off x="3116115" y="4859285"/>
            <a:ext cx="2376264" cy="8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44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871"/>
            <a:ext cx="9180512" cy="6885384"/>
          </a:xfrm>
          <a:prstGeom prst="rect">
            <a:avLst/>
          </a:prstGeom>
        </p:spPr>
      </p:pic>
      <p:pic>
        <p:nvPicPr>
          <p:cNvPr id="8" name="Picture 7" descr="DSC_334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4234251" cy="2825902"/>
          </a:xfrm>
          <a:prstGeom prst="rect">
            <a:avLst/>
          </a:prstGeom>
        </p:spPr>
      </p:pic>
      <p:pic>
        <p:nvPicPr>
          <p:cNvPr id="7" name="Picture 6" descr="DSC_3140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76672"/>
            <a:ext cx="4536504" cy="3027623"/>
          </a:xfrm>
          <a:prstGeom prst="rect">
            <a:avLst/>
          </a:prstGeom>
        </p:spPr>
      </p:pic>
      <p:pic>
        <p:nvPicPr>
          <p:cNvPr id="6" name="Content Placeholder 5" descr="DSC_1990.JPG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539552" y="3737111"/>
            <a:ext cx="4680520" cy="2574106"/>
          </a:xfrm>
        </p:spPr>
      </p:pic>
      <p:pic>
        <p:nvPicPr>
          <p:cNvPr id="3" name="Picture 2" descr="20181121_195359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45024"/>
            <a:ext cx="4559829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598"/>
            <a:ext cx="9180512" cy="6885384"/>
          </a:xfrm>
          <a:prstGeom prst="rect">
            <a:avLst/>
          </a:prstGeom>
        </p:spPr>
      </p:pic>
      <p:pic>
        <p:nvPicPr>
          <p:cNvPr id="5" name="Content Placeholder 4" descr="DSC_2337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539552" y="404664"/>
            <a:ext cx="4511478" cy="2481139"/>
          </a:xfrm>
        </p:spPr>
      </p:pic>
      <p:pic>
        <p:nvPicPr>
          <p:cNvPr id="7" name="Picture 6" descr="DSC_230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12976"/>
            <a:ext cx="4355976" cy="290714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0245" y="2734602"/>
            <a:ext cx="3736555" cy="3385514"/>
          </a:xfrm>
          <a:prstGeom prst="rect">
            <a:avLst/>
          </a:prstGeom>
        </p:spPr>
      </p:pic>
      <p:pic>
        <p:nvPicPr>
          <p:cNvPr id="9" name="Content Placeholder 4" descr="DSC_5861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4139952" y="548680"/>
            <a:ext cx="458264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1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32" y="-27384"/>
            <a:ext cx="9180512" cy="6885384"/>
          </a:xfrm>
          <a:prstGeom prst="rect">
            <a:avLst/>
          </a:prstGeom>
        </p:spPr>
      </p:pic>
      <p:pic>
        <p:nvPicPr>
          <p:cNvPr id="5" name="Picture 4" descr="DSC_588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4932040" cy="2615753"/>
          </a:xfrm>
          <a:prstGeom prst="rect">
            <a:avLst/>
          </a:prstGeom>
        </p:spPr>
      </p:pic>
      <p:pic>
        <p:nvPicPr>
          <p:cNvPr id="6" name="Content Placeholder 5" descr="DSC_5905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8" b="8798"/>
          <a:stretch>
            <a:fillRect/>
          </a:stretch>
        </p:blipFill>
        <p:spPr>
          <a:xfrm>
            <a:off x="3203848" y="1340768"/>
            <a:ext cx="5297075" cy="2913187"/>
          </a:xfrm>
        </p:spPr>
      </p:pic>
      <p:pic>
        <p:nvPicPr>
          <p:cNvPr id="8" name="Picture 7" descr="DSC_5828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4716016" cy="314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414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94" y="-24188"/>
            <a:ext cx="9152693" cy="688218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39552" y="498738"/>
            <a:ext cx="3888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Hedeflerimiz</a:t>
            </a:r>
            <a:endParaRPr lang="tr-TR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1208940"/>
            <a:ext cx="8136904" cy="42780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buAutoNum type="arabicPeriod"/>
            </a:pPr>
            <a:r>
              <a:rPr lang="tr-TR" dirty="0" smtClean="0"/>
              <a:t>Özelde </a:t>
            </a:r>
            <a:r>
              <a:rPr lang="tr-TR" dirty="0"/>
              <a:t>şehrimizin ve bölgemizin, </a:t>
            </a:r>
            <a:r>
              <a:rPr lang="tr-TR" dirty="0">
                <a:solidFill>
                  <a:srgbClr val="FF0000"/>
                </a:solidFill>
              </a:rPr>
              <a:t>genelde ülkemizin kalkınmasına ve gelişmesine yardımcı olacak ve dünya ile rekabet etmesini sağlayacak bilimsel ve teknolojik araştırmaları planlamak, teşvik etmek ve </a:t>
            </a:r>
            <a:r>
              <a:rPr lang="tr-TR" dirty="0" smtClean="0">
                <a:solidFill>
                  <a:srgbClr val="FF0000"/>
                </a:solidFill>
              </a:rPr>
              <a:t>gerçekleştirmek</a:t>
            </a:r>
            <a:r>
              <a:rPr lang="tr-TR" dirty="0" smtClean="0"/>
              <a:t>.</a:t>
            </a:r>
          </a:p>
          <a:p>
            <a:pPr marL="342900" indent="-342900" algn="just">
              <a:spcBef>
                <a:spcPts val="600"/>
              </a:spcBef>
              <a:buAutoNum type="arabicPeriod"/>
            </a:pPr>
            <a:r>
              <a:rPr lang="tr-TR" dirty="0" smtClean="0"/>
              <a:t>Doğudan </a:t>
            </a:r>
            <a:r>
              <a:rPr lang="tr-TR" dirty="0"/>
              <a:t>batıya gerçekleşen </a:t>
            </a:r>
            <a:r>
              <a:rPr lang="tr-TR" dirty="0">
                <a:solidFill>
                  <a:srgbClr val="FF0000"/>
                </a:solidFill>
              </a:rPr>
              <a:t>nitelikli beyin göçünü tersine çevirerek</a:t>
            </a:r>
            <a:r>
              <a:rPr lang="tr-TR" dirty="0"/>
              <a:t> merkezimizi birikimli ve dinamik bilim insanlarımızın ve araştırmacılarımızın buluştukları bir platform haline </a:t>
            </a:r>
            <a:r>
              <a:rPr lang="tr-TR" dirty="0" smtClean="0"/>
              <a:t>getirmek.</a:t>
            </a:r>
          </a:p>
          <a:p>
            <a:pPr marL="342900" indent="-342900" algn="just">
              <a:spcBef>
                <a:spcPts val="600"/>
              </a:spcBef>
              <a:buAutoNum type="arabicPeriod"/>
            </a:pPr>
            <a:r>
              <a:rPr lang="tr-TR" dirty="0" smtClean="0"/>
              <a:t>Erzurum </a:t>
            </a:r>
            <a:r>
              <a:rPr lang="tr-TR" dirty="0"/>
              <a:t>Teknik Üniversitesi Fen Bilimleri Enstitüsü ile koordinasyon ve işbirliği içinde yüksek teknoloji alanında </a:t>
            </a:r>
            <a:r>
              <a:rPr lang="tr-TR" dirty="0">
                <a:solidFill>
                  <a:srgbClr val="FF0000"/>
                </a:solidFill>
              </a:rPr>
              <a:t>Türkiye'nin ihtiyacı olan uzmanlar ve araştırmacılar </a:t>
            </a:r>
            <a:r>
              <a:rPr lang="tr-TR" dirty="0" smtClean="0">
                <a:solidFill>
                  <a:srgbClr val="FF0000"/>
                </a:solidFill>
              </a:rPr>
              <a:t>yetiştirmek</a:t>
            </a:r>
            <a:r>
              <a:rPr lang="tr-TR" dirty="0" smtClean="0"/>
              <a:t>.</a:t>
            </a:r>
            <a:endParaRPr lang="en-US" sz="2000" dirty="0"/>
          </a:p>
          <a:p>
            <a:pPr marL="342900" indent="-342900" algn="just">
              <a:spcBef>
                <a:spcPts val="600"/>
              </a:spcBef>
              <a:buAutoNum type="arabicPeriod"/>
            </a:pPr>
            <a:r>
              <a:rPr lang="tr-TR" dirty="0" smtClean="0"/>
              <a:t>Aynı </a:t>
            </a:r>
            <a:r>
              <a:rPr lang="tr-TR" dirty="0"/>
              <a:t>alanlarda çalışmalar yapan yurt içinde ve dışındaki akademik ve araştırma birimleri arasında bilimsel, teknolojik ve eğitsel alanlarda işbirliğini </a:t>
            </a:r>
            <a:r>
              <a:rPr lang="tr-TR" dirty="0" smtClean="0"/>
              <a:t>geliştirmek.</a:t>
            </a:r>
            <a:endParaRPr lang="en-US" sz="2000" dirty="0"/>
          </a:p>
          <a:p>
            <a:pPr marL="342900" indent="-342900" algn="just">
              <a:spcBef>
                <a:spcPts val="600"/>
              </a:spcBef>
              <a:buFontTx/>
              <a:buAutoNum type="arabicPeriod"/>
            </a:pPr>
            <a:r>
              <a:rPr lang="tr-TR" dirty="0" smtClean="0"/>
              <a:t>Üniversiteler </a:t>
            </a:r>
            <a:r>
              <a:rPr lang="tr-TR" dirty="0"/>
              <a:t>ile endüstri kuruluşları arasında bilgi alışverişini </a:t>
            </a:r>
            <a:r>
              <a:rPr lang="tr-TR" dirty="0" smtClean="0"/>
              <a:t>sağlamak,</a:t>
            </a:r>
            <a:r>
              <a:rPr lang="tr-TR" dirty="0"/>
              <a:t> Ar-Ge merkezi olarak elde edilen birikimleri sanayiye aktararak </a:t>
            </a:r>
            <a:r>
              <a:rPr lang="tr-TR" dirty="0" smtClean="0">
                <a:solidFill>
                  <a:srgbClr val="FF0000"/>
                </a:solidFill>
              </a:rPr>
              <a:t>üniversite-kamu-sanayi </a:t>
            </a:r>
            <a:r>
              <a:rPr lang="tr-TR" dirty="0">
                <a:solidFill>
                  <a:srgbClr val="FF0000"/>
                </a:solidFill>
              </a:rPr>
              <a:t>işbirliğini geliştirmek. 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3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691680" y="632912"/>
            <a:ext cx="3384376" cy="504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683568" y="332656"/>
            <a:ext cx="51125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YÜTAM Araştırma Grupları</a:t>
            </a:r>
            <a:endParaRPr lang="tr-TR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83568" y="1556792"/>
            <a:ext cx="8136904" cy="35394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Merkezimizde, TÜBİTAK Vizyon 2023 belgesinde yer alan ve Bilim ve Teknoloji Yüksek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Kurulu’nda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belirlenen öncelikli teknolojik alanlar göz önünde bulundurularak 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 verilen araştırma grupları oluşturulmuştur.</a:t>
            </a:r>
          </a:p>
          <a:p>
            <a:pPr algn="just"/>
            <a:endParaRPr lang="tr-TR" sz="1600" dirty="0" smtClean="0">
              <a:solidFill>
                <a:srgbClr val="000000"/>
              </a:solidFill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Fotonik </a:t>
            </a:r>
            <a:r>
              <a:rPr lang="tr-TR" sz="1500" dirty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ve Güneş Enerjisi Teknolojileri </a:t>
            </a:r>
            <a:r>
              <a:rPr lang="tr-TR" sz="1500" dirty="0" smtClean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Araştırma Grubu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1500" dirty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500" dirty="0" smtClean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Prof. Dr. Bülent ÇAKMAK</a:t>
            </a:r>
          </a:p>
          <a:p>
            <a:pPr marL="457200" indent="-4572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dirty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Mikro/Nano Akışkanlar Mekaniği ve Isı </a:t>
            </a:r>
            <a:r>
              <a:rPr lang="en-US" sz="1500" dirty="0" err="1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Transferi</a:t>
            </a:r>
            <a:r>
              <a:rPr lang="en-US" sz="1500" dirty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500" dirty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Araştırma </a:t>
            </a:r>
            <a:r>
              <a:rPr lang="tr-TR" sz="1500" dirty="0" smtClean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Grubu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1500" dirty="0" smtClean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	Prof. Dr. Bayram ŞAHİN</a:t>
            </a:r>
            <a:endParaRPr lang="tr-TR" sz="15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Times New Roman" panose="02020603050405020304" pitchFamily="18" charset="0"/>
                <a:ea typeface="Times" panose="02020603050405020304" pitchFamily="18" charset="0"/>
              </a:rPr>
              <a:t>Biyomalzeme</a:t>
            </a:r>
            <a:r>
              <a:rPr lang="tr-TR" sz="1500" dirty="0" smtClean="0">
                <a:latin typeface="Times New Roman" panose="02020603050405020304" pitchFamily="18" charset="0"/>
                <a:ea typeface="Times" panose="02020603050405020304" pitchFamily="18" charset="0"/>
              </a:rPr>
              <a:t> </a:t>
            </a:r>
            <a:r>
              <a:rPr lang="tr-TR" sz="1500" dirty="0">
                <a:latin typeface="Times New Roman" panose="02020603050405020304" pitchFamily="18" charset="0"/>
                <a:ea typeface="Times" panose="02020603050405020304" pitchFamily="18" charset="0"/>
              </a:rPr>
              <a:t>Üretimi ve Biyomekanik </a:t>
            </a:r>
            <a:r>
              <a:rPr lang="tr-TR" sz="1500" dirty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Araştırma </a:t>
            </a:r>
            <a:r>
              <a:rPr lang="tr-TR" sz="1500" dirty="0" smtClean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Grubu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tr-TR" sz="1500" dirty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500" dirty="0" smtClean="0"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Prof. Dr. İrfan KAYMAZ</a:t>
            </a:r>
          </a:p>
          <a:p>
            <a:pPr marL="457200" indent="-4572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500" dirty="0" err="1" smtClean="0">
                <a:latin typeface="Times New Roman"/>
                <a:cs typeface="Times New Roman"/>
              </a:rPr>
              <a:t>Biyoteknoloji</a:t>
            </a:r>
            <a:r>
              <a:rPr lang="en-US" sz="1500" dirty="0" smtClean="0">
                <a:latin typeface="Times New Roman"/>
                <a:cs typeface="Times New Roman"/>
              </a:rPr>
              <a:t> </a:t>
            </a:r>
            <a:r>
              <a:rPr lang="en-US" sz="1500" dirty="0" err="1" smtClean="0">
                <a:latin typeface="Times New Roman"/>
                <a:cs typeface="Times New Roman"/>
              </a:rPr>
              <a:t>Araştırma</a:t>
            </a:r>
            <a:r>
              <a:rPr lang="en-US" sz="1500" dirty="0" smtClean="0">
                <a:latin typeface="Times New Roman"/>
                <a:cs typeface="Times New Roman"/>
              </a:rPr>
              <a:t> </a:t>
            </a:r>
            <a:r>
              <a:rPr lang="en-US" sz="1500" dirty="0" err="1" smtClean="0">
                <a:latin typeface="Times New Roman"/>
                <a:cs typeface="Times New Roman"/>
              </a:rPr>
              <a:t>Grubu</a:t>
            </a:r>
            <a:endParaRPr lang="en-US" sz="1500" dirty="0" smtClean="0">
              <a:latin typeface="Times New Roman"/>
              <a:cs typeface="Times New Roman"/>
            </a:endParaRPr>
          </a:p>
          <a:p>
            <a:pPr algn="just">
              <a:spcBef>
                <a:spcPts val="600"/>
              </a:spcBef>
            </a:pPr>
            <a:r>
              <a:rPr lang="en-US" sz="1500" dirty="0">
                <a:latin typeface="Times New Roman"/>
                <a:cs typeface="Times New Roman"/>
              </a:rPr>
              <a:t>	</a:t>
            </a:r>
            <a:r>
              <a:rPr lang="en-US" sz="1500" dirty="0" smtClean="0">
                <a:latin typeface="Times New Roman"/>
                <a:cs typeface="Times New Roman"/>
              </a:rPr>
              <a:t>Prof. Dr. </a:t>
            </a:r>
            <a:r>
              <a:rPr lang="en-US" sz="1500" dirty="0" err="1" smtClean="0">
                <a:latin typeface="Times New Roman"/>
                <a:cs typeface="Times New Roman"/>
              </a:rPr>
              <a:t>Hasan</a:t>
            </a:r>
            <a:r>
              <a:rPr lang="en-US" sz="1500" dirty="0" smtClean="0">
                <a:latin typeface="Times New Roman"/>
                <a:cs typeface="Times New Roman"/>
              </a:rPr>
              <a:t> TÜRKEZ</a:t>
            </a:r>
            <a:endParaRPr lang="en-US" sz="15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70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95536" y="476672"/>
            <a:ext cx="3888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Ortak Randevu sistemi</a:t>
            </a:r>
            <a:endParaRPr lang="tr-TR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t="9466" b="4640"/>
          <a:stretch/>
        </p:blipFill>
        <p:spPr>
          <a:xfrm>
            <a:off x="3017952" y="1340768"/>
            <a:ext cx="3108096" cy="1668526"/>
          </a:xfrm>
          <a:prstGeom prst="rect">
            <a:avLst/>
          </a:prstGeom>
        </p:spPr>
      </p:pic>
      <p:grpSp>
        <p:nvGrpSpPr>
          <p:cNvPr id="9" name="Grup 8"/>
          <p:cNvGrpSpPr/>
          <p:nvPr/>
        </p:nvGrpSpPr>
        <p:grpSpPr>
          <a:xfrm>
            <a:off x="935596" y="3356992"/>
            <a:ext cx="7272808" cy="2441432"/>
            <a:chOff x="251520" y="3476552"/>
            <a:chExt cx="9144000" cy="327346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4"/>
            <a:srcRect t="8158" b="84019"/>
            <a:stretch/>
          </p:blipFill>
          <p:spPr>
            <a:xfrm>
              <a:off x="251520" y="3476552"/>
              <a:ext cx="9144000" cy="447091"/>
            </a:xfrm>
            <a:prstGeom prst="rect">
              <a:avLst/>
            </a:prstGeom>
          </p:spPr>
        </p:pic>
        <p:pic>
          <p:nvPicPr>
            <p:cNvPr id="8" name="Resim 7"/>
            <p:cNvPicPr>
              <a:picLocks noChangeAspect="1"/>
            </p:cNvPicPr>
            <p:nvPr/>
          </p:nvPicPr>
          <p:blipFill rotWithShape="1">
            <a:blip r:embed="rId4"/>
            <a:srcRect t="45360" b="5068"/>
            <a:stretch/>
          </p:blipFill>
          <p:spPr>
            <a:xfrm>
              <a:off x="251520" y="3916946"/>
              <a:ext cx="9144000" cy="28330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157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t="8420" b="4640"/>
          <a:stretch/>
        </p:blipFill>
        <p:spPr>
          <a:xfrm>
            <a:off x="539552" y="548680"/>
            <a:ext cx="6096000" cy="331236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t="8421" b="5900"/>
          <a:stretch/>
        </p:blipFill>
        <p:spPr>
          <a:xfrm>
            <a:off x="2915816" y="2636912"/>
            <a:ext cx="5666856" cy="303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3327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525</Words>
  <Application>Microsoft Office PowerPoint</Application>
  <PresentationFormat>Ekran Gösterisi (4:3)</PresentationFormat>
  <Paragraphs>82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Apple Chancery</vt:lpstr>
      <vt:lpstr>Arial</vt:lpstr>
      <vt:lpstr>Calibri</vt:lpstr>
      <vt:lpstr>Times</vt:lpstr>
      <vt:lpstr>Times New Roman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Dell</dc:creator>
  <cp:lastModifiedBy>serkan</cp:lastModifiedBy>
  <cp:revision>172</cp:revision>
  <cp:lastPrinted>2016-12-27T11:48:34Z</cp:lastPrinted>
  <dcterms:created xsi:type="dcterms:W3CDTF">2012-07-04T06:25:44Z</dcterms:created>
  <dcterms:modified xsi:type="dcterms:W3CDTF">2019-03-22T05:27:22Z</dcterms:modified>
</cp:coreProperties>
</file>