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1" r:id="rId1"/>
  </p:sldMasterIdLst>
  <p:notesMasterIdLst>
    <p:notesMasterId r:id="rId70"/>
  </p:notesMasterIdLst>
  <p:sldIdLst>
    <p:sldId id="350" r:id="rId2"/>
    <p:sldId id="349" r:id="rId3"/>
    <p:sldId id="351" r:id="rId4"/>
    <p:sldId id="352" r:id="rId5"/>
    <p:sldId id="335" r:id="rId6"/>
    <p:sldId id="353" r:id="rId7"/>
    <p:sldId id="354" r:id="rId8"/>
    <p:sldId id="355" r:id="rId9"/>
    <p:sldId id="336" r:id="rId10"/>
    <p:sldId id="359" r:id="rId11"/>
    <p:sldId id="360" r:id="rId12"/>
    <p:sldId id="361" r:id="rId13"/>
    <p:sldId id="356" r:id="rId14"/>
    <p:sldId id="362" r:id="rId15"/>
    <p:sldId id="357" r:id="rId16"/>
    <p:sldId id="287" r:id="rId17"/>
    <p:sldId id="337" r:id="rId18"/>
    <p:sldId id="289" r:id="rId19"/>
    <p:sldId id="344" r:id="rId20"/>
    <p:sldId id="288" r:id="rId21"/>
    <p:sldId id="347" r:id="rId22"/>
    <p:sldId id="290" r:id="rId23"/>
    <p:sldId id="345" r:id="rId24"/>
    <p:sldId id="291" r:id="rId25"/>
    <p:sldId id="340" r:id="rId26"/>
    <p:sldId id="292" r:id="rId27"/>
    <p:sldId id="346" r:id="rId28"/>
    <p:sldId id="293" r:id="rId29"/>
    <p:sldId id="341" r:id="rId30"/>
    <p:sldId id="328" r:id="rId31"/>
    <p:sldId id="342" r:id="rId32"/>
    <p:sldId id="327" r:id="rId33"/>
    <p:sldId id="343" r:id="rId34"/>
    <p:sldId id="329" r:id="rId35"/>
    <p:sldId id="295" r:id="rId36"/>
    <p:sldId id="296" r:id="rId37"/>
    <p:sldId id="339" r:id="rId38"/>
    <p:sldId id="321" r:id="rId39"/>
    <p:sldId id="324" r:id="rId40"/>
    <p:sldId id="364" r:id="rId41"/>
    <p:sldId id="365" r:id="rId42"/>
    <p:sldId id="323" r:id="rId43"/>
    <p:sldId id="313" r:id="rId44"/>
    <p:sldId id="314" r:id="rId45"/>
    <p:sldId id="315" r:id="rId46"/>
    <p:sldId id="316" r:id="rId47"/>
    <p:sldId id="317" r:id="rId48"/>
    <p:sldId id="297" r:id="rId49"/>
    <p:sldId id="298" r:id="rId50"/>
    <p:sldId id="299" r:id="rId51"/>
    <p:sldId id="300" r:id="rId52"/>
    <p:sldId id="301" r:id="rId53"/>
    <p:sldId id="302" r:id="rId54"/>
    <p:sldId id="303" r:id="rId55"/>
    <p:sldId id="304" r:id="rId56"/>
    <p:sldId id="305" r:id="rId57"/>
    <p:sldId id="306" r:id="rId58"/>
    <p:sldId id="307" r:id="rId59"/>
    <p:sldId id="319" r:id="rId60"/>
    <p:sldId id="322" r:id="rId61"/>
    <p:sldId id="318" r:id="rId62"/>
    <p:sldId id="326" r:id="rId63"/>
    <p:sldId id="325" r:id="rId64"/>
    <p:sldId id="320" r:id="rId65"/>
    <p:sldId id="330" r:id="rId66"/>
    <p:sldId id="331" r:id="rId67"/>
    <p:sldId id="363" r:id="rId68"/>
    <p:sldId id="272" r:id="rId6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2" d="100"/>
          <a:sy n="112" d="100"/>
        </p:scale>
        <p:origin x="46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76A09-6BA6-408E-970F-0D99516E34B7}" type="datetimeFigureOut">
              <a:rPr lang="tr-TR" smtClean="0"/>
              <a:pPr/>
              <a:t>21.03.2019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3B07C-92B8-45E8-AAA7-ACCF23863B9B}" type="slidenum">
              <a:rPr lang="tr-TR" smtClean="0"/>
              <a:pPr/>
              <a:t>‹#›</a:t>
            </a:fld>
            <a:endParaRPr lang="tr-TR"/>
          </a:p>
        </p:txBody>
      </p:sp>
    </p:spTree>
    <p:extLst>
      <p:ext uri="{BB962C8B-B14F-4D97-AF65-F5344CB8AC3E}">
        <p14:creationId xmlns:p14="http://schemas.microsoft.com/office/powerpoint/2010/main" val="944563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65431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201601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518E47A-4947-4CF9-9E44-B48D177423B0}" type="slidenum">
              <a:rPr lang="tr-TR" smtClean="0"/>
              <a:pPr/>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5463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2534666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18E47A-4947-4CF9-9E44-B48D177423B0}" type="slidenum">
              <a:rPr lang="tr-TR" smtClean="0"/>
              <a:pPr/>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6151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634787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4094337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38089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214163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270715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095022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58434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63252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504837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371724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21.03.2019</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97446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45AA3E1-D2BA-4DF1-A5ED-B317A6832FF1}" type="datetimeFigureOut">
              <a:rPr lang="tr-TR" smtClean="0"/>
              <a:pPr/>
              <a:t>21.03.2019</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518E47A-4947-4CF9-9E44-B48D177423B0}" type="slidenum">
              <a:rPr lang="tr-TR" smtClean="0"/>
              <a:pPr/>
              <a:t>‹#›</a:t>
            </a:fld>
            <a:endParaRPr lang="tr-TR"/>
          </a:p>
        </p:txBody>
      </p:sp>
    </p:spTree>
    <p:extLst>
      <p:ext uri="{BB962C8B-B14F-4D97-AF65-F5344CB8AC3E}">
        <p14:creationId xmlns:p14="http://schemas.microsoft.com/office/powerpoint/2010/main" val="3132457888"/>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tr.wikipedia.org/wiki/TiN" TargetMode="External"/><Relationship Id="rId7" Type="http://schemas.openxmlformats.org/officeDocument/2006/relationships/hyperlink" Target="https://tr.wikipedia.org/wiki/TiAlN" TargetMode="Externa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hyperlink" Target="https://tr.wikipedia.org/wiki/CrN" TargetMode="External"/><Relationship Id="rId5" Type="http://schemas.openxmlformats.org/officeDocument/2006/relationships/hyperlink" Target="https://tr.wikipedia.org/w/index.php?title=Niobyum_nitr%C3%BCr&amp;action=edit&amp;redlink=1" TargetMode="External"/><Relationship Id="rId4" Type="http://schemas.openxmlformats.org/officeDocument/2006/relationships/hyperlink" Target="https://tr.wikipedia.org/wiki/NbN"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61950" y="1524000"/>
            <a:ext cx="11982449" cy="3253381"/>
          </a:xfrm>
        </p:spPr>
        <p:txBody>
          <a:bodyPr>
            <a:normAutofit/>
          </a:bodyPr>
          <a:lstStyle/>
          <a:p>
            <a:pPr algn="ctr"/>
            <a:r>
              <a:rPr lang="tr-TR" sz="4400" b="1" dirty="0" smtClean="0"/>
              <a:t>T.C.</a:t>
            </a:r>
            <a:r>
              <a:rPr lang="tr-TR" sz="4200" b="1" dirty="0" smtClean="0"/>
              <a:t/>
            </a:r>
            <a:br>
              <a:rPr lang="tr-TR" sz="4200" b="1" dirty="0" smtClean="0"/>
            </a:br>
            <a:r>
              <a:rPr lang="tr-TR" sz="4200" b="1" dirty="0" smtClean="0"/>
              <a:t>NİĞDE </a:t>
            </a:r>
            <a:r>
              <a:rPr lang="tr-TR" sz="4200" b="1" dirty="0"/>
              <a:t>ÖMER </a:t>
            </a:r>
            <a:r>
              <a:rPr lang="tr-TR" sz="4200" b="1" dirty="0" smtClean="0"/>
              <a:t>HALİSDEMİR ÜNİVERSİTESİ</a:t>
            </a:r>
            <a:r>
              <a:rPr lang="tr-TR" sz="4400" b="1" dirty="0" smtClean="0"/>
              <a:t/>
            </a:r>
            <a:br>
              <a:rPr lang="tr-TR" sz="4400" b="1" dirty="0" smtClean="0"/>
            </a:br>
            <a:r>
              <a:rPr lang="tr-TR" sz="4400" b="1" dirty="0" smtClean="0"/>
              <a:t/>
            </a:r>
            <a:br>
              <a:rPr lang="tr-TR" sz="4400" b="1" dirty="0" smtClean="0"/>
            </a:br>
            <a:r>
              <a:rPr lang="tr-TR" sz="4400" b="1" dirty="0" smtClean="0"/>
              <a:t> </a:t>
            </a:r>
            <a:r>
              <a:rPr lang="tr-TR" sz="4200" b="1" dirty="0"/>
              <a:t>MERKEZİ </a:t>
            </a:r>
            <a:r>
              <a:rPr lang="tr-TR" sz="4200" b="1" dirty="0" smtClean="0"/>
              <a:t>ARAŞTIRMA LABORATUVARI</a:t>
            </a:r>
            <a:endParaRPr lang="tr-TR" sz="4200" b="1" dirty="0"/>
          </a:p>
        </p:txBody>
      </p:sp>
      <p:pic>
        <p:nvPicPr>
          <p:cNvPr id="4"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71" y="39986"/>
            <a:ext cx="2754924" cy="2557720"/>
          </a:xfrm>
          <a:prstGeom prst="rect">
            <a:avLst/>
          </a:prstGeom>
        </p:spPr>
      </p:pic>
    </p:spTree>
    <p:extLst>
      <p:ext uri="{BB962C8B-B14F-4D97-AF65-F5344CB8AC3E}">
        <p14:creationId xmlns:p14="http://schemas.microsoft.com/office/powerpoint/2010/main" val="566335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92067" y="316539"/>
            <a:ext cx="9222342" cy="1280890"/>
          </a:xfrm>
        </p:spPr>
        <p:txBody>
          <a:bodyPr/>
          <a:lstStyle/>
          <a:p>
            <a:r>
              <a:rPr lang="tr-TR" dirty="0" err="1" smtClean="0"/>
              <a:t>Web’de</a:t>
            </a:r>
            <a:r>
              <a:rPr lang="tr-TR" dirty="0" smtClean="0"/>
              <a:t> merkezimize nasıl </a:t>
            </a:r>
            <a:r>
              <a:rPr lang="tr-TR" dirty="0" smtClean="0"/>
              <a:t>ulaşabilirsiniz ?</a:t>
            </a:r>
            <a:endParaRPr lang="tr-TR"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1" y="1099618"/>
            <a:ext cx="9822208" cy="5524992"/>
          </a:xfrm>
          <a:prstGeom prst="rect">
            <a:avLst/>
          </a:prstGeom>
        </p:spPr>
      </p:pic>
    </p:spTree>
    <p:extLst>
      <p:ext uri="{BB962C8B-B14F-4D97-AF65-F5344CB8AC3E}">
        <p14:creationId xmlns:p14="http://schemas.microsoft.com/office/powerpoint/2010/main" val="3374485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6865" y="1513564"/>
            <a:ext cx="9501218" cy="5344436"/>
          </a:xfrm>
        </p:spPr>
      </p:pic>
      <p:sp>
        <p:nvSpPr>
          <p:cNvPr id="5" name="Unvan 1"/>
          <p:cNvSpPr>
            <a:spLocks noGrp="1"/>
          </p:cNvSpPr>
          <p:nvPr>
            <p:ph type="title"/>
          </p:nvPr>
        </p:nvSpPr>
        <p:spPr>
          <a:xfrm>
            <a:off x="1692067" y="316539"/>
            <a:ext cx="9222342" cy="1280890"/>
          </a:xfrm>
        </p:spPr>
        <p:txBody>
          <a:bodyPr/>
          <a:lstStyle/>
          <a:p>
            <a:r>
              <a:rPr lang="tr-TR" dirty="0" err="1" smtClean="0"/>
              <a:t>Web’de</a:t>
            </a:r>
            <a:r>
              <a:rPr lang="tr-TR" dirty="0" smtClean="0"/>
              <a:t> merkezimize nasıl </a:t>
            </a:r>
            <a:r>
              <a:rPr lang="tr-TR" dirty="0" smtClean="0"/>
              <a:t>ulaşabilirsiniz ?</a:t>
            </a:r>
            <a:endParaRPr lang="tr-TR" dirty="0"/>
          </a:p>
        </p:txBody>
      </p:sp>
    </p:spTree>
    <p:extLst>
      <p:ext uri="{BB962C8B-B14F-4D97-AF65-F5344CB8AC3E}">
        <p14:creationId xmlns:p14="http://schemas.microsoft.com/office/powerpoint/2010/main" val="911230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7360" y="1332242"/>
            <a:ext cx="9631452" cy="5417692"/>
          </a:xfrm>
        </p:spPr>
      </p:pic>
      <p:sp>
        <p:nvSpPr>
          <p:cNvPr id="5" name="Unvan 1"/>
          <p:cNvSpPr>
            <a:spLocks noGrp="1"/>
          </p:cNvSpPr>
          <p:nvPr>
            <p:ph type="title"/>
          </p:nvPr>
        </p:nvSpPr>
        <p:spPr>
          <a:xfrm>
            <a:off x="1692067" y="316539"/>
            <a:ext cx="9222342" cy="1280890"/>
          </a:xfrm>
        </p:spPr>
        <p:txBody>
          <a:bodyPr/>
          <a:lstStyle/>
          <a:p>
            <a:r>
              <a:rPr lang="tr-TR" dirty="0" err="1" smtClean="0"/>
              <a:t>Web’de</a:t>
            </a:r>
            <a:r>
              <a:rPr lang="tr-TR" dirty="0" smtClean="0"/>
              <a:t> merkezimize nasıl </a:t>
            </a:r>
            <a:r>
              <a:rPr lang="tr-TR" dirty="0" smtClean="0"/>
              <a:t>ulaşabilirsiniz ?</a:t>
            </a:r>
            <a:endParaRPr lang="tr-TR" dirty="0"/>
          </a:p>
        </p:txBody>
      </p:sp>
    </p:spTree>
    <p:extLst>
      <p:ext uri="{BB962C8B-B14F-4D97-AF65-F5344CB8AC3E}">
        <p14:creationId xmlns:p14="http://schemas.microsoft.com/office/powerpoint/2010/main" val="1143563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30950" y="643160"/>
            <a:ext cx="8911687" cy="1280890"/>
          </a:xfrm>
        </p:spPr>
        <p:txBody>
          <a:bodyPr/>
          <a:lstStyle/>
          <a:p>
            <a:pPr algn="ctr"/>
            <a:r>
              <a:rPr lang="tr-TR" dirty="0"/>
              <a:t>ANALİZ  </a:t>
            </a:r>
            <a:r>
              <a:rPr lang="tr-TR" dirty="0" smtClean="0"/>
              <a:t>KABULÜ</a:t>
            </a:r>
            <a:endParaRPr lang="tr-TR" dirty="0"/>
          </a:p>
        </p:txBody>
      </p:sp>
      <p:sp>
        <p:nvSpPr>
          <p:cNvPr id="3" name="İçerik Yer Tutucusu 2"/>
          <p:cNvSpPr>
            <a:spLocks noGrp="1"/>
          </p:cNvSpPr>
          <p:nvPr>
            <p:ph idx="1"/>
          </p:nvPr>
        </p:nvSpPr>
        <p:spPr>
          <a:xfrm>
            <a:off x="2122487" y="1695450"/>
            <a:ext cx="8915400" cy="3777622"/>
          </a:xfrm>
        </p:spPr>
        <p:txBody>
          <a:bodyPr>
            <a:normAutofit lnSpcReduction="10000"/>
          </a:bodyPr>
          <a:lstStyle/>
          <a:p>
            <a:pPr algn="just">
              <a:lnSpc>
                <a:spcPct val="150000"/>
              </a:lnSpc>
            </a:pPr>
            <a:r>
              <a:rPr lang="tr-TR" dirty="0"/>
              <a:t>Hizmet alımı yapmak isteyen kurum , kuruluş, üniversiteler veya kişiler Üniversitemiz web sayfasında bulunan merkezimize ait sayfadan analiz formlarını doldurarak ve burada yazılı olan numune kabul kriterlerini yerine getirerek baş vuru yaparlar.</a:t>
            </a:r>
          </a:p>
          <a:p>
            <a:pPr algn="just">
              <a:lnSpc>
                <a:spcPct val="150000"/>
              </a:lnSpc>
            </a:pPr>
            <a:r>
              <a:rPr lang="tr-TR" dirty="0"/>
              <a:t>İstedikleri analizi belirleyerek örneklerini merkezimiz analiz birimi numune kabul kısmına teslim ederek kendilerine verilen randevu tarihinde analiz yapılır ve gerekli analiz bedelleri Ömer </a:t>
            </a:r>
            <a:r>
              <a:rPr lang="tr-TR" dirty="0" err="1"/>
              <a:t>Halisdemir</a:t>
            </a:r>
            <a:r>
              <a:rPr lang="tr-TR" dirty="0"/>
              <a:t> Üniversitesi Rektörlüğü Döner Sermaye Müdürlüğü üzerinden yapılarak dekontu tarafımıza iletildikten sonra sonuçları teslim alabilirler</a:t>
            </a:r>
            <a:r>
              <a:rPr lang="tr-TR" dirty="0" smtClean="0"/>
              <a:t>.</a:t>
            </a:r>
            <a:endParaRPr lang="tr-TR" dirty="0"/>
          </a:p>
        </p:txBody>
      </p:sp>
    </p:spTree>
    <p:extLst>
      <p:ext uri="{BB962C8B-B14F-4D97-AF65-F5344CB8AC3E}">
        <p14:creationId xmlns:p14="http://schemas.microsoft.com/office/powerpoint/2010/main" val="1909871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çerik Yer Tutucusu 2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2211" y="127756"/>
            <a:ext cx="5769033" cy="6781146"/>
          </a:xfrm>
        </p:spPr>
      </p:pic>
    </p:spTree>
    <p:extLst>
      <p:ext uri="{BB962C8B-B14F-4D97-AF65-F5344CB8AC3E}">
        <p14:creationId xmlns:p14="http://schemas.microsoft.com/office/powerpoint/2010/main" val="2061920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MERKEZİ ARAŞTIRMA LABORATUVARI</a:t>
            </a:r>
            <a:br>
              <a:rPr lang="tr-TR" dirty="0"/>
            </a:br>
            <a:r>
              <a:rPr lang="tr-TR" dirty="0"/>
              <a:t>Analiz Birimi Cihazları</a:t>
            </a:r>
          </a:p>
        </p:txBody>
      </p:sp>
      <p:sp>
        <p:nvSpPr>
          <p:cNvPr id="4" name="1 İçerik Yer Tutucusu"/>
          <p:cNvSpPr>
            <a:spLocks noGrp="1"/>
          </p:cNvSpPr>
          <p:nvPr>
            <p:ph idx="1"/>
          </p:nvPr>
        </p:nvSpPr>
        <p:spPr>
          <a:xfrm>
            <a:off x="1278467" y="1771650"/>
            <a:ext cx="11099800" cy="5086350"/>
          </a:xfrm>
        </p:spPr>
        <p:txBody>
          <a:bodyPr numCol="2">
            <a:normAutofit fontScale="32500" lnSpcReduction="20000"/>
          </a:bodyPr>
          <a:lstStyle/>
          <a:p>
            <a:r>
              <a:rPr lang="tr-TR" sz="2900" dirty="0" smtClean="0">
                <a:solidFill>
                  <a:schemeClr val="tx1"/>
                </a:solidFill>
                <a:latin typeface="Times New Roman" pitchFamily="18" charset="0"/>
                <a:cs typeface="Times New Roman" pitchFamily="18" charset="0"/>
              </a:rPr>
              <a:t>01 X-Işını </a:t>
            </a:r>
            <a:r>
              <a:rPr lang="tr-TR" sz="2900" dirty="0" err="1" smtClean="0">
                <a:solidFill>
                  <a:schemeClr val="tx1"/>
                </a:solidFill>
                <a:latin typeface="Times New Roman" pitchFamily="18" charset="0"/>
                <a:cs typeface="Times New Roman" pitchFamily="18" charset="0"/>
              </a:rPr>
              <a:t>Difraktometresi</a:t>
            </a:r>
            <a:r>
              <a:rPr lang="tr-TR" sz="2900" dirty="0" smtClean="0">
                <a:solidFill>
                  <a:schemeClr val="tx1"/>
                </a:solidFill>
                <a:latin typeface="Times New Roman" pitchFamily="18" charset="0"/>
                <a:cs typeface="Times New Roman" pitchFamily="18" charset="0"/>
              </a:rPr>
              <a:t> (XRD)</a:t>
            </a:r>
          </a:p>
          <a:p>
            <a:r>
              <a:rPr lang="tr-TR" sz="2900" dirty="0" smtClean="0">
                <a:solidFill>
                  <a:schemeClr val="tx1"/>
                </a:solidFill>
                <a:latin typeface="Times New Roman" pitchFamily="18" charset="0"/>
                <a:cs typeface="Times New Roman" pitchFamily="18" charset="0"/>
              </a:rPr>
              <a:t>02 Taramalı Elektron Mikroskobu (SEM-EDX)</a:t>
            </a:r>
          </a:p>
          <a:p>
            <a:r>
              <a:rPr lang="tr-TR" sz="2900" dirty="0" smtClean="0">
                <a:solidFill>
                  <a:schemeClr val="tx1"/>
                </a:solidFill>
                <a:latin typeface="Times New Roman" pitchFamily="18" charset="0"/>
                <a:cs typeface="Times New Roman" pitchFamily="18" charset="0"/>
              </a:rPr>
              <a:t>03 X-Işını </a:t>
            </a:r>
            <a:r>
              <a:rPr lang="tr-TR" sz="2900" dirty="0" err="1" smtClean="0">
                <a:solidFill>
                  <a:schemeClr val="tx1"/>
                </a:solidFill>
                <a:latin typeface="Times New Roman" pitchFamily="18" charset="0"/>
                <a:cs typeface="Times New Roman" pitchFamily="18" charset="0"/>
              </a:rPr>
              <a:t>Floresans</a:t>
            </a:r>
            <a:r>
              <a:rPr lang="tr-TR" sz="2900" dirty="0" smtClean="0">
                <a:solidFill>
                  <a:schemeClr val="tx1"/>
                </a:solidFill>
                <a:latin typeface="Times New Roman" pitchFamily="18" charset="0"/>
                <a:cs typeface="Times New Roman" pitchFamily="18" charset="0"/>
              </a:rPr>
              <a:t> Spektroskopisi (XRF)</a:t>
            </a:r>
          </a:p>
          <a:p>
            <a:r>
              <a:rPr lang="tr-TR" sz="2900" dirty="0" smtClean="0">
                <a:solidFill>
                  <a:schemeClr val="tx1"/>
                </a:solidFill>
                <a:latin typeface="Times New Roman" pitchFamily="18" charset="0"/>
                <a:cs typeface="Times New Roman" pitchFamily="18" charset="0"/>
              </a:rPr>
              <a:t>04 Atomik Kuvvet Mikroskobu(AFM)-RAMAN</a:t>
            </a:r>
          </a:p>
          <a:p>
            <a:r>
              <a:rPr lang="tr-TR" sz="2900" dirty="0" smtClean="0">
                <a:solidFill>
                  <a:schemeClr val="tx1"/>
                </a:solidFill>
                <a:latin typeface="Times New Roman" pitchFamily="18" charset="0"/>
                <a:cs typeface="Times New Roman" pitchFamily="18" charset="0"/>
              </a:rPr>
              <a:t>05 </a:t>
            </a:r>
            <a:r>
              <a:rPr lang="tr-TR" sz="2900" dirty="0" err="1" smtClean="0">
                <a:solidFill>
                  <a:schemeClr val="tx1"/>
                </a:solidFill>
                <a:latin typeface="Times New Roman" pitchFamily="18" charset="0"/>
                <a:cs typeface="Times New Roman" pitchFamily="18" charset="0"/>
              </a:rPr>
              <a:t>Fourier</a:t>
            </a:r>
            <a:r>
              <a:rPr lang="tr-TR" sz="2900" dirty="0" smtClean="0">
                <a:solidFill>
                  <a:schemeClr val="tx1"/>
                </a:solidFill>
                <a:latin typeface="Times New Roman" pitchFamily="18" charset="0"/>
                <a:cs typeface="Times New Roman" pitchFamily="18" charset="0"/>
              </a:rPr>
              <a:t> Dönüşümlü Kızılötesi Spektroskopisi (FT-IR)</a:t>
            </a:r>
          </a:p>
          <a:p>
            <a:r>
              <a:rPr lang="tr-TR" sz="2900" dirty="0" smtClean="0">
                <a:solidFill>
                  <a:schemeClr val="tx1"/>
                </a:solidFill>
                <a:latin typeface="Times New Roman" pitchFamily="18" charset="0"/>
                <a:cs typeface="Times New Roman" pitchFamily="18" charset="0"/>
              </a:rPr>
              <a:t>06 </a:t>
            </a:r>
            <a:r>
              <a:rPr lang="tr-TR" sz="2900" dirty="0" err="1" smtClean="0">
                <a:solidFill>
                  <a:schemeClr val="tx1"/>
                </a:solidFill>
                <a:latin typeface="Times New Roman" pitchFamily="18" charset="0"/>
                <a:cs typeface="Times New Roman" pitchFamily="18" charset="0"/>
              </a:rPr>
              <a:t>İndüktif</a:t>
            </a:r>
            <a:r>
              <a:rPr lang="tr-TR" sz="2900" dirty="0" smtClean="0">
                <a:solidFill>
                  <a:schemeClr val="tx1"/>
                </a:solidFill>
                <a:latin typeface="Times New Roman" pitchFamily="18" charset="0"/>
                <a:cs typeface="Times New Roman" pitchFamily="18" charset="0"/>
              </a:rPr>
              <a:t> Eşleşmiş Plazma Kütle Spektroskopisi (ICP-MS)</a:t>
            </a:r>
          </a:p>
          <a:p>
            <a:r>
              <a:rPr lang="tr-TR" sz="2900" dirty="0" smtClean="0">
                <a:solidFill>
                  <a:schemeClr val="tx1"/>
                </a:solidFill>
                <a:latin typeface="Times New Roman" pitchFamily="18" charset="0"/>
                <a:cs typeface="Times New Roman" pitchFamily="18" charset="0"/>
              </a:rPr>
              <a:t>07 Gaz </a:t>
            </a:r>
            <a:r>
              <a:rPr lang="tr-TR" sz="2900" dirty="0" err="1" smtClean="0">
                <a:solidFill>
                  <a:schemeClr val="tx1"/>
                </a:solidFill>
                <a:latin typeface="Times New Roman" pitchFamily="18" charset="0"/>
                <a:cs typeface="Times New Roman" pitchFamily="18" charset="0"/>
              </a:rPr>
              <a:t>Kromatografisi</a:t>
            </a:r>
            <a:r>
              <a:rPr lang="tr-TR" sz="2900" dirty="0" smtClean="0">
                <a:solidFill>
                  <a:schemeClr val="tx1"/>
                </a:solidFill>
                <a:latin typeface="Times New Roman" pitchFamily="18" charset="0"/>
                <a:cs typeface="Times New Roman" pitchFamily="18" charset="0"/>
              </a:rPr>
              <a:t> Kütle Spektroskopisi (GC-MS)</a:t>
            </a:r>
          </a:p>
          <a:p>
            <a:r>
              <a:rPr lang="tr-TR" sz="2900" dirty="0" smtClean="0">
                <a:solidFill>
                  <a:schemeClr val="tx1"/>
                </a:solidFill>
                <a:latin typeface="Times New Roman" pitchFamily="18" charset="0"/>
                <a:cs typeface="Times New Roman" pitchFamily="18" charset="0"/>
              </a:rPr>
              <a:t>08 Eş Zamanlı </a:t>
            </a:r>
            <a:r>
              <a:rPr lang="tr-TR" sz="2900" dirty="0" err="1" smtClean="0">
                <a:solidFill>
                  <a:schemeClr val="tx1"/>
                </a:solidFill>
                <a:latin typeface="Times New Roman" pitchFamily="18" charset="0"/>
                <a:cs typeface="Times New Roman" pitchFamily="18" charset="0"/>
              </a:rPr>
              <a:t>Termogravimetrik</a:t>
            </a:r>
            <a:r>
              <a:rPr lang="tr-TR" sz="2900" dirty="0" smtClean="0">
                <a:solidFill>
                  <a:schemeClr val="tx1"/>
                </a:solidFill>
                <a:latin typeface="Times New Roman" pitchFamily="18" charset="0"/>
                <a:cs typeface="Times New Roman" pitchFamily="18" charset="0"/>
              </a:rPr>
              <a:t> Analizör (TGA)</a:t>
            </a:r>
          </a:p>
          <a:p>
            <a:r>
              <a:rPr lang="tr-TR" sz="2900" dirty="0" smtClean="0">
                <a:solidFill>
                  <a:schemeClr val="tx1"/>
                </a:solidFill>
                <a:latin typeface="Times New Roman" pitchFamily="18" charset="0"/>
                <a:cs typeface="Times New Roman" pitchFamily="18" charset="0"/>
              </a:rPr>
              <a:t>09 Yüzey Alanı Ölçüm (BET)</a:t>
            </a:r>
          </a:p>
          <a:p>
            <a:r>
              <a:rPr lang="tr-TR" sz="2900" dirty="0" smtClean="0">
                <a:solidFill>
                  <a:schemeClr val="tx1"/>
                </a:solidFill>
                <a:latin typeface="Times New Roman" pitchFamily="18" charset="0"/>
                <a:cs typeface="Times New Roman" pitchFamily="18" charset="0"/>
              </a:rPr>
              <a:t>10 Parçacık Boyutu ve </a:t>
            </a:r>
            <a:r>
              <a:rPr lang="tr-TR" sz="2900" dirty="0" err="1" smtClean="0">
                <a:solidFill>
                  <a:schemeClr val="tx1"/>
                </a:solidFill>
                <a:latin typeface="Times New Roman" pitchFamily="18" charset="0"/>
                <a:cs typeface="Times New Roman" pitchFamily="18" charset="0"/>
              </a:rPr>
              <a:t>Zeta</a:t>
            </a:r>
            <a:r>
              <a:rPr lang="tr-TR" sz="2900" dirty="0" smtClean="0">
                <a:solidFill>
                  <a:schemeClr val="tx1"/>
                </a:solidFill>
                <a:latin typeface="Times New Roman" pitchFamily="18" charset="0"/>
                <a:cs typeface="Times New Roman" pitchFamily="18" charset="0"/>
              </a:rPr>
              <a:t> Potansiyel (PZL)</a:t>
            </a:r>
          </a:p>
          <a:p>
            <a:r>
              <a:rPr lang="tr-TR" sz="2900" dirty="0" smtClean="0">
                <a:solidFill>
                  <a:schemeClr val="tx1"/>
                </a:solidFill>
                <a:latin typeface="Times New Roman" pitchFamily="18" charset="0"/>
                <a:cs typeface="Times New Roman" pitchFamily="18" charset="0"/>
              </a:rPr>
              <a:t>11 Akustik Empedans Tüpü</a:t>
            </a:r>
          </a:p>
          <a:p>
            <a:r>
              <a:rPr lang="tr-TR" sz="2900" dirty="0" smtClean="0">
                <a:solidFill>
                  <a:schemeClr val="tx1"/>
                </a:solidFill>
                <a:latin typeface="Times New Roman" pitchFamily="18" charset="0"/>
                <a:cs typeface="Times New Roman" pitchFamily="18" charset="0"/>
              </a:rPr>
              <a:t>12 </a:t>
            </a:r>
            <a:r>
              <a:rPr lang="tr-TR" sz="2900" dirty="0" err="1" smtClean="0">
                <a:solidFill>
                  <a:schemeClr val="tx1"/>
                </a:solidFill>
                <a:latin typeface="Times New Roman" pitchFamily="18" charset="0"/>
                <a:cs typeface="Times New Roman" pitchFamily="18" charset="0"/>
              </a:rPr>
              <a:t>Fizksel</a:t>
            </a:r>
            <a:r>
              <a:rPr lang="tr-TR" sz="2900" dirty="0" smtClean="0">
                <a:solidFill>
                  <a:schemeClr val="tx1"/>
                </a:solidFill>
                <a:latin typeface="Times New Roman" pitchFamily="18" charset="0"/>
                <a:cs typeface="Times New Roman" pitchFamily="18" charset="0"/>
              </a:rPr>
              <a:t> Buhar Biriktirme (PVD)</a:t>
            </a:r>
          </a:p>
          <a:p>
            <a:r>
              <a:rPr lang="tr-TR" sz="2900" dirty="0" smtClean="0">
                <a:solidFill>
                  <a:schemeClr val="tx1"/>
                </a:solidFill>
                <a:latin typeface="Times New Roman" pitchFamily="18" charset="0"/>
                <a:cs typeface="Times New Roman" pitchFamily="18" charset="0"/>
              </a:rPr>
              <a:t>13 </a:t>
            </a:r>
            <a:r>
              <a:rPr lang="tr-TR" sz="2900" dirty="0" err="1" smtClean="0">
                <a:solidFill>
                  <a:schemeClr val="tx1"/>
                </a:solidFill>
                <a:latin typeface="Times New Roman" pitchFamily="18" charset="0"/>
                <a:cs typeface="Times New Roman" pitchFamily="18" charset="0"/>
              </a:rPr>
              <a:t>Spektroskopik</a:t>
            </a:r>
            <a:r>
              <a:rPr lang="tr-TR" sz="2900" dirty="0" smtClean="0">
                <a:solidFill>
                  <a:schemeClr val="tx1"/>
                </a:solidFill>
                <a:latin typeface="Times New Roman" pitchFamily="18" charset="0"/>
                <a:cs typeface="Times New Roman" pitchFamily="18" charset="0"/>
              </a:rPr>
              <a:t> </a:t>
            </a:r>
            <a:r>
              <a:rPr lang="tr-TR" sz="2900" dirty="0" err="1" smtClean="0">
                <a:solidFill>
                  <a:schemeClr val="tx1"/>
                </a:solidFill>
                <a:latin typeface="Times New Roman" pitchFamily="18" charset="0"/>
                <a:cs typeface="Times New Roman" pitchFamily="18" charset="0"/>
              </a:rPr>
              <a:t>Elipsometre</a:t>
            </a:r>
            <a:endParaRPr lang="tr-TR" sz="2900" dirty="0" smtClean="0">
              <a:solidFill>
                <a:schemeClr val="tx1"/>
              </a:solidFill>
              <a:latin typeface="Times New Roman" pitchFamily="18" charset="0"/>
              <a:cs typeface="Times New Roman" pitchFamily="18" charset="0"/>
            </a:endParaRPr>
          </a:p>
          <a:p>
            <a:r>
              <a:rPr lang="tr-TR" sz="2900" dirty="0" smtClean="0">
                <a:solidFill>
                  <a:schemeClr val="tx1"/>
                </a:solidFill>
                <a:latin typeface="Times New Roman" pitchFamily="18" charset="0"/>
                <a:cs typeface="Times New Roman" pitchFamily="18" charset="0"/>
              </a:rPr>
              <a:t>14 Mekanik </a:t>
            </a:r>
            <a:r>
              <a:rPr lang="tr-TR" sz="2900" dirty="0" err="1" smtClean="0">
                <a:solidFill>
                  <a:schemeClr val="tx1"/>
                </a:solidFill>
                <a:latin typeface="Times New Roman" pitchFamily="18" charset="0"/>
                <a:cs typeface="Times New Roman" pitchFamily="18" charset="0"/>
              </a:rPr>
              <a:t>Profilometre</a:t>
            </a:r>
            <a:endParaRPr lang="tr-TR" sz="2900" dirty="0" smtClean="0">
              <a:solidFill>
                <a:schemeClr val="tx1"/>
              </a:solidFill>
              <a:latin typeface="Times New Roman" pitchFamily="18" charset="0"/>
              <a:cs typeface="Times New Roman" pitchFamily="18" charset="0"/>
            </a:endParaRPr>
          </a:p>
          <a:p>
            <a:r>
              <a:rPr lang="tr-TR" sz="2900" dirty="0" smtClean="0">
                <a:solidFill>
                  <a:schemeClr val="tx1"/>
                </a:solidFill>
                <a:latin typeface="Times New Roman" pitchFamily="18" charset="0"/>
                <a:cs typeface="Times New Roman" pitchFamily="18" charset="0"/>
              </a:rPr>
              <a:t>15 Güneş Simülatörü</a:t>
            </a:r>
          </a:p>
          <a:p>
            <a:r>
              <a:rPr lang="tr-TR" sz="2900" dirty="0" smtClean="0">
                <a:solidFill>
                  <a:schemeClr val="tx1"/>
                </a:solidFill>
                <a:latin typeface="Times New Roman" pitchFamily="18" charset="0"/>
                <a:cs typeface="Times New Roman" pitchFamily="18" charset="0"/>
              </a:rPr>
              <a:t>16 Güneş Hücresi Elektron Ömrü Cihazı</a:t>
            </a:r>
          </a:p>
          <a:p>
            <a:r>
              <a:rPr lang="tr-TR" sz="2900" dirty="0" smtClean="0">
                <a:solidFill>
                  <a:schemeClr val="tx1"/>
                </a:solidFill>
                <a:latin typeface="Times New Roman" pitchFamily="18" charset="0"/>
                <a:cs typeface="Times New Roman" pitchFamily="18" charset="0"/>
              </a:rPr>
              <a:t>17 Açık Devre Voltajı Ölçüm Cihazı</a:t>
            </a:r>
          </a:p>
          <a:p>
            <a:r>
              <a:rPr lang="tr-TR" sz="2900" dirty="0" smtClean="0">
                <a:solidFill>
                  <a:schemeClr val="tx1"/>
                </a:solidFill>
                <a:latin typeface="Times New Roman" pitchFamily="18" charset="0"/>
                <a:cs typeface="Times New Roman" pitchFamily="18" charset="0"/>
              </a:rPr>
              <a:t>18 İletkenlik Ölçüm Cihazı</a:t>
            </a:r>
          </a:p>
          <a:p>
            <a:r>
              <a:rPr lang="tr-TR" sz="2900" dirty="0" smtClean="0">
                <a:solidFill>
                  <a:schemeClr val="tx1"/>
                </a:solidFill>
                <a:latin typeface="Times New Roman" pitchFamily="18" charset="0"/>
                <a:cs typeface="Times New Roman" pitchFamily="18" charset="0"/>
              </a:rPr>
              <a:t>19 Dört Nokta Direnç Ölçüm Cihazı</a:t>
            </a:r>
          </a:p>
          <a:p>
            <a:r>
              <a:rPr lang="tr-TR" sz="2900" dirty="0" smtClean="0">
                <a:solidFill>
                  <a:schemeClr val="tx1"/>
                </a:solidFill>
                <a:latin typeface="Times New Roman" pitchFamily="18" charset="0"/>
                <a:cs typeface="Times New Roman" pitchFamily="18" charset="0"/>
              </a:rPr>
              <a:t>20 Çeneli Kırıcı</a:t>
            </a:r>
          </a:p>
          <a:p>
            <a:r>
              <a:rPr lang="tr-TR" sz="2900" dirty="0" smtClean="0">
                <a:solidFill>
                  <a:schemeClr val="tx1"/>
                </a:solidFill>
                <a:latin typeface="Times New Roman" pitchFamily="18" charset="0"/>
                <a:cs typeface="Times New Roman" pitchFamily="18" charset="0"/>
              </a:rPr>
              <a:t>21 </a:t>
            </a:r>
            <a:r>
              <a:rPr lang="tr-TR" sz="2900" dirty="0" err="1" smtClean="0">
                <a:solidFill>
                  <a:schemeClr val="tx1"/>
                </a:solidFill>
                <a:latin typeface="Times New Roman" pitchFamily="18" charset="0"/>
                <a:cs typeface="Times New Roman" pitchFamily="18" charset="0"/>
              </a:rPr>
              <a:t>Bilyalı</a:t>
            </a:r>
            <a:r>
              <a:rPr lang="tr-TR" sz="2900" dirty="0" smtClean="0">
                <a:solidFill>
                  <a:schemeClr val="tx1"/>
                </a:solidFill>
                <a:latin typeface="Times New Roman" pitchFamily="18" charset="0"/>
                <a:cs typeface="Times New Roman" pitchFamily="18" charset="0"/>
              </a:rPr>
              <a:t> Öğütücü</a:t>
            </a:r>
          </a:p>
          <a:p>
            <a:r>
              <a:rPr lang="tr-TR" sz="2900" dirty="0" smtClean="0">
                <a:solidFill>
                  <a:schemeClr val="tx1"/>
                </a:solidFill>
                <a:latin typeface="Times New Roman" pitchFamily="18" charset="0"/>
                <a:cs typeface="Times New Roman" pitchFamily="18" charset="0"/>
              </a:rPr>
              <a:t>22 </a:t>
            </a:r>
            <a:r>
              <a:rPr lang="tr-TR" sz="2900" dirty="0" err="1" smtClean="0">
                <a:solidFill>
                  <a:schemeClr val="tx1"/>
                </a:solidFill>
                <a:latin typeface="Times New Roman" pitchFamily="18" charset="0"/>
                <a:cs typeface="Times New Roman" pitchFamily="18" charset="0"/>
              </a:rPr>
              <a:t>Ekstruder</a:t>
            </a:r>
            <a:r>
              <a:rPr lang="tr-TR" sz="2900" dirty="0" smtClean="0">
                <a:solidFill>
                  <a:schemeClr val="tx1"/>
                </a:solidFill>
                <a:latin typeface="Times New Roman" pitchFamily="18" charset="0"/>
                <a:cs typeface="Times New Roman" pitchFamily="18" charset="0"/>
              </a:rPr>
              <a:t> Cihazı</a:t>
            </a:r>
          </a:p>
          <a:p>
            <a:r>
              <a:rPr lang="tr-TR" sz="2900" dirty="0" smtClean="0">
                <a:solidFill>
                  <a:schemeClr val="tx1"/>
                </a:solidFill>
                <a:latin typeface="Times New Roman" pitchFamily="18" charset="0"/>
                <a:cs typeface="Times New Roman" pitchFamily="18" charset="0"/>
              </a:rPr>
              <a:t>23 Mikrodalga Fırın (Yakma)</a:t>
            </a:r>
          </a:p>
          <a:p>
            <a:r>
              <a:rPr lang="tr-TR" sz="2900" dirty="0" smtClean="0">
                <a:solidFill>
                  <a:schemeClr val="tx1"/>
                </a:solidFill>
                <a:latin typeface="Times New Roman" pitchFamily="18" charset="0"/>
                <a:cs typeface="Times New Roman" pitchFamily="18" charset="0"/>
              </a:rPr>
              <a:t>24 Kül Fırını</a:t>
            </a:r>
          </a:p>
          <a:p>
            <a:r>
              <a:rPr lang="tr-TR" sz="2900" dirty="0" smtClean="0">
                <a:solidFill>
                  <a:schemeClr val="tx1"/>
                </a:solidFill>
                <a:latin typeface="Times New Roman" pitchFamily="18" charset="0"/>
                <a:cs typeface="Times New Roman" pitchFamily="18" charset="0"/>
              </a:rPr>
              <a:t>25 Etüv</a:t>
            </a:r>
          </a:p>
          <a:p>
            <a:r>
              <a:rPr lang="tr-TR" sz="2900" dirty="0" smtClean="0">
                <a:solidFill>
                  <a:schemeClr val="tx1"/>
                </a:solidFill>
                <a:latin typeface="Times New Roman" pitchFamily="18" charset="0"/>
                <a:cs typeface="Times New Roman" pitchFamily="18" charset="0"/>
              </a:rPr>
              <a:t>26 </a:t>
            </a:r>
            <a:r>
              <a:rPr lang="tr-TR" sz="2900" dirty="0" err="1" smtClean="0">
                <a:solidFill>
                  <a:schemeClr val="tx1"/>
                </a:solidFill>
                <a:latin typeface="Times New Roman" pitchFamily="18" charset="0"/>
                <a:cs typeface="Times New Roman" pitchFamily="18" charset="0"/>
              </a:rPr>
              <a:t>Ultrasonik</a:t>
            </a:r>
            <a:r>
              <a:rPr lang="tr-TR" sz="2900" dirty="0" smtClean="0">
                <a:solidFill>
                  <a:schemeClr val="tx1"/>
                </a:solidFill>
                <a:latin typeface="Times New Roman" pitchFamily="18" charset="0"/>
                <a:cs typeface="Times New Roman" pitchFamily="18" charset="0"/>
              </a:rPr>
              <a:t> Temizleyici</a:t>
            </a:r>
          </a:p>
          <a:p>
            <a:r>
              <a:rPr lang="tr-TR" sz="2900" dirty="0" smtClean="0">
                <a:solidFill>
                  <a:schemeClr val="tx1"/>
                </a:solidFill>
                <a:latin typeface="Times New Roman" pitchFamily="18" charset="0"/>
                <a:cs typeface="Times New Roman" pitchFamily="18" charset="0"/>
              </a:rPr>
              <a:t>27 Altın-Karbon Kaplama Cihazı</a:t>
            </a:r>
          </a:p>
          <a:p>
            <a:r>
              <a:rPr lang="tr-TR" sz="2900" dirty="0" smtClean="0">
                <a:solidFill>
                  <a:schemeClr val="tx1"/>
                </a:solidFill>
                <a:latin typeface="Times New Roman" pitchFamily="18" charset="0"/>
                <a:cs typeface="Times New Roman" pitchFamily="18" charset="0"/>
              </a:rPr>
              <a:t>28 Eritiş Cihazı</a:t>
            </a:r>
          </a:p>
          <a:p>
            <a:r>
              <a:rPr lang="tr-TR" sz="2900" dirty="0" smtClean="0">
                <a:solidFill>
                  <a:schemeClr val="tx1"/>
                </a:solidFill>
                <a:latin typeface="Times New Roman" pitchFamily="18" charset="0"/>
                <a:cs typeface="Times New Roman" pitchFamily="18" charset="0"/>
              </a:rPr>
              <a:t>29 Elektro-Hidrolik Pres Makinası</a:t>
            </a:r>
          </a:p>
          <a:p>
            <a:r>
              <a:rPr lang="tr-TR" sz="2900" dirty="0" smtClean="0">
                <a:solidFill>
                  <a:schemeClr val="tx1"/>
                </a:solidFill>
                <a:latin typeface="Times New Roman" pitchFamily="18" charset="0"/>
                <a:cs typeface="Times New Roman" pitchFamily="18" charset="0"/>
              </a:rPr>
              <a:t>30 Karıştırıcılı </a:t>
            </a:r>
            <a:r>
              <a:rPr lang="tr-TR" sz="2900" dirty="0" err="1" smtClean="0">
                <a:solidFill>
                  <a:schemeClr val="tx1"/>
                </a:solidFill>
                <a:latin typeface="Times New Roman" pitchFamily="18" charset="0"/>
                <a:cs typeface="Times New Roman" pitchFamily="18" charset="0"/>
              </a:rPr>
              <a:t>pH</a:t>
            </a:r>
            <a:r>
              <a:rPr lang="tr-TR" sz="2900" dirty="0" smtClean="0">
                <a:solidFill>
                  <a:schemeClr val="tx1"/>
                </a:solidFill>
                <a:latin typeface="Times New Roman" pitchFamily="18" charset="0"/>
                <a:cs typeface="Times New Roman" pitchFamily="18" charset="0"/>
              </a:rPr>
              <a:t> Metre</a:t>
            </a:r>
          </a:p>
          <a:p>
            <a:r>
              <a:rPr lang="tr-TR" sz="2900" dirty="0" smtClean="0">
                <a:solidFill>
                  <a:schemeClr val="tx1"/>
                </a:solidFill>
                <a:latin typeface="Times New Roman" pitchFamily="18" charset="0"/>
                <a:cs typeface="Times New Roman" pitchFamily="18" charset="0"/>
              </a:rPr>
              <a:t>31 Kesit Alma Cihazı</a:t>
            </a:r>
          </a:p>
          <a:p>
            <a:r>
              <a:rPr lang="tr-TR" sz="2900" dirty="0" smtClean="0">
                <a:solidFill>
                  <a:schemeClr val="tx1"/>
                </a:solidFill>
                <a:latin typeface="Times New Roman" pitchFamily="18" charset="0"/>
                <a:cs typeface="Times New Roman" pitchFamily="18" charset="0"/>
              </a:rPr>
              <a:t>32 Kurutma Cihazı</a:t>
            </a:r>
          </a:p>
          <a:p>
            <a:r>
              <a:rPr lang="tr-TR" sz="2900" dirty="0" smtClean="0">
                <a:solidFill>
                  <a:schemeClr val="tx1"/>
                </a:solidFill>
                <a:latin typeface="Times New Roman" pitchFamily="18" charset="0"/>
                <a:cs typeface="Times New Roman" pitchFamily="18" charset="0"/>
              </a:rPr>
              <a:t>33 Parlatma Cihazı</a:t>
            </a:r>
          </a:p>
          <a:p>
            <a:r>
              <a:rPr lang="tr-TR" sz="2900" dirty="0" smtClean="0">
                <a:solidFill>
                  <a:schemeClr val="tx1"/>
                </a:solidFill>
                <a:latin typeface="Times New Roman" pitchFamily="18" charset="0"/>
                <a:cs typeface="Times New Roman" pitchFamily="18" charset="0"/>
              </a:rPr>
              <a:t>34 Hassas Terazi</a:t>
            </a:r>
          </a:p>
          <a:p>
            <a:r>
              <a:rPr lang="tr-TR" sz="2900" dirty="0" smtClean="0">
                <a:solidFill>
                  <a:schemeClr val="tx1"/>
                </a:solidFill>
                <a:latin typeface="Times New Roman" pitchFamily="18" charset="0"/>
                <a:cs typeface="Times New Roman" pitchFamily="18" charset="0"/>
              </a:rPr>
              <a:t>35 Ultra Saf Su Cihazı</a:t>
            </a:r>
          </a:p>
          <a:p>
            <a:r>
              <a:rPr lang="tr-TR" sz="2900" dirty="0" smtClean="0">
                <a:solidFill>
                  <a:schemeClr val="tx1"/>
                </a:solidFill>
                <a:latin typeface="Times New Roman" pitchFamily="18" charset="0"/>
                <a:cs typeface="Times New Roman" pitchFamily="18" charset="0"/>
              </a:rPr>
              <a:t>36 </a:t>
            </a:r>
            <a:r>
              <a:rPr lang="tr-TR" sz="2900" dirty="0" err="1" smtClean="0">
                <a:solidFill>
                  <a:schemeClr val="tx1"/>
                </a:solidFill>
                <a:latin typeface="Times New Roman" pitchFamily="18" charset="0"/>
                <a:cs typeface="Times New Roman" pitchFamily="18" charset="0"/>
              </a:rPr>
              <a:t>Mastersizer</a:t>
            </a:r>
            <a:endParaRPr lang="tr-TR" sz="2900" dirty="0" smtClean="0">
              <a:solidFill>
                <a:schemeClr val="tx1"/>
              </a:solidFill>
              <a:latin typeface="Times New Roman" pitchFamily="18" charset="0"/>
              <a:cs typeface="Times New Roman" pitchFamily="18" charset="0"/>
            </a:endParaRPr>
          </a:p>
          <a:p>
            <a:r>
              <a:rPr lang="tr-TR" sz="2900" dirty="0" smtClean="0">
                <a:solidFill>
                  <a:schemeClr val="tx1"/>
                </a:solidFill>
                <a:latin typeface="Times New Roman" pitchFamily="18" charset="0"/>
                <a:cs typeface="Times New Roman" pitchFamily="18" charset="0"/>
              </a:rPr>
              <a:t>37 </a:t>
            </a:r>
            <a:r>
              <a:rPr lang="tr-TR" sz="2900" dirty="0" err="1" smtClean="0">
                <a:solidFill>
                  <a:schemeClr val="tx1"/>
                </a:solidFill>
                <a:latin typeface="Times New Roman" pitchFamily="18" charset="0"/>
                <a:cs typeface="Times New Roman" pitchFamily="18" charset="0"/>
              </a:rPr>
              <a:t>Reometre</a:t>
            </a:r>
            <a:endParaRPr lang="tr-TR" sz="2900" dirty="0" smtClean="0">
              <a:solidFill>
                <a:schemeClr val="tx1"/>
              </a:solidFill>
              <a:latin typeface="Times New Roman" pitchFamily="18" charset="0"/>
              <a:cs typeface="Times New Roman" pitchFamily="18" charset="0"/>
            </a:endParaRPr>
          </a:p>
          <a:p>
            <a:r>
              <a:rPr lang="tr-TR" sz="2900" dirty="0" smtClean="0">
                <a:solidFill>
                  <a:schemeClr val="tx1"/>
                </a:solidFill>
                <a:latin typeface="Times New Roman" pitchFamily="18" charset="0"/>
                <a:cs typeface="Times New Roman" pitchFamily="18" charset="0"/>
              </a:rPr>
              <a:t>38 </a:t>
            </a:r>
            <a:r>
              <a:rPr lang="tr-TR" sz="2900" dirty="0" smtClean="0">
                <a:solidFill>
                  <a:schemeClr val="tx1"/>
                </a:solidFill>
                <a:latin typeface="Times New Roman" pitchFamily="18" charset="0"/>
                <a:cs typeface="Times New Roman" pitchFamily="18" charset="0"/>
              </a:rPr>
              <a:t>Piknometre</a:t>
            </a:r>
          </a:p>
          <a:p>
            <a:r>
              <a:rPr lang="tr-TR" sz="2900" dirty="0" smtClean="0">
                <a:solidFill>
                  <a:schemeClr val="tx1"/>
                </a:solidFill>
                <a:latin typeface="Times New Roman" pitchFamily="18" charset="0"/>
                <a:cs typeface="Times New Roman" pitchFamily="18" charset="0"/>
              </a:rPr>
              <a:t>39 Maskesiz Litografi</a:t>
            </a:r>
          </a:p>
          <a:p>
            <a:r>
              <a:rPr lang="tr-TR" sz="2900" dirty="0" smtClean="0">
                <a:solidFill>
                  <a:schemeClr val="tx1"/>
                </a:solidFill>
                <a:latin typeface="Times New Roman" pitchFamily="18" charset="0"/>
                <a:cs typeface="Times New Roman" pitchFamily="18" charset="0"/>
              </a:rPr>
              <a:t>40 Renk Ölçüm Cihazı</a:t>
            </a:r>
            <a:endParaRPr lang="tr-TR" sz="2900" dirty="0" smtClean="0">
              <a:solidFill>
                <a:schemeClr val="tx1"/>
              </a:solidFill>
              <a:latin typeface="Times New Roman" pitchFamily="18" charset="0"/>
              <a:cs typeface="Times New Roman" pitchFamily="18" charset="0"/>
            </a:endParaRPr>
          </a:p>
          <a:p>
            <a:endParaRPr lang="tr-TR" sz="1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56480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p:cNvPicPr/>
          <p:nvPr/>
        </p:nvPicPr>
        <p:blipFill>
          <a:blip r:embed="rId2" cstate="print">
            <a:extLst>
              <a:ext uri="{28A0092B-C50C-407E-A947-70E740481C1C}">
                <a14:useLocalDpi xmlns:a14="http://schemas.microsoft.com/office/drawing/2010/main" val="0"/>
              </a:ext>
            </a:extLst>
          </a:blip>
          <a:srcRect r="16829"/>
          <a:stretch>
            <a:fillRect/>
          </a:stretch>
        </p:blipFill>
        <p:spPr>
          <a:xfrm rot="5400000">
            <a:off x="332509" y="2092039"/>
            <a:ext cx="4184072" cy="3990109"/>
          </a:xfrm>
          <a:prstGeom prst="rect">
            <a:avLst/>
          </a:prstGeom>
        </p:spPr>
      </p:pic>
      <p:sp>
        <p:nvSpPr>
          <p:cNvPr id="25602" name="Rectangle 2"/>
          <p:cNvSpPr>
            <a:spLocks noChangeArrowheads="1"/>
          </p:cNvSpPr>
          <p:nvPr/>
        </p:nvSpPr>
        <p:spPr bwMode="auto">
          <a:xfrm>
            <a:off x="3313567" y="617809"/>
            <a:ext cx="604058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X-Işını Kırınım Cihazı (XRD)</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03" name="Rectangle 3"/>
          <p:cNvSpPr>
            <a:spLocks noChangeArrowheads="1"/>
          </p:cNvSpPr>
          <p:nvPr/>
        </p:nvSpPr>
        <p:spPr bwMode="auto">
          <a:xfrm>
            <a:off x="4932218" y="2420410"/>
            <a:ext cx="6691745" cy="409342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X-Işını Kırınım yöntemi (XRD),  her bir kristal fazın kendine özgü  atomik dizilimlerine bağlı olarak X-ışınlarını karakteristik </a:t>
            </a:r>
          </a:p>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bir düzen içerisinde kırması esasına dayanır</a:t>
            </a:r>
          </a:p>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tr-TR" sz="2000" dirty="0" smtClean="0">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Jeolojide minerallerin ve kayaçların tanımlanmasında</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Metal ve alaşım analizlerinde</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Seramik ve çimento sanayinde</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İnce film kompozisyonu tayininde</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Polimerlerin analizinde</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İlaç endüstrisinde belli bir malzeme içindeki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polimorfların</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ve safsızlıkların tespitinde</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Böbrek ve mesane taşları içerik belirlenmesinde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439100" y="556080"/>
            <a:ext cx="8911687" cy="1280890"/>
          </a:xfrm>
        </p:spPr>
        <p:txBody>
          <a:bodyPr>
            <a:normAutofit/>
          </a:bodyPr>
          <a:lstStyle/>
          <a:p>
            <a:pPr lvl="0"/>
            <a:r>
              <a:rPr lang="tr-TR" b="1" dirty="0">
                <a:solidFill>
                  <a:schemeClr val="tx1"/>
                </a:solidFill>
                <a:latin typeface="Times New Roman" pitchFamily="18" charset="0"/>
                <a:ea typeface="Calibri" pitchFamily="34" charset="0"/>
                <a:cs typeface="Times New Roman" pitchFamily="18" charset="0"/>
              </a:rPr>
              <a:t>X-Işını Kırınım Cihazı (XRD</a:t>
            </a:r>
            <a:r>
              <a:rPr lang="tr-TR" b="1" dirty="0" smtClean="0">
                <a:solidFill>
                  <a:schemeClr val="tx1"/>
                </a:solidFill>
                <a:latin typeface="Times New Roman" pitchFamily="18" charset="0"/>
                <a:ea typeface="Calibri" pitchFamily="34" charset="0"/>
                <a:cs typeface="Times New Roman" pitchFamily="18" charset="0"/>
              </a:rPr>
              <a:t>)</a:t>
            </a:r>
            <a:endParaRPr lang="tr-TR" dirty="0"/>
          </a:p>
        </p:txBody>
      </p:sp>
      <p:pic>
        <p:nvPicPr>
          <p:cNvPr id="4" name="Resim 3"/>
          <p:cNvPicPr>
            <a:picLocks noChangeAspect="1"/>
          </p:cNvPicPr>
          <p:nvPr/>
        </p:nvPicPr>
        <p:blipFill>
          <a:blip r:embed="rId2"/>
          <a:stretch>
            <a:fillRect/>
          </a:stretch>
        </p:blipFill>
        <p:spPr>
          <a:xfrm>
            <a:off x="226717" y="2854141"/>
            <a:ext cx="5926433" cy="3240000"/>
          </a:xfrm>
          <a:prstGeom prst="rect">
            <a:avLst/>
          </a:prstGeom>
        </p:spPr>
      </p:pic>
      <p:pic>
        <p:nvPicPr>
          <p:cNvPr id="5" name="Resim 4"/>
          <p:cNvPicPr>
            <a:picLocks noChangeAspect="1"/>
          </p:cNvPicPr>
          <p:nvPr/>
        </p:nvPicPr>
        <p:blipFill>
          <a:blip r:embed="rId3"/>
          <a:stretch>
            <a:fillRect/>
          </a:stretch>
        </p:blipFill>
        <p:spPr>
          <a:xfrm>
            <a:off x="6153150" y="3034141"/>
            <a:ext cx="5848709" cy="2880000"/>
          </a:xfrm>
          <a:prstGeom prst="rect">
            <a:avLst/>
          </a:prstGeom>
        </p:spPr>
      </p:pic>
      <p:sp>
        <p:nvSpPr>
          <p:cNvPr id="6" name="Metin kutusu 5"/>
          <p:cNvSpPr txBox="1"/>
          <p:nvPr/>
        </p:nvSpPr>
        <p:spPr>
          <a:xfrm>
            <a:off x="8028178" y="2484809"/>
            <a:ext cx="2098651" cy="369332"/>
          </a:xfrm>
          <a:prstGeom prst="rect">
            <a:avLst/>
          </a:prstGeom>
          <a:noFill/>
        </p:spPr>
        <p:txBody>
          <a:bodyPr wrap="none" rtlCol="0">
            <a:spAutoFit/>
          </a:bodyPr>
          <a:lstStyle/>
          <a:p>
            <a:r>
              <a:rPr lang="tr-TR" dirty="0" smtClean="0"/>
              <a:t>X ışınının izlediği yol</a:t>
            </a:r>
            <a:endParaRPr lang="tr-TR" dirty="0"/>
          </a:p>
        </p:txBody>
      </p:sp>
      <p:sp>
        <p:nvSpPr>
          <p:cNvPr id="7" name="Metin kutusu 6"/>
          <p:cNvSpPr txBox="1"/>
          <p:nvPr/>
        </p:nvSpPr>
        <p:spPr>
          <a:xfrm>
            <a:off x="973621" y="2207810"/>
            <a:ext cx="4432624" cy="646331"/>
          </a:xfrm>
          <a:prstGeom prst="rect">
            <a:avLst/>
          </a:prstGeom>
          <a:noFill/>
        </p:spPr>
        <p:txBody>
          <a:bodyPr wrap="none" rtlCol="0">
            <a:spAutoFit/>
          </a:bodyPr>
          <a:lstStyle/>
          <a:p>
            <a:r>
              <a:rPr lang="tr-TR" dirty="0" smtClean="0"/>
              <a:t>X ışını kaynağı, </a:t>
            </a:r>
            <a:r>
              <a:rPr lang="tr-TR" dirty="0" err="1" smtClean="0"/>
              <a:t>dedektör</a:t>
            </a:r>
            <a:r>
              <a:rPr lang="tr-TR" dirty="0" smtClean="0"/>
              <a:t>, ışın yönlendiriciler </a:t>
            </a:r>
          </a:p>
          <a:p>
            <a:r>
              <a:rPr lang="tr-TR" dirty="0" smtClean="0"/>
              <a:t>ve numune tutucu genel görünümü</a:t>
            </a:r>
            <a:endParaRPr lang="tr-TR" dirty="0"/>
          </a:p>
        </p:txBody>
      </p:sp>
      <p:graphicFrame>
        <p:nvGraphicFramePr>
          <p:cNvPr id="8" name="Tablo 7"/>
          <p:cNvGraphicFramePr>
            <a:graphicFrameLocks noGrp="1"/>
          </p:cNvGraphicFramePr>
          <p:nvPr>
            <p:extLst>
              <p:ext uri="{D42A27DB-BD31-4B8C-83A1-F6EECF244321}">
                <p14:modId xmlns:p14="http://schemas.microsoft.com/office/powerpoint/2010/main" val="1070690051"/>
              </p:ext>
            </p:extLst>
          </p:nvPr>
        </p:nvGraphicFramePr>
        <p:xfrm>
          <a:off x="1561537" y="1513805"/>
          <a:ext cx="2754089" cy="370840"/>
        </p:xfrm>
        <a:graphic>
          <a:graphicData uri="http://schemas.openxmlformats.org/drawingml/2006/table">
            <a:tbl>
              <a:tblPr firstRow="1" bandRow="1">
                <a:tableStyleId>{5C22544A-7EE6-4342-B048-85BDC9FD1C3A}</a:tableStyleId>
              </a:tblPr>
              <a:tblGrid>
                <a:gridCol w="2754089">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Tree>
    <p:extLst>
      <p:ext uri="{BB962C8B-B14F-4D97-AF65-F5344CB8AC3E}">
        <p14:creationId xmlns:p14="http://schemas.microsoft.com/office/powerpoint/2010/main" val="37717113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294977" y="567214"/>
            <a:ext cx="878495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Taramalı Elektron Mikroskobu (SEM)</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553" name="Resim 3" descr="DSC_0645"/>
          <p:cNvPicPr>
            <a:picLocks noChangeAspect="1" noChangeArrowheads="1"/>
          </p:cNvPicPr>
          <p:nvPr/>
        </p:nvPicPr>
        <p:blipFill>
          <a:blip r:embed="rId2" cstate="print"/>
          <a:srcRect/>
          <a:stretch>
            <a:fillRect/>
          </a:stretch>
        </p:blipFill>
        <p:spPr bwMode="auto">
          <a:xfrm>
            <a:off x="245100" y="1967346"/>
            <a:ext cx="4714827" cy="4313382"/>
          </a:xfrm>
          <a:prstGeom prst="rect">
            <a:avLst/>
          </a:prstGeom>
          <a:noFill/>
        </p:spPr>
      </p:pic>
      <p:sp>
        <p:nvSpPr>
          <p:cNvPr id="23555" name="Rectangle 3"/>
          <p:cNvSpPr>
            <a:spLocks noChangeArrowheads="1"/>
          </p:cNvSpPr>
          <p:nvPr/>
        </p:nvSpPr>
        <p:spPr bwMode="auto">
          <a:xfrm>
            <a:off x="5098474" y="1875675"/>
            <a:ext cx="691341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Taramalı Elektron Mikroskobu (SEM), yüzeye odaklanmış bir elektron demeti ile tarayarak ve ikincil veya geri saçılmış elektron sinyalini algılayarak numunenin ayrıntılı yüksek çözünürlüklü görüntülerinin elde edilmesini sağlar. </a:t>
            </a:r>
          </a:p>
          <a:p>
            <a:pPr marL="0" marR="0" lvl="0" indent="0" algn="just" defTabSz="914400" rtl="0" eaLnBrk="1" fontAlgn="base" latinLnBrk="0" hangingPunct="1">
              <a:lnSpc>
                <a:spcPct val="100000"/>
              </a:lnSpc>
              <a:spcBef>
                <a:spcPct val="0"/>
              </a:spcBef>
              <a:spcAft>
                <a:spcPct val="0"/>
              </a:spcAft>
              <a:buClrTx/>
              <a:buSzTx/>
              <a:buFontTx/>
              <a:buNone/>
              <a:tabLst/>
            </a:pPr>
            <a:endParaRPr lang="tr-TR" sz="2000" dirty="0" smtClean="0">
              <a:latin typeface="Times New Roman" pitchFamily="18" charset="0"/>
              <a:ea typeface="Calibri" pitchFamily="34" charset="0"/>
              <a:cs typeface="Times New Roman" pitchFamily="18" charset="0"/>
            </a:endParaRPr>
          </a:p>
          <a:p>
            <a:pPr algn="just"/>
            <a:r>
              <a:rPr lang="tr-TR" sz="2000" b="1" dirty="0" smtClean="0">
                <a:latin typeface="Times New Roman" pitchFamily="18" charset="0"/>
                <a:cs typeface="Times New Roman" pitchFamily="18" charset="0"/>
              </a:rPr>
              <a:t>Uygulama Alanları:</a:t>
            </a:r>
            <a:r>
              <a:rPr lang="tr-TR" sz="2000" dirty="0" smtClean="0">
                <a:latin typeface="Times New Roman" pitchFamily="18" charset="0"/>
                <a:cs typeface="Times New Roman" pitchFamily="18" charset="0"/>
              </a:rPr>
              <a:t> </a:t>
            </a:r>
          </a:p>
          <a:p>
            <a:pPr lvl="0" algn="just">
              <a:buFont typeface="Arial" pitchFamily="34" charset="0"/>
              <a:buChar char="•"/>
            </a:pPr>
            <a:r>
              <a:rPr lang="tr-TR" sz="2000" dirty="0" smtClean="0">
                <a:latin typeface="Times New Roman" pitchFamily="18" charset="0"/>
                <a:cs typeface="Times New Roman" pitchFamily="18" charset="0"/>
              </a:rPr>
              <a:t>Malzeme yapılarının yüzey </a:t>
            </a:r>
            <a:r>
              <a:rPr lang="tr-TR" sz="2000" dirty="0" err="1" smtClean="0">
                <a:latin typeface="Times New Roman" pitchFamily="18" charset="0"/>
                <a:cs typeface="Times New Roman" pitchFamily="18" charset="0"/>
              </a:rPr>
              <a:t>karakterizasyonu</a:t>
            </a:r>
            <a:r>
              <a:rPr lang="tr-TR" sz="2000" dirty="0" smtClean="0">
                <a:latin typeface="Times New Roman" pitchFamily="18" charset="0"/>
                <a:cs typeface="Times New Roman" pitchFamily="18" charset="0"/>
              </a:rPr>
              <a:t> </a:t>
            </a:r>
          </a:p>
          <a:p>
            <a:pPr lvl="0" algn="just">
              <a:buFont typeface="Arial" pitchFamily="34" charset="0"/>
              <a:buChar char="•"/>
            </a:pPr>
            <a:r>
              <a:rPr lang="tr-TR" sz="2000" dirty="0" smtClean="0">
                <a:latin typeface="Times New Roman" pitchFamily="18" charset="0"/>
                <a:cs typeface="Times New Roman" pitchFamily="18" charset="0"/>
              </a:rPr>
              <a:t>Maddeler üzerinde ve içindeki partikül ve kirletici analizleri</a:t>
            </a:r>
          </a:p>
          <a:p>
            <a:pPr lvl="0" algn="just">
              <a:buFont typeface="Arial" pitchFamily="34" charset="0"/>
              <a:buChar char="•"/>
            </a:pPr>
            <a:r>
              <a:rPr lang="tr-TR" sz="2000" dirty="0" smtClean="0">
                <a:latin typeface="Times New Roman" pitchFamily="18" charset="0"/>
                <a:cs typeface="Times New Roman" pitchFamily="18" charset="0"/>
              </a:rPr>
              <a:t>Metal, cam, seramik ve polimerlerde yüzey kusurlarının, lekelerinin ve kalıntılarının </a:t>
            </a:r>
            <a:r>
              <a:rPr lang="tr-TR" sz="2000" dirty="0" err="1" smtClean="0">
                <a:latin typeface="Times New Roman" pitchFamily="18" charset="0"/>
                <a:cs typeface="Times New Roman" pitchFamily="18" charset="0"/>
              </a:rPr>
              <a:t>karakterizasyonu</a:t>
            </a:r>
            <a:r>
              <a:rPr lang="tr-TR" sz="2000" dirty="0" smtClean="0">
                <a:latin typeface="Times New Roman" pitchFamily="18" charset="0"/>
                <a:cs typeface="Times New Roman" pitchFamily="18" charset="0"/>
              </a:rPr>
              <a:t> </a:t>
            </a:r>
          </a:p>
          <a:p>
            <a:pPr lvl="0" algn="just">
              <a:buFont typeface="Arial" pitchFamily="34" charset="0"/>
              <a:buChar char="•"/>
            </a:pPr>
            <a:r>
              <a:rPr lang="tr-TR" sz="2000" dirty="0" smtClean="0">
                <a:latin typeface="Times New Roman" pitchFamily="18" charset="0"/>
                <a:cs typeface="Times New Roman" pitchFamily="18" charset="0"/>
              </a:rPr>
              <a:t>Reaksiyon </a:t>
            </a:r>
            <a:r>
              <a:rPr lang="tr-TR" sz="2000" dirty="0" err="1" smtClean="0">
                <a:latin typeface="Times New Roman" pitchFamily="18" charset="0"/>
                <a:cs typeface="Times New Roman" pitchFamily="18" charset="0"/>
              </a:rPr>
              <a:t>arayüzlerinin</a:t>
            </a:r>
            <a:r>
              <a:rPr lang="tr-TR" sz="2000" dirty="0" smtClean="0">
                <a:latin typeface="Times New Roman" pitchFamily="18" charset="0"/>
                <a:cs typeface="Times New Roman" pitchFamily="18" charset="0"/>
              </a:rPr>
              <a:t>, servis ortamının ve bozunma mekanizmalarının değerlendirilmesi </a:t>
            </a:r>
          </a:p>
          <a:p>
            <a:pPr lvl="0" algn="just">
              <a:buFont typeface="Arial" pitchFamily="34" charset="0"/>
              <a:buChar char="•"/>
            </a:pPr>
            <a:r>
              <a:rPr lang="tr-TR" sz="2000" dirty="0" smtClean="0">
                <a:latin typeface="Times New Roman" pitchFamily="18" charset="0"/>
                <a:cs typeface="Times New Roman" pitchFamily="18" charset="0"/>
              </a:rPr>
              <a:t>Katmanlı yapıların, </a:t>
            </a:r>
            <a:r>
              <a:rPr lang="tr-TR" sz="2000" dirty="0" err="1" smtClean="0">
                <a:latin typeface="Times New Roman" pitchFamily="18" charset="0"/>
                <a:cs typeface="Times New Roman" pitchFamily="18" charset="0"/>
              </a:rPr>
              <a:t>metalize</a:t>
            </a:r>
            <a:r>
              <a:rPr lang="tr-TR" sz="2000" dirty="0" smtClean="0">
                <a:latin typeface="Times New Roman" pitchFamily="18" charset="0"/>
                <a:cs typeface="Times New Roman" pitchFamily="18" charset="0"/>
              </a:rPr>
              <a:t> katmanların, oksit filmlerin, </a:t>
            </a:r>
            <a:r>
              <a:rPr lang="tr-TR" sz="2000" dirty="0" err="1" smtClean="0">
                <a:latin typeface="Times New Roman" pitchFamily="18" charset="0"/>
                <a:cs typeface="Times New Roman" pitchFamily="18" charset="0"/>
              </a:rPr>
              <a:t>kompozit</a:t>
            </a:r>
            <a:r>
              <a:rPr lang="tr-TR" sz="2000" dirty="0" smtClean="0">
                <a:latin typeface="Times New Roman" pitchFamily="18" charset="0"/>
                <a:cs typeface="Times New Roman" pitchFamily="18" charset="0"/>
              </a:rPr>
              <a:t> malzemelerin, kesit görüntüleme yöntemini kullanarak kalınlığının ölçülmesi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2276475"/>
            <a:ext cx="3600450" cy="449760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Tablo 4"/>
          <p:cNvGraphicFramePr>
            <a:graphicFrameLocks noGrp="1"/>
          </p:cNvGraphicFramePr>
          <p:nvPr>
            <p:extLst>
              <p:ext uri="{D42A27DB-BD31-4B8C-83A1-F6EECF244321}">
                <p14:modId xmlns:p14="http://schemas.microsoft.com/office/powerpoint/2010/main" val="1644311874"/>
              </p:ext>
            </p:extLst>
          </p:nvPr>
        </p:nvGraphicFramePr>
        <p:xfrm>
          <a:off x="970766" y="1681397"/>
          <a:ext cx="2729563" cy="370840"/>
        </p:xfrm>
        <a:graphic>
          <a:graphicData uri="http://schemas.openxmlformats.org/drawingml/2006/table">
            <a:tbl>
              <a:tblPr firstRow="1" bandRow="1">
                <a:tableStyleId>{5C22544A-7EE6-4342-B048-85BDC9FD1C3A}</a:tableStyleId>
              </a:tblPr>
              <a:tblGrid>
                <a:gridCol w="2729563">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
        <p:nvSpPr>
          <p:cNvPr id="6" name="Rectangle 2"/>
          <p:cNvSpPr>
            <a:spLocks noChangeArrowheads="1"/>
          </p:cNvSpPr>
          <p:nvPr/>
        </p:nvSpPr>
        <p:spPr bwMode="auto">
          <a:xfrm>
            <a:off x="2217874" y="600465"/>
            <a:ext cx="878495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Taramalı Elektron Mikroskobu (SEM)</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4" name="Picture 4" descr="sem mechanism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350" y="2857678"/>
            <a:ext cx="3784600" cy="292082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ağ Ok 3"/>
          <p:cNvSpPr/>
          <p:nvPr/>
        </p:nvSpPr>
        <p:spPr>
          <a:xfrm>
            <a:off x="5153025" y="4219575"/>
            <a:ext cx="12573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82201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SUNUM ÖZETİ</a:t>
            </a:r>
          </a:p>
        </p:txBody>
      </p:sp>
      <p:sp>
        <p:nvSpPr>
          <p:cNvPr id="3" name="İçerik Yer Tutucusu 2"/>
          <p:cNvSpPr>
            <a:spLocks noGrp="1"/>
          </p:cNvSpPr>
          <p:nvPr>
            <p:ph idx="1"/>
          </p:nvPr>
        </p:nvSpPr>
        <p:spPr/>
        <p:txBody>
          <a:bodyPr/>
          <a:lstStyle/>
          <a:p>
            <a:r>
              <a:rPr lang="tr-TR" dirty="0"/>
              <a:t>MİSYON</a:t>
            </a:r>
          </a:p>
          <a:p>
            <a:r>
              <a:rPr lang="tr-TR" dirty="0"/>
              <a:t>VİZYON</a:t>
            </a:r>
          </a:p>
          <a:p>
            <a:r>
              <a:rPr lang="tr-TR" dirty="0"/>
              <a:t>BİRİMLER (UYGULAMA VE ARAŞTIRMA MERKEZLERİ)</a:t>
            </a:r>
          </a:p>
          <a:p>
            <a:r>
              <a:rPr lang="tr-TR" dirty="0" smtClean="0"/>
              <a:t>MERKEZ HAKKINDA GENEL VE TEKNİK BİLGİLER</a:t>
            </a:r>
            <a:endParaRPr lang="tr-TR" dirty="0"/>
          </a:p>
          <a:p>
            <a:r>
              <a:rPr lang="tr-TR" dirty="0"/>
              <a:t>ANALİZ BİRİMİ</a:t>
            </a:r>
          </a:p>
          <a:p>
            <a:r>
              <a:rPr lang="tr-TR" dirty="0"/>
              <a:t>İDARİ YAPI</a:t>
            </a:r>
          </a:p>
          <a:p>
            <a:r>
              <a:rPr lang="tr-TR" dirty="0"/>
              <a:t>SAYILARLA</a:t>
            </a:r>
          </a:p>
          <a:p>
            <a:r>
              <a:rPr lang="tr-TR" dirty="0"/>
              <a:t>FİZİKİ </a:t>
            </a:r>
            <a:r>
              <a:rPr lang="tr-TR" dirty="0" smtClean="0"/>
              <a:t>ALTYAPI</a:t>
            </a:r>
            <a:endParaRPr lang="tr-TR" dirty="0"/>
          </a:p>
        </p:txBody>
      </p:sp>
    </p:spTree>
    <p:extLst>
      <p:ext uri="{BB962C8B-B14F-4D97-AF65-F5344CB8AC3E}">
        <p14:creationId xmlns:p14="http://schemas.microsoft.com/office/powerpoint/2010/main" val="1099744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133246" y="648056"/>
            <a:ext cx="883744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X-Işını </a:t>
            </a:r>
            <a:r>
              <a:rPr kumimoji="0" lang="tr-TR" sz="3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Floresans</a:t>
            </a: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Spektrometresi  (XRF)</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4577" name="Resim 4"/>
          <p:cNvPicPr>
            <a:picLocks noChangeAspect="1" noChangeArrowheads="1"/>
          </p:cNvPicPr>
          <p:nvPr/>
        </p:nvPicPr>
        <p:blipFill>
          <a:blip r:embed="rId2" cstate="print"/>
          <a:srcRect b="16150"/>
          <a:stretch>
            <a:fillRect/>
          </a:stretch>
        </p:blipFill>
        <p:spPr bwMode="auto">
          <a:xfrm>
            <a:off x="547996" y="1842655"/>
            <a:ext cx="3885458" cy="4738256"/>
          </a:xfrm>
          <a:prstGeom prst="rect">
            <a:avLst/>
          </a:prstGeom>
          <a:noFill/>
        </p:spPr>
      </p:pic>
      <p:sp>
        <p:nvSpPr>
          <p:cNvPr id="24579" name="Rectangle 3"/>
          <p:cNvSpPr>
            <a:spLocks noChangeArrowheads="1"/>
          </p:cNvSpPr>
          <p:nvPr/>
        </p:nvSpPr>
        <p:spPr bwMode="auto">
          <a:xfrm>
            <a:off x="5084619" y="2394963"/>
            <a:ext cx="67056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XRF cihazı analitik bir teknik ile çalışır ve çok çeşitli katıların, sıvıların, tozların ve karışımların kimyasal bileşimini </a:t>
            </a:r>
            <a:r>
              <a:rPr kumimoji="0" lang="tr-TR" sz="2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ana </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ve eser oksitler) belirlemek için kullanılır.</a:t>
            </a:r>
          </a:p>
          <a:p>
            <a:pPr marL="0" marR="0" lvl="0" indent="0" algn="just" defTabSz="914400" rtl="0" eaLnBrk="1" fontAlgn="base" latinLnBrk="0" hangingPunct="1">
              <a:lnSpc>
                <a:spcPct val="100000"/>
              </a:lnSpc>
              <a:spcBef>
                <a:spcPct val="0"/>
              </a:spcBef>
              <a:spcAft>
                <a:spcPct val="0"/>
              </a:spcAft>
              <a:buClrTx/>
              <a:buSzTx/>
              <a:buFontTx/>
              <a:buNone/>
              <a:tabLst/>
            </a:pPr>
            <a:endParaRPr lang="tr-TR" sz="2000" dirty="0" smtClean="0">
              <a:latin typeface="Times New Roman" pitchFamily="18" charset="0"/>
              <a:ea typeface="Calibri" pitchFamily="34" charset="0"/>
              <a:cs typeface="Times New Roman" pitchFamily="18" charset="0"/>
            </a:endParaRPr>
          </a:p>
          <a:p>
            <a:pPr algn="just"/>
            <a:r>
              <a:rPr lang="tr-TR" sz="2000" b="1" dirty="0" smtClean="0">
                <a:latin typeface="Times New Roman" pitchFamily="18" charset="0"/>
                <a:cs typeface="Times New Roman" pitchFamily="18" charset="0"/>
              </a:rPr>
              <a:t>Uygulama Alanları:</a:t>
            </a:r>
            <a:endParaRPr lang="tr-TR" sz="2000" dirty="0" smtClean="0">
              <a:latin typeface="Times New Roman" pitchFamily="18" charset="0"/>
              <a:cs typeface="Times New Roman" pitchFamily="18" charset="0"/>
            </a:endParaRPr>
          </a:p>
          <a:p>
            <a:pPr algn="just">
              <a:buFont typeface="Arial" pitchFamily="34" charset="0"/>
              <a:buChar char="•"/>
            </a:pPr>
            <a:r>
              <a:rPr lang="tr-TR" sz="2000" dirty="0" smtClean="0">
                <a:latin typeface="Times New Roman" pitchFamily="18" charset="0"/>
                <a:cs typeface="Times New Roman" pitchFamily="18" charset="0"/>
              </a:rPr>
              <a:t>Numuneler içindeki ana elementlerin kimyasal analizleri</a:t>
            </a:r>
          </a:p>
          <a:p>
            <a:pPr algn="just">
              <a:buFont typeface="Arial" pitchFamily="34" charset="0"/>
              <a:buChar char="•"/>
            </a:pPr>
            <a:r>
              <a:rPr lang="tr-TR" sz="2000" dirty="0" smtClean="0">
                <a:latin typeface="Times New Roman" pitchFamily="18" charset="0"/>
                <a:cs typeface="Times New Roman" pitchFamily="18" charset="0"/>
              </a:rPr>
              <a:t>Numuneler içindeki eser elementlerin kimyasal analizleri </a:t>
            </a:r>
          </a:p>
          <a:p>
            <a:pPr algn="just">
              <a:buFont typeface="Arial" pitchFamily="34" charset="0"/>
              <a:buChar char="•"/>
            </a:pPr>
            <a:r>
              <a:rPr lang="tr-TR" sz="2000" dirty="0" smtClean="0">
                <a:latin typeface="Times New Roman" pitchFamily="18" charset="0"/>
                <a:cs typeface="Times New Roman" pitchFamily="18" charset="0"/>
              </a:rPr>
              <a:t>Magmatik, </a:t>
            </a:r>
            <a:r>
              <a:rPr lang="tr-TR" sz="2000" dirty="0" err="1" smtClean="0">
                <a:latin typeface="Times New Roman" pitchFamily="18" charset="0"/>
                <a:cs typeface="Times New Roman" pitchFamily="18" charset="0"/>
              </a:rPr>
              <a:t>sedimanter</a:t>
            </a:r>
            <a:r>
              <a:rPr lang="tr-TR" sz="2000" dirty="0" smtClean="0">
                <a:latin typeface="Times New Roman" pitchFamily="18" charset="0"/>
                <a:cs typeface="Times New Roman" pitchFamily="18" charset="0"/>
              </a:rPr>
              <a:t> ve metamorfik kayaçların.</a:t>
            </a:r>
          </a:p>
          <a:p>
            <a:pPr algn="just">
              <a:buFont typeface="Arial" pitchFamily="34" charset="0"/>
              <a:buChar char="•"/>
            </a:pPr>
            <a:r>
              <a:rPr lang="tr-TR" sz="2000" dirty="0" smtClean="0">
                <a:latin typeface="Times New Roman" pitchFamily="18" charset="0"/>
                <a:cs typeface="Times New Roman" pitchFamily="18" charset="0"/>
              </a:rPr>
              <a:t>Seramik ve cam endüstrisi araştırmaları</a:t>
            </a:r>
          </a:p>
          <a:p>
            <a:pPr algn="just">
              <a:buFont typeface="Arial" pitchFamily="34" charset="0"/>
              <a:buChar char="•"/>
            </a:pPr>
            <a:r>
              <a:rPr lang="tr-TR" sz="2000" dirty="0" smtClean="0">
                <a:latin typeface="Times New Roman" pitchFamily="18" charset="0"/>
                <a:cs typeface="Times New Roman" pitchFamily="18" charset="0"/>
              </a:rPr>
              <a:t>Petrol endüstrisi araştırmaları </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6306" t="22420" r="15160" b="7770"/>
          <a:stretch/>
        </p:blipFill>
        <p:spPr bwMode="auto">
          <a:xfrm>
            <a:off x="704848" y="2647950"/>
            <a:ext cx="5067301" cy="3378201"/>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xrf çalışma prensibi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b="16895"/>
          <a:stretch/>
        </p:blipFill>
        <p:spPr bwMode="auto">
          <a:xfrm>
            <a:off x="6924675" y="2721825"/>
            <a:ext cx="3695699" cy="32304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2"/>
          <p:cNvSpPr>
            <a:spLocks noChangeArrowheads="1"/>
          </p:cNvSpPr>
          <p:nvPr/>
        </p:nvSpPr>
        <p:spPr bwMode="auto">
          <a:xfrm>
            <a:off x="1945005" y="564929"/>
            <a:ext cx="9732269"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X-Işını </a:t>
            </a:r>
            <a:r>
              <a:rPr kumimoji="0" lang="tr-TR" sz="3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Floresans</a:t>
            </a: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Spektrometresi  (XRF)</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o 6"/>
          <p:cNvGraphicFramePr>
            <a:graphicFrameLocks noGrp="1"/>
          </p:cNvGraphicFramePr>
          <p:nvPr>
            <p:extLst>
              <p:ext uri="{D42A27DB-BD31-4B8C-83A1-F6EECF244321}">
                <p14:modId xmlns:p14="http://schemas.microsoft.com/office/powerpoint/2010/main" val="3167833780"/>
              </p:ext>
            </p:extLst>
          </p:nvPr>
        </p:nvGraphicFramePr>
        <p:xfrm>
          <a:off x="895564" y="1744185"/>
          <a:ext cx="3112414" cy="370840"/>
        </p:xfrm>
        <a:graphic>
          <a:graphicData uri="http://schemas.openxmlformats.org/drawingml/2006/table">
            <a:tbl>
              <a:tblPr firstRow="1" bandRow="1">
                <a:tableStyleId>{5C22544A-7EE6-4342-B048-85BDC9FD1C3A}</a:tableStyleId>
              </a:tblPr>
              <a:tblGrid>
                <a:gridCol w="3112414">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Tree>
    <p:extLst>
      <p:ext uri="{BB962C8B-B14F-4D97-AF65-F5344CB8AC3E}">
        <p14:creationId xmlns:p14="http://schemas.microsoft.com/office/powerpoint/2010/main" val="382093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561075" y="1195103"/>
            <a:ext cx="7481455" cy="4970591"/>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lvl="0" algn="just" fontAlgn="base">
              <a:lnSpc>
                <a:spcPct val="150000"/>
              </a:lnSpc>
              <a:spcBef>
                <a:spcPct val="0"/>
              </a:spcBef>
              <a:spcAft>
                <a:spcPct val="0"/>
              </a:spcAf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AFM kısmı </a:t>
            </a:r>
            <a:r>
              <a:rPr lang="tr-TR" sz="2000" dirty="0">
                <a:latin typeface="Times New Roman" pitchFamily="18" charset="0"/>
                <a:ea typeface="Times New Roman" pitchFamily="18" charset="0"/>
                <a:cs typeface="Times New Roman" pitchFamily="18" charset="0"/>
              </a:rPr>
              <a:t>nanometre ölçeğinde fiziksel örnek </a:t>
            </a:r>
            <a:r>
              <a:rPr lang="tr-TR" sz="2000" dirty="0" smtClean="0">
                <a:latin typeface="Times New Roman" pitchFamily="18" charset="0"/>
                <a:ea typeface="Times New Roman" pitchFamily="18" charset="0"/>
                <a:cs typeface="Times New Roman" pitchFamily="18" charset="0"/>
              </a:rPr>
              <a:t>bilgisini </a:t>
            </a:r>
            <a:r>
              <a:rPr lang="tr-TR" sz="2000" dirty="0">
                <a:latin typeface="Times New Roman" pitchFamily="18" charset="0"/>
                <a:ea typeface="Times New Roman" pitchFamily="18" charset="0"/>
                <a:cs typeface="Times New Roman" pitchFamily="18" charset="0"/>
              </a:rPr>
              <a:t>topografya</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sertlik, adezyon, sürtünme, yüzey potansiyeli, elektriksel ve termal iletkenlik, sıcaklık, yüzey topografyası</a:t>
            </a:r>
            <a:r>
              <a:rPr kumimoji="0" lang="tr-TR"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ile verir</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Raman spektroskopisi ile de örnek hakkında kimyasal bilgi hızlı ve eşzamanlı olarak </a:t>
            </a:r>
            <a:r>
              <a:rPr lang="tr-TR" sz="2000" dirty="0" smtClean="0">
                <a:latin typeface="Times New Roman" pitchFamily="18" charset="0"/>
                <a:ea typeface="Times New Roman" pitchFamily="18" charset="0"/>
                <a:cs typeface="Times New Roman" pitchFamily="18" charset="0"/>
              </a:rPr>
              <a:t>bölgesel</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ölçümler yapılabilmektedir.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AFM,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nanometrik</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malzemelerin moleküler çözünürlüğü ile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topografik</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termal, mekanik, manyetik ve elektriksel özellik ölçümleri</a:t>
            </a:r>
          </a:p>
          <a:p>
            <a:pPr marL="0" marR="0" lvl="0" indent="0" algn="just" defTabSz="914400" rtl="0" eaLnBrk="0" fontAlgn="base" latinLnBrk="0" hangingPunct="0">
              <a:spcBef>
                <a:spcPct val="0"/>
              </a:spcBef>
              <a:spcAft>
                <a:spcPct val="0"/>
              </a:spcAft>
              <a:buClrTx/>
              <a:buSzTx/>
              <a:buFontTx/>
              <a:buChar char="•"/>
              <a:tabLst/>
            </a:pP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Konfokal</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Raman</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spektroskopisi,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nano</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malzemelerle ilgili mikron altı çözünürlük ile spesifik kimyasal ölçümler</a:t>
            </a:r>
          </a:p>
          <a:p>
            <a:pPr marL="0" marR="0" lvl="0" indent="0" algn="just" defTabSz="914400" rtl="0" eaLnBrk="0" fontAlgn="base" latinLnBrk="0" hangingPunct="0">
              <a:spcBef>
                <a:spcPct val="0"/>
              </a:spcBef>
              <a:spcAft>
                <a:spcPct val="0"/>
              </a:spcAft>
              <a:buClrTx/>
              <a:buSzTx/>
              <a:buFontTx/>
              <a:buChar char="•"/>
              <a:tabLst/>
            </a:pP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Raman</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/AFM kombine sistemler ile nanometre ölçekli malzemelerin,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grafenlerin</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protein ve polimerlerin  kimyasal içeriğini, fiziksel yapısını ve yüzeysel özelliklerin incelenmesi</a:t>
            </a:r>
          </a:p>
        </p:txBody>
      </p:sp>
      <p:sp>
        <p:nvSpPr>
          <p:cNvPr id="5" name="4 Dikdörtgen"/>
          <p:cNvSpPr/>
          <p:nvPr/>
        </p:nvSpPr>
        <p:spPr>
          <a:xfrm>
            <a:off x="4045921" y="520503"/>
            <a:ext cx="3256400" cy="646331"/>
          </a:xfrm>
          <a:prstGeom prst="rect">
            <a:avLst/>
          </a:prstGeom>
        </p:spPr>
        <p:txBody>
          <a:bodyPr wrap="square">
            <a:spAutoFit/>
          </a:bodyPr>
          <a:lstStyle/>
          <a:p>
            <a:pPr fontAlgn="base">
              <a:spcBef>
                <a:spcPct val="0"/>
              </a:spcBef>
              <a:spcAft>
                <a:spcPct val="0"/>
              </a:spcAft>
            </a:pPr>
            <a:r>
              <a:rPr lang="tr-TR" sz="3600" b="1" dirty="0">
                <a:latin typeface="Times New Roman" pitchFamily="18" charset="0"/>
                <a:ea typeface="Calibri" pitchFamily="34" charset="0"/>
                <a:cs typeface="Times New Roman" pitchFamily="18" charset="0"/>
              </a:rPr>
              <a:t>AFM-RAMAN</a:t>
            </a:r>
          </a:p>
        </p:txBody>
      </p:sp>
      <p:pic>
        <p:nvPicPr>
          <p:cNvPr id="6" name="5 Resim" descr="E:\Merkezi Araştırma Laboratuvarı\Cihazlar\DSC_065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0" y="2175165"/>
            <a:ext cx="4364179" cy="39346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lgili res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820" y="2871236"/>
            <a:ext cx="3152775" cy="3251423"/>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974675"/>
            <a:ext cx="3248025" cy="2971943"/>
          </a:xfrm>
          <a:prstGeom prst="rect">
            <a:avLst/>
          </a:prstGeom>
          <a:noFill/>
          <a:extLst>
            <a:ext uri="{909E8E84-426E-40dd-AFC4-6F175D3DCCD1}">
              <a14:hiddenFill xmlns:a14="http://schemas.microsoft.com/office/drawing/2010/main" xmlns="">
                <a:solidFill>
                  <a:srgbClr val="FFFFFF"/>
                </a:solidFill>
              </a14:hiddenFill>
            </a:ext>
          </a:extLst>
        </p:spPr>
      </p:pic>
      <p:pic>
        <p:nvPicPr>
          <p:cNvPr id="7176" name="Picture 8"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2797021"/>
            <a:ext cx="2990849" cy="332563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8" name="Tablo 7"/>
          <p:cNvGraphicFramePr>
            <a:graphicFrameLocks noGrp="1"/>
          </p:cNvGraphicFramePr>
          <p:nvPr>
            <p:extLst>
              <p:ext uri="{D42A27DB-BD31-4B8C-83A1-F6EECF244321}">
                <p14:modId xmlns:p14="http://schemas.microsoft.com/office/powerpoint/2010/main" val="549263058"/>
              </p:ext>
            </p:extLst>
          </p:nvPr>
        </p:nvGraphicFramePr>
        <p:xfrm>
          <a:off x="663134" y="1696517"/>
          <a:ext cx="2932952" cy="370840"/>
        </p:xfrm>
        <a:graphic>
          <a:graphicData uri="http://schemas.openxmlformats.org/drawingml/2006/table">
            <a:tbl>
              <a:tblPr firstRow="1" bandRow="1">
                <a:tableStyleId>{5C22544A-7EE6-4342-B048-85BDC9FD1C3A}</a:tableStyleId>
              </a:tblPr>
              <a:tblGrid>
                <a:gridCol w="2932952">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472225864"/>
              </p:ext>
            </p:extLst>
          </p:nvPr>
        </p:nvGraphicFramePr>
        <p:xfrm>
          <a:off x="8096249" y="2277220"/>
          <a:ext cx="3828134" cy="640080"/>
        </p:xfrm>
        <a:graphic>
          <a:graphicData uri="http://schemas.openxmlformats.org/drawingml/2006/table">
            <a:tbl>
              <a:tblPr firstRow="1" bandRow="1">
                <a:tableStyleId>{5C22544A-7EE6-4342-B048-85BDC9FD1C3A}</a:tableStyleId>
              </a:tblPr>
              <a:tblGrid>
                <a:gridCol w="3828134">
                  <a:extLst>
                    <a:ext uri="{9D8B030D-6E8A-4147-A177-3AD203B41FA5}">
                      <a16:colId xmlns:a16="http://schemas.microsoft.com/office/drawing/2014/main" val="1463891082"/>
                    </a:ext>
                  </a:extLst>
                </a:gridCol>
              </a:tblGrid>
              <a:tr h="370840">
                <a:tc>
                  <a:txBody>
                    <a:bodyPr/>
                    <a:lstStyle/>
                    <a:p>
                      <a:r>
                        <a:rPr lang="tr-TR" dirty="0" smtClean="0"/>
                        <a:t>AFM-Raman 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2905469798"/>
              </p:ext>
            </p:extLst>
          </p:nvPr>
        </p:nvGraphicFramePr>
        <p:xfrm>
          <a:off x="185607" y="2292680"/>
          <a:ext cx="3505200" cy="6400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463891082"/>
                    </a:ext>
                  </a:extLst>
                </a:gridCol>
              </a:tblGrid>
              <a:tr h="370840">
                <a:tc>
                  <a:txBody>
                    <a:bodyPr/>
                    <a:lstStyle/>
                    <a:p>
                      <a:r>
                        <a:rPr lang="tr-TR" dirty="0" smtClean="0"/>
                        <a:t>AFM Cihazı 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2064441007"/>
              </p:ext>
            </p:extLst>
          </p:nvPr>
        </p:nvGraphicFramePr>
        <p:xfrm>
          <a:off x="3858084" y="2305905"/>
          <a:ext cx="3782342" cy="640080"/>
        </p:xfrm>
        <a:graphic>
          <a:graphicData uri="http://schemas.openxmlformats.org/drawingml/2006/table">
            <a:tbl>
              <a:tblPr firstRow="1" bandRow="1">
                <a:tableStyleId>{5C22544A-7EE6-4342-B048-85BDC9FD1C3A}</a:tableStyleId>
              </a:tblPr>
              <a:tblGrid>
                <a:gridCol w="3782342">
                  <a:extLst>
                    <a:ext uri="{9D8B030D-6E8A-4147-A177-3AD203B41FA5}">
                      <a16:colId xmlns:a16="http://schemas.microsoft.com/office/drawing/2014/main" val="1463891082"/>
                    </a:ext>
                  </a:extLst>
                </a:gridCol>
              </a:tblGrid>
              <a:tr h="370840">
                <a:tc>
                  <a:txBody>
                    <a:bodyPr/>
                    <a:lstStyle/>
                    <a:p>
                      <a:r>
                        <a:rPr lang="tr-TR" dirty="0" smtClean="0"/>
                        <a:t>Raman</a:t>
                      </a:r>
                      <a:r>
                        <a:rPr lang="tr-TR" baseline="0" dirty="0" smtClean="0"/>
                        <a:t> </a:t>
                      </a:r>
                      <a:r>
                        <a:rPr lang="tr-TR" baseline="0" dirty="0" err="1" smtClean="0"/>
                        <a:t>cihazı</a:t>
                      </a:r>
                      <a:r>
                        <a:rPr lang="tr-TR" dirty="0" err="1" smtClean="0"/>
                        <a:t>Çalışma</a:t>
                      </a:r>
                      <a:r>
                        <a:rPr lang="tr-TR" dirty="0" smtClean="0"/>
                        <a:t>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
        <p:nvSpPr>
          <p:cNvPr id="13" name="4 Dikdörtgen"/>
          <p:cNvSpPr/>
          <p:nvPr/>
        </p:nvSpPr>
        <p:spPr>
          <a:xfrm>
            <a:off x="3596086" y="689008"/>
            <a:ext cx="3800605" cy="646331"/>
          </a:xfrm>
          <a:prstGeom prst="rect">
            <a:avLst/>
          </a:prstGeom>
        </p:spPr>
        <p:txBody>
          <a:bodyPr wrap="square">
            <a:spAutoFit/>
          </a:bodyPr>
          <a:lstStyle/>
          <a:p>
            <a:pPr lvl="0" algn="just" fontAlgn="base">
              <a:spcBef>
                <a:spcPct val="0"/>
              </a:spcBef>
              <a:spcAft>
                <a:spcPct val="0"/>
              </a:spcAft>
            </a:pPr>
            <a:r>
              <a:rPr lang="tr-TR" sz="3600" b="1" dirty="0" smtClean="0">
                <a:latin typeface="Times New Roman" pitchFamily="18" charset="0"/>
                <a:ea typeface="Times New Roman" pitchFamily="18" charset="0"/>
                <a:cs typeface="Times New Roman" pitchFamily="18" charset="0"/>
              </a:rPr>
              <a:t>AFM-RAMAN</a:t>
            </a:r>
          </a:p>
        </p:txBody>
      </p:sp>
    </p:spTree>
    <p:extLst>
      <p:ext uri="{BB962C8B-B14F-4D97-AF65-F5344CB8AC3E}">
        <p14:creationId xmlns:p14="http://schemas.microsoft.com/office/powerpoint/2010/main" val="1483489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802289" y="90648"/>
            <a:ext cx="1006364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tr-TR" sz="3600" b="1" dirty="0" err="1">
                <a:latin typeface="Times New Roman" pitchFamily="18" charset="0"/>
                <a:ea typeface="Calibri" pitchFamily="34" charset="0"/>
                <a:cs typeface="Times New Roman" pitchFamily="18" charset="0"/>
              </a:rPr>
              <a:t>Fourier</a:t>
            </a:r>
            <a:r>
              <a:rPr lang="tr-TR" sz="3600" b="1" dirty="0">
                <a:latin typeface="Times New Roman" pitchFamily="18" charset="0"/>
                <a:ea typeface="Calibri" pitchFamily="34" charset="0"/>
                <a:cs typeface="Times New Roman" pitchFamily="18" charset="0"/>
              </a:rPr>
              <a:t> Dönüşümlü Kızılötesi </a:t>
            </a:r>
          </a:p>
          <a:p>
            <a:pPr fontAlgn="base">
              <a:spcBef>
                <a:spcPct val="0"/>
              </a:spcBef>
              <a:spcAft>
                <a:spcPct val="0"/>
              </a:spcAft>
            </a:pPr>
            <a:r>
              <a:rPr lang="tr-TR" sz="3600" b="1" dirty="0">
                <a:latin typeface="Times New Roman" pitchFamily="18" charset="0"/>
                <a:ea typeface="Calibri" pitchFamily="34" charset="0"/>
                <a:cs typeface="Times New Roman" pitchFamily="18" charset="0"/>
              </a:rPr>
              <a:t>Spektroskopisi (FTIR) </a:t>
            </a:r>
          </a:p>
        </p:txBody>
      </p:sp>
      <p:pic>
        <p:nvPicPr>
          <p:cNvPr id="21505" name="0 Resim"/>
          <p:cNvPicPr>
            <a:picLocks noChangeAspect="1" noChangeArrowheads="1"/>
          </p:cNvPicPr>
          <p:nvPr/>
        </p:nvPicPr>
        <p:blipFill>
          <a:blip r:embed="rId2" cstate="print"/>
          <a:srcRect/>
          <a:stretch>
            <a:fillRect/>
          </a:stretch>
        </p:blipFill>
        <p:spPr bwMode="auto">
          <a:xfrm>
            <a:off x="292533" y="2650546"/>
            <a:ext cx="5032265" cy="3196071"/>
          </a:xfrm>
          <a:prstGeom prst="rect">
            <a:avLst/>
          </a:prstGeom>
          <a:noFill/>
        </p:spPr>
      </p:pic>
      <p:sp>
        <p:nvSpPr>
          <p:cNvPr id="21507" name="Rectangle 3"/>
          <p:cNvSpPr>
            <a:spLocks noChangeArrowheads="1"/>
          </p:cNvSpPr>
          <p:nvPr/>
        </p:nvSpPr>
        <p:spPr bwMode="auto">
          <a:xfrm>
            <a:off x="5437811" y="994856"/>
            <a:ext cx="6137565"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Infrared</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(IR) spektroskopisi; moleküllerdeki çeşitli bağların titreşim frekanslarını ölçer ve moleküldeki fonksiyonel gruplar hakkında bilgi verir. Bu yöntem ile, moleküler bağ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karakterizasyonu</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yapılarak; katı, sıvı, gaz veya çözelti halindeki organik bileşiklerin yapısındaki fonksiyonel gruplar, iki bileşiğin aynı olup olmadığı, yapıdaki bağların durumu, bağlanma yerleri ve yapının aromatik yada alifatik (</a:t>
            </a:r>
            <a:r>
              <a:rPr kumimoji="0" lang="tr-TR" sz="20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atomik</a:t>
            </a:r>
            <a:r>
              <a:rPr kumimoji="0" lang="tr-TR" sz="2000" b="1"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bağ yapısı</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olup olmadığı belirlenebilir. </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t>
            </a:r>
            <a:r>
              <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Alanları:</a:t>
            </a:r>
            <a:endPar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Tüm sentetik, doğal, ince film, organik inorganik malzemelerinin yapı aydınlatması</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IR  mechanism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025" y="2486026"/>
            <a:ext cx="6677025" cy="389879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FTIR  mechanism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67" y="2619375"/>
            <a:ext cx="4682607" cy="3657599"/>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3009543617"/>
              </p:ext>
            </p:extLst>
          </p:nvPr>
        </p:nvGraphicFramePr>
        <p:xfrm>
          <a:off x="341066" y="1837184"/>
          <a:ext cx="2920880" cy="370840"/>
        </p:xfrm>
        <a:graphic>
          <a:graphicData uri="http://schemas.openxmlformats.org/drawingml/2006/table">
            <a:tbl>
              <a:tblPr firstRow="1" bandRow="1">
                <a:tableStyleId>{5C22544A-7EE6-4342-B048-85BDC9FD1C3A}</a:tableStyleId>
              </a:tblPr>
              <a:tblGrid>
                <a:gridCol w="2920880">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
        <p:nvSpPr>
          <p:cNvPr id="8" name="Rectangle 2"/>
          <p:cNvSpPr>
            <a:spLocks noChangeArrowheads="1"/>
          </p:cNvSpPr>
          <p:nvPr/>
        </p:nvSpPr>
        <p:spPr bwMode="auto">
          <a:xfrm>
            <a:off x="1802289" y="90648"/>
            <a:ext cx="1006364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tr-TR" sz="3600" b="1" dirty="0" err="1">
                <a:latin typeface="Times New Roman" pitchFamily="18" charset="0"/>
                <a:ea typeface="Calibri" pitchFamily="34" charset="0"/>
                <a:cs typeface="Times New Roman" pitchFamily="18" charset="0"/>
              </a:rPr>
              <a:t>Fourier</a:t>
            </a:r>
            <a:r>
              <a:rPr lang="tr-TR" sz="3600" b="1" dirty="0">
                <a:latin typeface="Times New Roman" pitchFamily="18" charset="0"/>
                <a:ea typeface="Calibri" pitchFamily="34" charset="0"/>
                <a:cs typeface="Times New Roman" pitchFamily="18" charset="0"/>
              </a:rPr>
              <a:t> Dönüşümlü Kızılötesi </a:t>
            </a:r>
          </a:p>
          <a:p>
            <a:pPr fontAlgn="base">
              <a:spcBef>
                <a:spcPct val="0"/>
              </a:spcBef>
              <a:spcAft>
                <a:spcPct val="0"/>
              </a:spcAft>
            </a:pPr>
            <a:r>
              <a:rPr lang="tr-TR" sz="3600" b="1" dirty="0">
                <a:latin typeface="Times New Roman" pitchFamily="18" charset="0"/>
                <a:ea typeface="Calibri" pitchFamily="34" charset="0"/>
                <a:cs typeface="Times New Roman" pitchFamily="18" charset="0"/>
              </a:rPr>
              <a:t>Spektroskopisi (FTIR) </a:t>
            </a:r>
          </a:p>
        </p:txBody>
      </p:sp>
    </p:spTree>
    <p:extLst>
      <p:ext uri="{BB962C8B-B14F-4D97-AF65-F5344CB8AC3E}">
        <p14:creationId xmlns:p14="http://schemas.microsoft.com/office/powerpoint/2010/main" val="2872161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20481" name="Resim 30"/>
          <p:cNvPicPr>
            <a:picLocks noChangeAspect="1" noChangeArrowheads="1"/>
          </p:cNvPicPr>
          <p:nvPr/>
        </p:nvPicPr>
        <p:blipFill>
          <a:blip r:embed="rId2" cstate="print"/>
          <a:srcRect/>
          <a:stretch>
            <a:fillRect/>
          </a:stretch>
        </p:blipFill>
        <p:spPr bwMode="auto">
          <a:xfrm>
            <a:off x="296863" y="2286000"/>
            <a:ext cx="4744214" cy="3906982"/>
          </a:xfrm>
          <a:prstGeom prst="rect">
            <a:avLst/>
          </a:prstGeom>
          <a:noFill/>
        </p:spPr>
      </p:pic>
      <p:sp>
        <p:nvSpPr>
          <p:cNvPr id="20483" name="Rectangle 3"/>
          <p:cNvSpPr>
            <a:spLocks noChangeArrowheads="1"/>
          </p:cNvSpPr>
          <p:nvPr/>
        </p:nvSpPr>
        <p:spPr bwMode="auto">
          <a:xfrm>
            <a:off x="5777347" y="2225483"/>
            <a:ext cx="6212884" cy="40626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ICP-MS çok hızlı bir şekilde </a:t>
            </a:r>
            <a:r>
              <a:rPr kumimoji="0" lang="tr-TR"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ppm</a:t>
            </a: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ve </a:t>
            </a:r>
            <a:r>
              <a:rPr kumimoji="0" lang="tr-TR"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ppt</a:t>
            </a: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(eser) düzeyde inorganik</a:t>
            </a:r>
            <a:r>
              <a:rPr kumimoji="0" lang="tr-TR"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katyon(metal) tayin </a:t>
            </a:r>
            <a:r>
              <a:rPr kumimoji="0" lang="tr-TR" sz="24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yapmaktadir</a:t>
            </a:r>
            <a:r>
              <a:rPr kumimoji="0" lang="tr-TR"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t>
            </a:r>
            <a:endParaRPr kumimoji="0" lang="tr-T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algn="just" eaLnBrk="0" fontAlgn="base" hangingPunct="0">
              <a:spcBef>
                <a:spcPct val="0"/>
              </a:spcBef>
              <a:spcAft>
                <a:spcPct val="0"/>
              </a:spcAft>
              <a:buFontTx/>
              <a:buChar char="•"/>
            </a:pPr>
            <a:r>
              <a:rPr lang="tr-TR" sz="2000" dirty="0" smtClean="0">
                <a:latin typeface="Times New Roman" pitchFamily="18" charset="0"/>
                <a:cs typeface="Times New Roman" pitchFamily="18" charset="0"/>
              </a:rPr>
              <a:t>Jeoloji</a:t>
            </a:r>
          </a:p>
          <a:p>
            <a:pPr algn="just" eaLnBrk="0" fontAlgn="base" hangingPunct="0">
              <a:spcBef>
                <a:spcPct val="0"/>
              </a:spcBef>
              <a:spcAft>
                <a:spcPct val="0"/>
              </a:spcAft>
              <a:buFontTx/>
              <a:buChar char="•"/>
            </a:pPr>
            <a:r>
              <a:rPr lang="tr-TR" sz="2000" dirty="0" smtClean="0">
                <a:latin typeface="Times New Roman" pitchFamily="18" charset="0"/>
                <a:cs typeface="Times New Roman" pitchFamily="18" charset="0"/>
              </a:rPr>
              <a:t>Kimya</a:t>
            </a:r>
            <a:endParaRPr lang="tr-TR" sz="2000" dirty="0">
              <a:latin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Çevre (içme suyu, deniz suyu, atık su, katı atıklar, toprak, çamur)</a:t>
            </a:r>
          </a:p>
          <a:p>
            <a:pPr marL="0" marR="0" lvl="0" indent="0" algn="just" defTabSz="914400" rtl="0" eaLnBrk="0" fontAlgn="base" latinLnBrk="0" hangingPunct="0">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Gıda</a:t>
            </a:r>
          </a:p>
          <a:p>
            <a:pPr marL="0" marR="0" lvl="0" indent="0" algn="just" defTabSz="914400" rtl="0" eaLnBrk="0" fontAlgn="base" latinLnBrk="0" hangingPunct="0">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Petrokimya</a:t>
            </a:r>
          </a:p>
        </p:txBody>
      </p:sp>
      <p:sp>
        <p:nvSpPr>
          <p:cNvPr id="7" name="6 Dikdörtgen"/>
          <p:cNvSpPr/>
          <p:nvPr/>
        </p:nvSpPr>
        <p:spPr>
          <a:xfrm>
            <a:off x="1727017" y="457200"/>
            <a:ext cx="9758531" cy="1200329"/>
          </a:xfrm>
          <a:prstGeom prst="rect">
            <a:avLst/>
          </a:prstGeom>
        </p:spPr>
        <p:txBody>
          <a:bodyPr wrap="square">
            <a:spAutoFit/>
          </a:bodyPr>
          <a:lstStyle/>
          <a:p>
            <a:pPr lvl="0" algn="just" fontAlgn="base">
              <a:spcBef>
                <a:spcPct val="0"/>
              </a:spcBef>
              <a:spcAft>
                <a:spcPct val="0"/>
              </a:spcAft>
            </a:pPr>
            <a:r>
              <a:rPr lang="tr-TR" sz="3600" b="1" dirty="0" err="1" smtClean="0">
                <a:latin typeface="Times New Roman" pitchFamily="18" charset="0"/>
                <a:ea typeface="Calibri" pitchFamily="34" charset="0"/>
                <a:cs typeface="Times New Roman" pitchFamily="18" charset="0"/>
              </a:rPr>
              <a:t>İndüktif</a:t>
            </a:r>
            <a:r>
              <a:rPr lang="tr-TR" sz="3600" b="1" dirty="0" smtClean="0">
                <a:latin typeface="Times New Roman" pitchFamily="18" charset="0"/>
                <a:ea typeface="Calibri" pitchFamily="34" charset="0"/>
                <a:cs typeface="Times New Roman" pitchFamily="18" charset="0"/>
              </a:rPr>
              <a:t> Eşleşmiş Plazma Kütle Spektroskopisi </a:t>
            </a:r>
            <a:endParaRPr lang="tr-TR" sz="3600" b="1" dirty="0" smtClean="0">
              <a:latin typeface="Times New Roman" pitchFamily="18" charset="0"/>
              <a:ea typeface="Calibri" pitchFamily="34" charset="0"/>
              <a:cs typeface="Times New Roman" pitchFamily="18" charset="0"/>
            </a:endParaRPr>
          </a:p>
          <a:p>
            <a:pPr lvl="0" algn="just" fontAlgn="base">
              <a:spcBef>
                <a:spcPct val="0"/>
              </a:spcBef>
              <a:spcAft>
                <a:spcPct val="0"/>
              </a:spcAft>
            </a:pPr>
            <a:r>
              <a:rPr lang="tr-TR" sz="3600" b="1" dirty="0" smtClean="0">
                <a:latin typeface="Times New Roman" pitchFamily="18" charset="0"/>
                <a:ea typeface="Calibri" pitchFamily="34" charset="0"/>
                <a:cs typeface="Times New Roman" pitchFamily="18" charset="0"/>
              </a:rPr>
              <a:t>(</a:t>
            </a:r>
            <a:r>
              <a:rPr lang="tr-TR" sz="3600" b="1" dirty="0" smtClean="0">
                <a:latin typeface="Times New Roman" pitchFamily="18" charset="0"/>
                <a:ea typeface="Calibri" pitchFamily="34" charset="0"/>
                <a:cs typeface="Times New Roman" pitchFamily="18" charset="0"/>
              </a:rPr>
              <a:t>ICP-MS)</a:t>
            </a:r>
            <a:endParaRPr lang="tr-TR" sz="3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CP mass spectroscopy mechanism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53" y="2886075"/>
            <a:ext cx="4963402" cy="2924176"/>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ICP mass spectroscopy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t="14049"/>
          <a:stretch/>
        </p:blipFill>
        <p:spPr bwMode="auto">
          <a:xfrm>
            <a:off x="6310810" y="2800350"/>
            <a:ext cx="4664323" cy="300990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1980075398"/>
              </p:ext>
            </p:extLst>
          </p:nvPr>
        </p:nvGraphicFramePr>
        <p:xfrm>
          <a:off x="723753" y="1705538"/>
          <a:ext cx="2838949" cy="370840"/>
        </p:xfrm>
        <a:graphic>
          <a:graphicData uri="http://schemas.openxmlformats.org/drawingml/2006/table">
            <a:tbl>
              <a:tblPr firstRow="1" bandRow="1">
                <a:tableStyleId>{5C22544A-7EE6-4342-B048-85BDC9FD1C3A}</a:tableStyleId>
              </a:tblPr>
              <a:tblGrid>
                <a:gridCol w="2838949">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
        <p:nvSpPr>
          <p:cNvPr id="8" name="6 Dikdörtgen"/>
          <p:cNvSpPr/>
          <p:nvPr/>
        </p:nvSpPr>
        <p:spPr>
          <a:xfrm>
            <a:off x="1727017" y="457200"/>
            <a:ext cx="9758531" cy="1200329"/>
          </a:xfrm>
          <a:prstGeom prst="rect">
            <a:avLst/>
          </a:prstGeom>
        </p:spPr>
        <p:txBody>
          <a:bodyPr wrap="square">
            <a:spAutoFit/>
          </a:bodyPr>
          <a:lstStyle/>
          <a:p>
            <a:pPr lvl="0" algn="just" fontAlgn="base">
              <a:spcBef>
                <a:spcPct val="0"/>
              </a:spcBef>
              <a:spcAft>
                <a:spcPct val="0"/>
              </a:spcAft>
            </a:pPr>
            <a:r>
              <a:rPr lang="tr-TR" sz="3600" b="1" dirty="0" err="1" smtClean="0">
                <a:latin typeface="Times New Roman" pitchFamily="18" charset="0"/>
                <a:ea typeface="Calibri" pitchFamily="34" charset="0"/>
                <a:cs typeface="Times New Roman" pitchFamily="18" charset="0"/>
              </a:rPr>
              <a:t>İndüktif</a:t>
            </a:r>
            <a:r>
              <a:rPr lang="tr-TR" sz="3600" b="1" dirty="0" smtClean="0">
                <a:latin typeface="Times New Roman" pitchFamily="18" charset="0"/>
                <a:ea typeface="Calibri" pitchFamily="34" charset="0"/>
                <a:cs typeface="Times New Roman" pitchFamily="18" charset="0"/>
              </a:rPr>
              <a:t> Eşleşmiş Plazma Kütle Spektroskopisi </a:t>
            </a:r>
            <a:endParaRPr lang="tr-TR" sz="3600" b="1" dirty="0" smtClean="0">
              <a:latin typeface="Times New Roman" pitchFamily="18" charset="0"/>
              <a:ea typeface="Calibri" pitchFamily="34" charset="0"/>
              <a:cs typeface="Times New Roman" pitchFamily="18" charset="0"/>
            </a:endParaRPr>
          </a:p>
          <a:p>
            <a:pPr lvl="0" algn="just" fontAlgn="base">
              <a:spcBef>
                <a:spcPct val="0"/>
              </a:spcBef>
              <a:spcAft>
                <a:spcPct val="0"/>
              </a:spcAft>
            </a:pPr>
            <a:r>
              <a:rPr lang="tr-TR" sz="3600" b="1" dirty="0" smtClean="0">
                <a:latin typeface="Times New Roman" pitchFamily="18" charset="0"/>
                <a:ea typeface="Calibri" pitchFamily="34" charset="0"/>
                <a:cs typeface="Times New Roman" pitchFamily="18" charset="0"/>
              </a:rPr>
              <a:t>(</a:t>
            </a:r>
            <a:r>
              <a:rPr lang="tr-TR" sz="3600" b="1" dirty="0" smtClean="0">
                <a:latin typeface="Times New Roman" pitchFamily="18" charset="0"/>
                <a:ea typeface="Calibri" pitchFamily="34" charset="0"/>
                <a:cs typeface="Times New Roman" pitchFamily="18" charset="0"/>
              </a:rPr>
              <a:t>ICP-MS)</a:t>
            </a:r>
            <a:endParaRPr lang="tr-TR" sz="3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0549074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9457" name="0 Resim"/>
          <p:cNvPicPr>
            <a:picLocks noChangeAspect="1" noChangeArrowheads="1"/>
          </p:cNvPicPr>
          <p:nvPr/>
        </p:nvPicPr>
        <p:blipFill>
          <a:blip r:embed="rId2" cstate="print"/>
          <a:srcRect/>
          <a:stretch>
            <a:fillRect/>
          </a:stretch>
        </p:blipFill>
        <p:spPr bwMode="auto">
          <a:xfrm>
            <a:off x="320675" y="2351375"/>
            <a:ext cx="5094288" cy="4114800"/>
          </a:xfrm>
          <a:prstGeom prst="rect">
            <a:avLst/>
          </a:prstGeom>
          <a:noFill/>
        </p:spPr>
      </p:pic>
      <p:sp>
        <p:nvSpPr>
          <p:cNvPr id="19459" name="Rectangle 3"/>
          <p:cNvSpPr>
            <a:spLocks noChangeArrowheads="1"/>
          </p:cNvSpPr>
          <p:nvPr/>
        </p:nvSpPr>
        <p:spPr bwMode="auto">
          <a:xfrm>
            <a:off x="5804079" y="1932660"/>
            <a:ext cx="6040581"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Gaz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kromatografisi</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/kütle spektroskopisi;</a:t>
            </a:r>
          </a:p>
          <a:p>
            <a:pPr lvl="0" algn="just"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karışımdaki bileşenleri ayırır. GC-MS sistemi çok bileşenli karışımlardaki uçucu yağ asidi,</a:t>
            </a:r>
            <a:r>
              <a:rPr kumimoji="0" lang="tr-TR"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pestisit, yağ asitleri gibi </a:t>
            </a:r>
            <a:r>
              <a:rPr lang="tr-TR" sz="2000" dirty="0" err="1" smtClean="0">
                <a:latin typeface="Times New Roman" pitchFamily="18" charset="0"/>
                <a:ea typeface="Times New Roman" pitchFamily="18" charset="0"/>
                <a:cs typeface="Times New Roman" pitchFamily="18" charset="0"/>
              </a:rPr>
              <a:t>gazlaştırılabilen</a:t>
            </a:r>
            <a:r>
              <a:rPr lang="tr-TR" sz="2000" dirty="0" smtClean="0">
                <a:latin typeface="Times New Roman" pitchFamily="18" charset="0"/>
                <a:ea typeface="Times New Roman" pitchFamily="18" charset="0"/>
                <a:cs typeface="Times New Roman" pitchFamily="18" charset="0"/>
              </a:rPr>
              <a:t> organik bileşenleri </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kütle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kromatografisi</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yöntemiyle tayin eder.</a:t>
            </a: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Detaylı gıda analizleri, yağ analizleri ve ilaç sektörünün kalitatif ve kantitatif analizlerinde kolaylıkla kullanılır. Yöntem, adli tıpta ve uyuşturucu madde analizinde de sık kullanılır. </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Alkoloidler</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terpenler</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steroidler</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petrol ürünlerinin nitel ve nicel analizi yapılabilir.</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6 Dikdörtgen"/>
          <p:cNvSpPr/>
          <p:nvPr/>
        </p:nvSpPr>
        <p:spPr>
          <a:xfrm>
            <a:off x="2063317" y="385408"/>
            <a:ext cx="8849792" cy="1200329"/>
          </a:xfrm>
          <a:prstGeom prst="rect">
            <a:avLst/>
          </a:prstGeom>
        </p:spPr>
        <p:txBody>
          <a:bodyPr wrap="square">
            <a:spAutoFit/>
          </a:bodyPr>
          <a:lstStyle/>
          <a:p>
            <a:pPr lvl="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tr-TR" sz="3600" b="1" dirty="0" smtClean="0">
                <a:latin typeface="Times New Roman" pitchFamily="18" charset="0"/>
                <a:ea typeface="Times New Roman" pitchFamily="18" charset="0"/>
                <a:cs typeface="Times New Roman" pitchFamily="18" charset="0"/>
              </a:rPr>
              <a:t>Gaz </a:t>
            </a:r>
            <a:r>
              <a:rPr lang="tr-TR" sz="3600" b="1" dirty="0" err="1" smtClean="0">
                <a:latin typeface="Times New Roman" pitchFamily="18" charset="0"/>
                <a:ea typeface="Times New Roman" pitchFamily="18" charset="0"/>
                <a:cs typeface="Times New Roman" pitchFamily="18" charset="0"/>
              </a:rPr>
              <a:t>Kromotografisi</a:t>
            </a:r>
            <a:r>
              <a:rPr lang="tr-TR" sz="3600" b="1" dirty="0" smtClean="0">
                <a:latin typeface="Times New Roman" pitchFamily="18" charset="0"/>
                <a:ea typeface="Times New Roman" pitchFamily="18" charset="0"/>
                <a:cs typeface="Times New Roman" pitchFamily="18" charset="0"/>
              </a:rPr>
              <a:t> Kütle Spektroskopisi (GC-MS)</a:t>
            </a:r>
            <a:r>
              <a:rPr lang="tr-TR" sz="3600" dirty="0" smtClean="0">
                <a:latin typeface="Times New Roman" pitchFamily="18" charset="0"/>
                <a:ea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C MS  mechanism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38" y="2276476"/>
            <a:ext cx="9757837" cy="424973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6 Dikdörtgen"/>
          <p:cNvSpPr/>
          <p:nvPr/>
        </p:nvSpPr>
        <p:spPr>
          <a:xfrm>
            <a:off x="2170666" y="329119"/>
            <a:ext cx="8424310" cy="1200329"/>
          </a:xfrm>
          <a:prstGeom prst="rect">
            <a:avLst/>
          </a:prstGeom>
        </p:spPr>
        <p:txBody>
          <a:bodyPr wrap="square">
            <a:spAutoFit/>
          </a:bodyPr>
          <a:lstStyle/>
          <a:p>
            <a:pPr lvl="0"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tr-TR" sz="3600" b="1" dirty="0" smtClean="0">
                <a:latin typeface="Times New Roman" pitchFamily="18" charset="0"/>
                <a:ea typeface="Times New Roman" pitchFamily="18" charset="0"/>
                <a:cs typeface="Times New Roman" pitchFamily="18" charset="0"/>
              </a:rPr>
              <a:t>Gaz </a:t>
            </a:r>
            <a:r>
              <a:rPr lang="tr-TR" sz="3600" b="1" dirty="0" err="1" smtClean="0">
                <a:latin typeface="Times New Roman" pitchFamily="18" charset="0"/>
                <a:ea typeface="Times New Roman" pitchFamily="18" charset="0"/>
                <a:cs typeface="Times New Roman" pitchFamily="18" charset="0"/>
              </a:rPr>
              <a:t>Kromotografisi</a:t>
            </a:r>
            <a:r>
              <a:rPr lang="tr-TR" sz="3600" b="1" dirty="0" smtClean="0">
                <a:latin typeface="Times New Roman" pitchFamily="18" charset="0"/>
                <a:ea typeface="Times New Roman" pitchFamily="18" charset="0"/>
                <a:cs typeface="Times New Roman" pitchFamily="18" charset="0"/>
              </a:rPr>
              <a:t> Kütle Spektroskopisi (GC-MS)</a:t>
            </a:r>
            <a:r>
              <a:rPr lang="tr-TR" sz="3600" dirty="0" smtClean="0">
                <a:latin typeface="Times New Roman" pitchFamily="18" charset="0"/>
                <a:ea typeface="Times New Roman" pitchFamily="18" charset="0"/>
                <a:cs typeface="Times New Roman" pitchFamily="18" charset="0"/>
              </a:rPr>
              <a:t> </a:t>
            </a:r>
          </a:p>
        </p:txBody>
      </p:sp>
      <p:graphicFrame>
        <p:nvGraphicFramePr>
          <p:cNvPr id="7" name="Tablo 6"/>
          <p:cNvGraphicFramePr>
            <a:graphicFrameLocks noGrp="1"/>
          </p:cNvGraphicFramePr>
          <p:nvPr>
            <p:extLst>
              <p:ext uri="{D42A27DB-BD31-4B8C-83A1-F6EECF244321}">
                <p14:modId xmlns:p14="http://schemas.microsoft.com/office/powerpoint/2010/main" val="2280842311"/>
              </p:ext>
            </p:extLst>
          </p:nvPr>
        </p:nvGraphicFramePr>
        <p:xfrm>
          <a:off x="837138" y="1717542"/>
          <a:ext cx="2667054" cy="370840"/>
        </p:xfrm>
        <a:graphic>
          <a:graphicData uri="http://schemas.openxmlformats.org/drawingml/2006/table">
            <a:tbl>
              <a:tblPr firstRow="1" bandRow="1">
                <a:tableStyleId>{5C22544A-7EE6-4342-B048-85BDC9FD1C3A}</a:tableStyleId>
              </a:tblPr>
              <a:tblGrid>
                <a:gridCol w="2667054">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Tree>
    <p:extLst>
      <p:ext uri="{BB962C8B-B14F-4D97-AF65-F5344CB8AC3E}">
        <p14:creationId xmlns:p14="http://schemas.microsoft.com/office/powerpoint/2010/main" val="41578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MİSYON</a:t>
            </a:r>
          </a:p>
        </p:txBody>
      </p:sp>
      <p:sp>
        <p:nvSpPr>
          <p:cNvPr id="3" name="İçerik Yer Tutucusu 2"/>
          <p:cNvSpPr>
            <a:spLocks noGrp="1"/>
          </p:cNvSpPr>
          <p:nvPr>
            <p:ph idx="1"/>
          </p:nvPr>
        </p:nvSpPr>
        <p:spPr/>
        <p:txBody>
          <a:bodyPr/>
          <a:lstStyle/>
          <a:p>
            <a:pPr algn="just">
              <a:lnSpc>
                <a:spcPct val="200000"/>
              </a:lnSpc>
            </a:pPr>
            <a:r>
              <a:rPr lang="tr-TR" dirty="0" smtClean="0"/>
              <a:t>2011 </a:t>
            </a:r>
            <a:r>
              <a:rPr lang="tr-TR" dirty="0"/>
              <a:t>yılında </a:t>
            </a:r>
            <a:r>
              <a:rPr lang="tr-TR" dirty="0" smtClean="0"/>
              <a:t>kurulan NİĞDE </a:t>
            </a:r>
            <a:r>
              <a:rPr lang="tr-TR" dirty="0"/>
              <a:t>ÖMER HALİSDEMİR ÜNİVERSİTESİ </a:t>
            </a:r>
            <a:r>
              <a:rPr lang="tr-TR" dirty="0" smtClean="0"/>
              <a:t>MERKEZİ </a:t>
            </a:r>
            <a:r>
              <a:rPr lang="tr-TR" dirty="0" smtClean="0"/>
              <a:t>ARAŞTIRMA LABORATUVARI çalışmalarını </a:t>
            </a:r>
            <a:r>
              <a:rPr lang="tr-TR" dirty="0" smtClean="0"/>
              <a:t>Niğde Ömer </a:t>
            </a:r>
            <a:r>
              <a:rPr lang="tr-TR" dirty="0" err="1"/>
              <a:t>Halisdemir</a:t>
            </a:r>
            <a:r>
              <a:rPr lang="tr-TR" dirty="0"/>
              <a:t> </a:t>
            </a:r>
            <a:r>
              <a:rPr lang="tr-TR" dirty="0" smtClean="0"/>
              <a:t>Üniversitesi </a:t>
            </a:r>
            <a:r>
              <a:rPr lang="tr-TR" dirty="0"/>
              <a:t>Merkezi Yerleşkesinde sürdürmektedir. Araştırma, geliştirme ve </a:t>
            </a:r>
            <a:r>
              <a:rPr lang="tr-TR" dirty="0" err="1"/>
              <a:t>inovasyon</a:t>
            </a:r>
            <a:r>
              <a:rPr lang="tr-TR" dirty="0"/>
              <a:t> yetkinliklerini kullanarak bilim ve teknoloji üretiminde ülkemizde ve dünyada söz sahibi olmayı hedeflemektedir</a:t>
            </a:r>
            <a:r>
              <a:rPr lang="tr-TR" dirty="0" smtClean="0"/>
              <a:t>.</a:t>
            </a:r>
            <a:endParaRPr lang="tr-TR" dirty="0"/>
          </a:p>
        </p:txBody>
      </p:sp>
    </p:spTree>
    <p:extLst>
      <p:ext uri="{BB962C8B-B14F-4D97-AF65-F5344CB8AC3E}">
        <p14:creationId xmlns:p14="http://schemas.microsoft.com/office/powerpoint/2010/main" val="2869210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158538" y="429149"/>
            <a:ext cx="905048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Eş Zamanlı </a:t>
            </a:r>
            <a:r>
              <a:rPr kumimoji="0" lang="tr-TR" sz="3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Termogravimetrik</a:t>
            </a: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Analizör (TGA)</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8433" name="Resim 35"/>
          <p:cNvPicPr>
            <a:picLocks noChangeAspect="1" noChangeArrowheads="1"/>
          </p:cNvPicPr>
          <p:nvPr/>
        </p:nvPicPr>
        <p:blipFill>
          <a:blip r:embed="rId2" cstate="print"/>
          <a:srcRect l="13516" t="10840" r="11770" b="9487"/>
          <a:stretch>
            <a:fillRect/>
          </a:stretch>
        </p:blipFill>
        <p:spPr bwMode="auto">
          <a:xfrm>
            <a:off x="512619" y="2848960"/>
            <a:ext cx="4447309" cy="2969949"/>
          </a:xfrm>
          <a:prstGeom prst="rect">
            <a:avLst/>
          </a:prstGeom>
          <a:noFill/>
        </p:spPr>
      </p:pic>
      <p:sp>
        <p:nvSpPr>
          <p:cNvPr id="18435" name="Rectangle 3"/>
          <p:cNvSpPr>
            <a:spLocks noChangeArrowheads="1"/>
          </p:cNvSpPr>
          <p:nvPr/>
        </p:nvSpPr>
        <p:spPr bwMode="auto">
          <a:xfrm>
            <a:off x="5228824" y="2329492"/>
            <a:ext cx="667223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Termogravimetrik</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analizde numune kütlesinin, sıcaklığa </a:t>
            </a:r>
            <a:r>
              <a:rPr lang="tr-TR" sz="2000" dirty="0" smtClean="0">
                <a:latin typeface="Times New Roman" pitchFamily="18" charset="0"/>
                <a:ea typeface="Calibri" pitchFamily="34" charset="0"/>
                <a:cs typeface="Times New Roman" pitchFamily="18" charset="0"/>
              </a:rPr>
              <a:t>(</a:t>
            </a:r>
            <a:r>
              <a:rPr lang="tr-TR" sz="2000" dirty="0" smtClean="0">
                <a:latin typeface="Times New Roman" pitchFamily="18" charset="0"/>
                <a:ea typeface="Calibri" pitchFamily="34" charset="0"/>
                <a:cs typeface="Times New Roman" pitchFamily="18" charset="0"/>
                <a:sym typeface="Symbol"/>
              </a:rPr>
              <a:t></a:t>
            </a:r>
            <a:r>
              <a:rPr lang="tr-TR" sz="2000" dirty="0" smtClean="0">
                <a:latin typeface="Times New Roman" pitchFamily="18" charset="0"/>
                <a:ea typeface="Calibri" pitchFamily="34" charset="0"/>
                <a:cs typeface="Times New Roman" pitchFamily="18" charset="0"/>
              </a:rPr>
              <a:t>150-1000</a:t>
            </a:r>
            <a:r>
              <a:rPr lang="tr-TR" sz="2000" dirty="0" smtClean="0">
                <a:latin typeface="Times New Roman" pitchFamily="18" charset="0"/>
                <a:ea typeface="Calibri" pitchFamily="34" charset="0"/>
                <a:cs typeface="Times New Roman" pitchFamily="18" charset="0"/>
                <a:sym typeface="Symbol"/>
              </a:rPr>
              <a:t>C)</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veya zamana göre (zamanla doğrusal olarak) değişiminin (çoğunlukla kaybını) incelenmesini</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sağlar.</a:t>
            </a:r>
            <a:endPar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Seramik/Cam/inşaat malzemeleri</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Metaller/Alaşımlar</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İnorganik maddeler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353" y="1878522"/>
            <a:ext cx="4201531" cy="4609087"/>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05" y="3190872"/>
            <a:ext cx="2115869" cy="1833753"/>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TGA  CURVE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0575" y="3190872"/>
            <a:ext cx="2686050" cy="198438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2"/>
          <p:cNvSpPr>
            <a:spLocks noChangeArrowheads="1"/>
          </p:cNvSpPr>
          <p:nvPr/>
        </p:nvSpPr>
        <p:spPr bwMode="auto">
          <a:xfrm>
            <a:off x="2017222" y="315577"/>
            <a:ext cx="805988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Eş Zamanlı </a:t>
            </a:r>
            <a:r>
              <a:rPr kumimoji="0" lang="tr-TR" sz="3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Termogravimetrik</a:t>
            </a: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Analizör (TGA)</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8" name="Tablo 7"/>
          <p:cNvGraphicFramePr>
            <a:graphicFrameLocks noGrp="1"/>
          </p:cNvGraphicFramePr>
          <p:nvPr>
            <p:extLst>
              <p:ext uri="{D42A27DB-BD31-4B8C-83A1-F6EECF244321}">
                <p14:modId xmlns:p14="http://schemas.microsoft.com/office/powerpoint/2010/main" val="4103233564"/>
              </p:ext>
            </p:extLst>
          </p:nvPr>
        </p:nvGraphicFramePr>
        <p:xfrm>
          <a:off x="784468" y="1507682"/>
          <a:ext cx="2787674" cy="370840"/>
        </p:xfrm>
        <a:graphic>
          <a:graphicData uri="http://schemas.openxmlformats.org/drawingml/2006/table">
            <a:tbl>
              <a:tblPr firstRow="1" bandRow="1">
                <a:tableStyleId>{5C22544A-7EE6-4342-B048-85BDC9FD1C3A}</a:tableStyleId>
              </a:tblPr>
              <a:tblGrid>
                <a:gridCol w="2787674">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
        <p:nvSpPr>
          <p:cNvPr id="4" name="Aşağı Bükülü Ok 3"/>
          <p:cNvSpPr/>
          <p:nvPr/>
        </p:nvSpPr>
        <p:spPr>
          <a:xfrm rot="12221711">
            <a:off x="1462552" y="5643709"/>
            <a:ext cx="2654961" cy="8049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 name="Yukarı Bükülü Ok 4"/>
          <p:cNvSpPr/>
          <p:nvPr/>
        </p:nvSpPr>
        <p:spPr>
          <a:xfrm rot="20320796">
            <a:off x="6376636" y="5669248"/>
            <a:ext cx="2576800" cy="8077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9922817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849092" y="1746843"/>
            <a:ext cx="7328078" cy="4499411"/>
          </a:xfrm>
        </p:spPr>
        <p:txBody>
          <a:bodyPr>
            <a:normAutofit fontScale="55000" lnSpcReduction="20000"/>
          </a:bodyPr>
          <a:lstStyle/>
          <a:p>
            <a:pPr algn="just">
              <a:lnSpc>
                <a:spcPct val="160000"/>
              </a:lnSpc>
              <a:buNone/>
            </a:pPr>
            <a:r>
              <a:rPr lang="tr-TR" sz="2000" dirty="0">
                <a:solidFill>
                  <a:schemeClr val="tx1"/>
                </a:solidFill>
                <a:latin typeface="Times New Roman" pitchFamily="18" charset="0"/>
                <a:ea typeface="Calibri" pitchFamily="34" charset="0"/>
                <a:cs typeface="Times New Roman" pitchFamily="18" charset="0"/>
              </a:rPr>
              <a:t>    </a:t>
            </a:r>
            <a:r>
              <a:rPr lang="tr-TR" sz="2000" dirty="0" smtClean="0">
                <a:solidFill>
                  <a:schemeClr val="tx1"/>
                </a:solidFill>
                <a:latin typeface="Times New Roman" pitchFamily="18" charset="0"/>
                <a:ea typeface="Calibri" pitchFamily="34" charset="0"/>
                <a:cs typeface="Times New Roman" pitchFamily="18" charset="0"/>
              </a:rPr>
              <a:t>  </a:t>
            </a:r>
            <a:r>
              <a:rPr lang="tr-TR" sz="3200" dirty="0" smtClean="0">
                <a:solidFill>
                  <a:schemeClr val="tx1"/>
                </a:solidFill>
                <a:latin typeface="Times New Roman" panose="02020603050405020304" pitchFamily="18" charset="0"/>
                <a:ea typeface="Calibri" pitchFamily="34" charset="0"/>
                <a:cs typeface="Times New Roman" panose="02020603050405020304" pitchFamily="18" charset="0"/>
              </a:rPr>
              <a:t>Numune </a:t>
            </a:r>
            <a:r>
              <a:rPr lang="tr-TR" sz="3200" dirty="0">
                <a:solidFill>
                  <a:schemeClr val="tx1"/>
                </a:solidFill>
                <a:latin typeface="Times New Roman" panose="02020603050405020304" pitchFamily="18" charset="0"/>
                <a:ea typeface="Calibri" pitchFamily="34" charset="0"/>
                <a:cs typeface="Times New Roman" panose="02020603050405020304" pitchFamily="18" charset="0"/>
              </a:rPr>
              <a:t>ısıtılırken, soğutulurken veya sabit bir sıcaklıkta tutulurken soğurulan veya salıverilen enerji miktarını ölçer. Bu teknikte, referans ile numuneden gelen veya uzaklaşan ısı farkı sıcaklığa veya zamana bağlı olarak gösterilir. </a:t>
            </a:r>
            <a:r>
              <a:rPr lang="tr-TR" sz="3200" dirty="0" smtClean="0">
                <a:solidFill>
                  <a:schemeClr val="tx1"/>
                </a:solidFill>
                <a:latin typeface="Times New Roman" panose="02020603050405020304" pitchFamily="18" charset="0"/>
                <a:ea typeface="Calibri" pitchFamily="34" charset="0"/>
                <a:cs typeface="Times New Roman" panose="02020603050405020304" pitchFamily="18" charset="0"/>
              </a:rPr>
              <a:t>(-100ºC ile 600ºC arasında </a:t>
            </a:r>
            <a:r>
              <a:rPr lang="tr-TR" sz="3200" dirty="0">
                <a:solidFill>
                  <a:schemeClr val="tx1"/>
                </a:solidFill>
                <a:latin typeface="Times New Roman" panose="02020603050405020304" pitchFamily="18" charset="0"/>
                <a:ea typeface="Calibri" pitchFamily="34" charset="0"/>
                <a:cs typeface="Times New Roman" panose="02020603050405020304" pitchFamily="18" charset="0"/>
              </a:rPr>
              <a:t>metotla </a:t>
            </a:r>
            <a:r>
              <a:rPr lang="tr-TR" sz="3200" dirty="0" smtClean="0">
                <a:solidFill>
                  <a:schemeClr val="tx1"/>
                </a:solidFill>
                <a:latin typeface="Times New Roman" panose="02020603050405020304" pitchFamily="18" charset="0"/>
                <a:ea typeface="Calibri" pitchFamily="34" charset="0"/>
                <a:cs typeface="Times New Roman" panose="02020603050405020304" pitchFamily="18" charset="0"/>
              </a:rPr>
              <a:t>çalışılmaktadır). </a:t>
            </a:r>
          </a:p>
          <a:p>
            <a:pPr algn="just">
              <a:lnSpc>
                <a:spcPct val="160000"/>
              </a:lnSpc>
              <a:buNone/>
            </a:pPr>
            <a:endParaRPr lang="tr-TR" sz="3200" dirty="0" smtClean="0">
              <a:solidFill>
                <a:schemeClr val="tx1"/>
              </a:solidFill>
              <a:latin typeface="Times New Roman" panose="02020603050405020304" pitchFamily="18" charset="0"/>
              <a:ea typeface="Calibri" pitchFamily="34" charset="0"/>
              <a:cs typeface="Times New Roman" panose="02020603050405020304" pitchFamily="18" charset="0"/>
            </a:endParaRPr>
          </a:p>
          <a:p>
            <a:pPr algn="just">
              <a:buNone/>
            </a:pPr>
            <a:r>
              <a:rPr lang="tr-TR" sz="3200" b="1" dirty="0" smtClean="0">
                <a:solidFill>
                  <a:schemeClr val="tx1"/>
                </a:solidFill>
                <a:latin typeface="Times New Roman" pitchFamily="18" charset="0"/>
                <a:ea typeface="Times New Roman" pitchFamily="18" charset="0"/>
                <a:cs typeface="Times New Roman" pitchFamily="18" charset="0"/>
              </a:rPr>
              <a:t>    Uygulama Alanları:</a:t>
            </a:r>
            <a:endParaRPr lang="tr-TR" sz="3200" dirty="0" smtClean="0">
              <a:solidFill>
                <a:schemeClr val="tx1"/>
              </a:solidFill>
              <a:latin typeface="Times New Roman" pitchFamily="18" charset="0"/>
              <a:cs typeface="Times New Roman" pitchFamily="18" charset="0"/>
            </a:endParaRPr>
          </a:p>
          <a:p>
            <a:pPr marL="0" lvl="0" indent="0" algn="just" eaLnBrk="0" fontAlgn="base" hangingPunct="0">
              <a:lnSpc>
                <a:spcPct val="170000"/>
              </a:lnSpc>
              <a:spcBef>
                <a:spcPct val="0"/>
              </a:spcBef>
              <a:spcAft>
                <a:spcPct val="0"/>
              </a:spcAft>
              <a:buClrTx/>
              <a:buSzTx/>
              <a:buFontTx/>
              <a:buChar char="•"/>
            </a:pPr>
            <a:r>
              <a:rPr lang="tr-TR" sz="3200" dirty="0" smtClean="0">
                <a:solidFill>
                  <a:schemeClr val="tx1"/>
                </a:solidFill>
                <a:latin typeface="Times New Roman" pitchFamily="18" charset="0"/>
                <a:cs typeface="Times New Roman" pitchFamily="18" charset="0"/>
              </a:rPr>
              <a:t>   Seramik/Cam/inşaat malzemeleri</a:t>
            </a:r>
          </a:p>
          <a:p>
            <a:pPr marL="0" lvl="0" indent="0" algn="just" eaLnBrk="0" fontAlgn="base" hangingPunct="0">
              <a:lnSpc>
                <a:spcPct val="170000"/>
              </a:lnSpc>
              <a:spcBef>
                <a:spcPct val="0"/>
              </a:spcBef>
              <a:spcAft>
                <a:spcPct val="0"/>
              </a:spcAft>
              <a:buClrTx/>
              <a:buSzTx/>
              <a:buFontTx/>
              <a:buChar char="•"/>
            </a:pPr>
            <a:r>
              <a:rPr lang="tr-TR" sz="3200" dirty="0" smtClean="0">
                <a:solidFill>
                  <a:schemeClr val="tx1"/>
                </a:solidFill>
                <a:latin typeface="Times New Roman" pitchFamily="18" charset="0"/>
                <a:cs typeface="Times New Roman" pitchFamily="18" charset="0"/>
              </a:rPr>
              <a:t>   Metaller/Alaşımlar</a:t>
            </a:r>
          </a:p>
          <a:p>
            <a:pPr marL="0" lvl="0" indent="0" algn="just" eaLnBrk="0" fontAlgn="base" hangingPunct="0">
              <a:lnSpc>
                <a:spcPct val="170000"/>
              </a:lnSpc>
              <a:spcBef>
                <a:spcPct val="0"/>
              </a:spcBef>
              <a:spcAft>
                <a:spcPct val="0"/>
              </a:spcAft>
              <a:buClrTx/>
              <a:buSzTx/>
              <a:buFontTx/>
              <a:buChar char="•"/>
            </a:pPr>
            <a:r>
              <a:rPr lang="tr-TR" sz="3200" dirty="0" smtClean="0">
                <a:solidFill>
                  <a:schemeClr val="tx1"/>
                </a:solidFill>
                <a:latin typeface="Times New Roman" pitchFamily="18" charset="0"/>
                <a:cs typeface="Times New Roman" pitchFamily="18" charset="0"/>
              </a:rPr>
              <a:t>   İnorganik maddeler</a:t>
            </a:r>
            <a:endParaRPr lang="tr-TR" sz="3200" dirty="0"/>
          </a:p>
        </p:txBody>
      </p:sp>
      <p:sp>
        <p:nvSpPr>
          <p:cNvPr id="3074" name="AutoShape 2" descr="20170503_110922.jpg görüntüleniy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076" name="AutoShape 4" descr="20170503_110922.jpg görüntüleniy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3077" name="Picture 5"/>
          <p:cNvPicPr>
            <a:picLocks noChangeAspect="1" noChangeArrowheads="1"/>
          </p:cNvPicPr>
          <p:nvPr/>
        </p:nvPicPr>
        <p:blipFill>
          <a:blip r:embed="rId2" cstate="print"/>
          <a:srcRect l="31250"/>
          <a:stretch>
            <a:fillRect/>
          </a:stretch>
        </p:blipFill>
        <p:spPr bwMode="auto">
          <a:xfrm rot="5400000">
            <a:off x="763418" y="2038042"/>
            <a:ext cx="3821016" cy="4350331"/>
          </a:xfrm>
          <a:prstGeom prst="rect">
            <a:avLst/>
          </a:prstGeom>
          <a:noFill/>
          <a:ln w="9525">
            <a:noFill/>
            <a:miter lim="800000"/>
            <a:headEnd/>
            <a:tailEnd/>
          </a:ln>
          <a:effectLst/>
        </p:spPr>
      </p:pic>
      <p:sp>
        <p:nvSpPr>
          <p:cNvPr id="9" name="Rectangle 2"/>
          <p:cNvSpPr>
            <a:spLocks noChangeArrowheads="1"/>
          </p:cNvSpPr>
          <p:nvPr/>
        </p:nvSpPr>
        <p:spPr bwMode="auto">
          <a:xfrm>
            <a:off x="2335245" y="622530"/>
            <a:ext cx="82605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tr-TR" sz="3600" b="1" dirty="0" err="1" smtClean="0">
                <a:latin typeface="Times New Roman" pitchFamily="18" charset="0"/>
                <a:ea typeface="Calibri" pitchFamily="34" charset="0"/>
                <a:cs typeface="Times New Roman" pitchFamily="18" charset="0"/>
              </a:rPr>
              <a:t>Differential</a:t>
            </a:r>
            <a:r>
              <a:rPr lang="tr-TR" sz="3600" b="1" dirty="0" smtClean="0">
                <a:latin typeface="Times New Roman" pitchFamily="18" charset="0"/>
                <a:ea typeface="Calibri" pitchFamily="34" charset="0"/>
                <a:cs typeface="Times New Roman" pitchFamily="18" charset="0"/>
              </a:rPr>
              <a:t> Taramalı Kalorimetre (DSC)</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fferential scanning mechanism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12386" t="12807" r="14346"/>
          <a:stretch/>
        </p:blipFill>
        <p:spPr bwMode="auto">
          <a:xfrm>
            <a:off x="1104901" y="2585293"/>
            <a:ext cx="4324350" cy="38597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2"/>
          <p:cNvSpPr>
            <a:spLocks noChangeArrowheads="1"/>
          </p:cNvSpPr>
          <p:nvPr/>
        </p:nvSpPr>
        <p:spPr bwMode="auto">
          <a:xfrm>
            <a:off x="2217573" y="596102"/>
            <a:ext cx="82605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tr-TR" sz="3600" b="1" dirty="0" err="1" smtClean="0">
                <a:latin typeface="Times New Roman" pitchFamily="18" charset="0"/>
                <a:ea typeface="Calibri" pitchFamily="34" charset="0"/>
                <a:cs typeface="Times New Roman" pitchFamily="18" charset="0"/>
              </a:rPr>
              <a:t>Differential</a:t>
            </a:r>
            <a:r>
              <a:rPr lang="tr-TR" sz="3600" b="1" dirty="0" smtClean="0">
                <a:latin typeface="Times New Roman" pitchFamily="18" charset="0"/>
                <a:ea typeface="Calibri" pitchFamily="34" charset="0"/>
                <a:cs typeface="Times New Roman" pitchFamily="18" charset="0"/>
              </a:rPr>
              <a:t> Taramalı Kalorimetre (DSC)</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100" name="Picture 4" descr="differential scanning mechanism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221" y="3352800"/>
            <a:ext cx="5061204" cy="20574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4054339965"/>
              </p:ext>
            </p:extLst>
          </p:nvPr>
        </p:nvGraphicFramePr>
        <p:xfrm>
          <a:off x="1104901" y="1728443"/>
          <a:ext cx="2787674" cy="370840"/>
        </p:xfrm>
        <a:graphic>
          <a:graphicData uri="http://schemas.openxmlformats.org/drawingml/2006/table">
            <a:tbl>
              <a:tblPr firstRow="1" bandRow="1">
                <a:tableStyleId>{5C22544A-7EE6-4342-B048-85BDC9FD1C3A}</a:tableStyleId>
              </a:tblPr>
              <a:tblGrid>
                <a:gridCol w="2787674">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Tree>
    <p:extLst>
      <p:ext uri="{BB962C8B-B14F-4D97-AF65-F5344CB8AC3E}">
        <p14:creationId xmlns:p14="http://schemas.microsoft.com/office/powerpoint/2010/main" val="9972374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5576552" y="2701636"/>
            <a:ext cx="6047411" cy="2660073"/>
          </a:xfrm>
        </p:spPr>
        <p:txBody>
          <a:bodyPr>
            <a:noAutofit/>
          </a:bodyPr>
          <a:lstStyle/>
          <a:p>
            <a:pPr>
              <a:buNone/>
            </a:pPr>
            <a:r>
              <a:rPr lang="tr-TR" dirty="0" smtClean="0">
                <a:solidFill>
                  <a:schemeClr val="tx1"/>
                </a:solidFill>
                <a:latin typeface="Times New Roman" pitchFamily="18" charset="0"/>
                <a:cs typeface="Times New Roman" pitchFamily="18" charset="0"/>
              </a:rPr>
              <a:t>Termal iletkenlik cihazı, ısı </a:t>
            </a:r>
            <a:r>
              <a:rPr lang="tr-TR" dirty="0" err="1" smtClean="0">
                <a:solidFill>
                  <a:schemeClr val="tx1"/>
                </a:solidFill>
                <a:latin typeface="Times New Roman" pitchFamily="18" charset="0"/>
                <a:cs typeface="Times New Roman" pitchFamily="18" charset="0"/>
              </a:rPr>
              <a:t>difüzivitesi</a:t>
            </a:r>
            <a:r>
              <a:rPr lang="tr-TR" dirty="0" smtClean="0">
                <a:solidFill>
                  <a:schemeClr val="tx1"/>
                </a:solidFill>
                <a:latin typeface="Times New Roman" pitchFamily="18" charset="0"/>
                <a:cs typeface="Times New Roman" pitchFamily="18" charset="0"/>
              </a:rPr>
              <a:t> ve</a:t>
            </a:r>
          </a:p>
          <a:p>
            <a:pPr>
              <a:buNone/>
            </a:pPr>
            <a:r>
              <a:rPr lang="tr-TR" dirty="0" smtClean="0">
                <a:solidFill>
                  <a:schemeClr val="tx1"/>
                </a:solidFill>
                <a:latin typeface="Times New Roman" pitchFamily="18" charset="0"/>
                <a:cs typeface="Times New Roman" pitchFamily="18" charset="0"/>
              </a:rPr>
              <a:t>özgül ısı kapasitesini ölçmek için kullanılır. </a:t>
            </a:r>
          </a:p>
          <a:p>
            <a:pPr>
              <a:buNone/>
            </a:pPr>
            <a:r>
              <a:rPr lang="tr-TR" sz="2000" dirty="0" smtClean="0">
                <a:solidFill>
                  <a:schemeClr val="tx1"/>
                </a:solidFill>
                <a:latin typeface="Times New Roman" pitchFamily="18" charset="0"/>
                <a:cs typeface="Times New Roman" pitchFamily="18" charset="0"/>
              </a:rPr>
              <a:t> </a:t>
            </a:r>
          </a:p>
          <a:p>
            <a:pPr>
              <a:buNone/>
            </a:pPr>
            <a:r>
              <a:rPr lang="tr-TR" b="1" dirty="0" smtClean="0">
                <a:solidFill>
                  <a:schemeClr val="tx1"/>
                </a:solidFill>
                <a:latin typeface="Times New Roman" pitchFamily="18" charset="0"/>
                <a:cs typeface="Times New Roman" pitchFamily="18" charset="0"/>
              </a:rPr>
              <a:t>Uygulama alanı:</a:t>
            </a:r>
          </a:p>
          <a:p>
            <a:pPr>
              <a:buNone/>
            </a:pPr>
            <a:r>
              <a:rPr lang="tr-TR" dirty="0" smtClean="0">
                <a:solidFill>
                  <a:schemeClr val="tx1"/>
                </a:solidFill>
                <a:latin typeface="Times New Roman" pitchFamily="18" charset="0"/>
                <a:cs typeface="Times New Roman" pitchFamily="18" charset="0"/>
              </a:rPr>
              <a:t>Katı, jel ve tozların termal taşıma özellikleri</a:t>
            </a:r>
            <a:endParaRPr lang="tr-TR" dirty="0">
              <a:solidFill>
                <a:schemeClr val="tx1"/>
              </a:solidFill>
              <a:latin typeface="Times New Roman" pitchFamily="18" charset="0"/>
              <a:cs typeface="Times New Roman" pitchFamily="18" charset="0"/>
            </a:endParaRPr>
          </a:p>
        </p:txBody>
      </p:sp>
      <p:sp>
        <p:nvSpPr>
          <p:cNvPr id="5" name="4 Dikdörtgen"/>
          <p:cNvSpPr/>
          <p:nvPr/>
        </p:nvSpPr>
        <p:spPr>
          <a:xfrm>
            <a:off x="4298535" y="581257"/>
            <a:ext cx="3620799" cy="646331"/>
          </a:xfrm>
          <a:prstGeom prst="rect">
            <a:avLst/>
          </a:prstGeom>
        </p:spPr>
        <p:txBody>
          <a:bodyPr wrap="square">
            <a:spAutoFit/>
          </a:bodyPr>
          <a:lstStyle/>
          <a:p>
            <a:r>
              <a:rPr lang="tr-TR" sz="3600" b="1" dirty="0" smtClean="0">
                <a:latin typeface="Times New Roman" pitchFamily="18" charset="0"/>
                <a:cs typeface="Times New Roman" pitchFamily="18" charset="0"/>
              </a:rPr>
              <a:t>Termal İletkenlik</a:t>
            </a:r>
            <a:endParaRPr lang="tr-TR" sz="3600" b="1" dirty="0">
              <a:latin typeface="Times New Roman" pitchFamily="18" charset="0"/>
              <a:cs typeface="Times New Roman" pitchFamily="18" charset="0"/>
            </a:endParaRPr>
          </a:p>
        </p:txBody>
      </p:sp>
      <p:pic>
        <p:nvPicPr>
          <p:cNvPr id="1025" name="Picture 1"/>
          <p:cNvPicPr>
            <a:picLocks noChangeAspect="1" noChangeArrowheads="1"/>
          </p:cNvPicPr>
          <p:nvPr/>
        </p:nvPicPr>
        <p:blipFill>
          <a:blip r:embed="rId2" cstate="print"/>
          <a:srcRect/>
          <a:stretch>
            <a:fillRect/>
          </a:stretch>
        </p:blipFill>
        <p:spPr bwMode="auto">
          <a:xfrm>
            <a:off x="387926" y="2618508"/>
            <a:ext cx="5083127" cy="28592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17409" name="Resim 37"/>
          <p:cNvPicPr>
            <a:picLocks noChangeAspect="1" noChangeArrowheads="1"/>
          </p:cNvPicPr>
          <p:nvPr/>
        </p:nvPicPr>
        <p:blipFill>
          <a:blip r:embed="rId2" cstate="print"/>
          <a:srcRect/>
          <a:stretch>
            <a:fillRect/>
          </a:stretch>
        </p:blipFill>
        <p:spPr bwMode="auto">
          <a:xfrm>
            <a:off x="329231" y="1640031"/>
            <a:ext cx="5026314" cy="3468833"/>
          </a:xfrm>
          <a:prstGeom prst="rect">
            <a:avLst/>
          </a:prstGeom>
          <a:noFill/>
        </p:spPr>
      </p:pic>
      <p:sp>
        <p:nvSpPr>
          <p:cNvPr id="17411" name="Rectangle 3"/>
          <p:cNvSpPr>
            <a:spLocks noChangeArrowheads="1"/>
          </p:cNvSpPr>
          <p:nvPr/>
        </p:nvSpPr>
        <p:spPr bwMode="auto">
          <a:xfrm>
            <a:off x="5517742" y="1236025"/>
            <a:ext cx="6234546"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BET cihazı katı veya toz numunelerde fiziksel </a:t>
            </a:r>
            <a:r>
              <a:rPr kumimoji="0" lang="tr-TR"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adsorpsiyon</a:t>
            </a: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yöntemiyle yüzey alanı ölçümleri, mikro, </a:t>
            </a:r>
            <a:r>
              <a:rPr kumimoji="0" lang="tr-TR"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mezo</a:t>
            </a: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ve makro gözenek boyutunu ve gözenek boyut dağılımını düşük basınçlarda ve yüksek çözünürlükte tespit edebilmektedir. </a:t>
            </a:r>
          </a:p>
          <a:p>
            <a:pPr marL="0" marR="0" lvl="0" indent="0" algn="just" defTabSz="914400" rtl="0" eaLnBrk="0" fontAlgn="base" latinLnBrk="0" hangingPunct="0">
              <a:lnSpc>
                <a:spcPct val="150000"/>
              </a:lnSpc>
              <a:spcBef>
                <a:spcPct val="0"/>
              </a:spcBef>
              <a:spcAft>
                <a:spcPct val="0"/>
              </a:spcAft>
              <a:buClrTx/>
              <a:buSzTx/>
              <a:buFontTx/>
              <a:buNone/>
              <a:tabLst/>
            </a:pPr>
            <a:r>
              <a:rPr kumimoji="0" lang="tr-T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Katalizörler, seramikler, mineral ve maden ürünleri,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sinterlenmiş</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malzemeler, yapı malzemeleri, iyon değiştirici reçineler, aktif karbon,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zeolit</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ilaç hammaddeleri,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metalurjik</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tozlar, aşındırıcılar ve polimerler gibi katı ve toz haldeki maddelerin yüzey alanlarının belirlenmesi</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6 Dikdörtgen"/>
          <p:cNvSpPr/>
          <p:nvPr/>
        </p:nvSpPr>
        <p:spPr>
          <a:xfrm>
            <a:off x="2335347" y="523447"/>
            <a:ext cx="6776407" cy="646331"/>
          </a:xfrm>
          <a:prstGeom prst="rect">
            <a:avLst/>
          </a:prstGeom>
        </p:spPr>
        <p:txBody>
          <a:bodyPr wrap="none">
            <a:spAutoFit/>
          </a:bodyPr>
          <a:lstStyle/>
          <a:p>
            <a:pPr lvl="0" algn="just" fontAlgn="base">
              <a:spcBef>
                <a:spcPct val="0"/>
              </a:spcBef>
              <a:spcAft>
                <a:spcPct val="0"/>
              </a:spcAft>
            </a:pPr>
            <a:r>
              <a:rPr lang="tr-TR" sz="3600" b="1" dirty="0" smtClean="0">
                <a:latin typeface="Times New Roman" panose="02020603050405020304" pitchFamily="18" charset="0"/>
                <a:ea typeface="Calibri" pitchFamily="34" charset="0"/>
                <a:cs typeface="Times New Roman" pitchFamily="18" charset="0"/>
              </a:rPr>
              <a:t>Yüzey Alanı Ölçüm Cihazı (BET)</a:t>
            </a:r>
            <a:endParaRPr lang="tr-TR" sz="3600" dirty="0" smtClean="0">
              <a:latin typeface="Times New Roman" panose="02020603050405020304" pitchFamily="18" charset="0"/>
              <a:cs typeface="Times New Roman" panose="02020603050405020304" pitchFamily="18" charset="0"/>
            </a:endParaRPr>
          </a:p>
        </p:txBody>
      </p:sp>
      <p:pic>
        <p:nvPicPr>
          <p:cNvPr id="6" name="İçerik Yer Tutucusu 6"/>
          <p:cNvPicPr>
            <a:picLocks noGrp="1" noChangeAspect="1"/>
          </p:cNvPicPr>
          <p:nvPr>
            <p:ph idx="1"/>
          </p:nvPr>
        </p:nvPicPr>
        <p:blipFill>
          <a:blip r:embed="rId3"/>
          <a:stretch>
            <a:fillRect/>
          </a:stretch>
        </p:blipFill>
        <p:spPr>
          <a:xfrm>
            <a:off x="3105377" y="4338000"/>
            <a:ext cx="2250168" cy="2520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4712497" y="1752763"/>
            <a:ext cx="7107381"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tr-TR"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Zetasizer</a:t>
            </a: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Partikül Boyutu ve </a:t>
            </a:r>
            <a:r>
              <a:rPr kumimoji="0" lang="tr-TR"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Zeta</a:t>
            </a: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Potansiyeli cihazı, dinamik ışık saçılmasını kullanarak,  bir nanometre'den birkaç mikron’a kadar partiküllerin ve moleküllerin boyutunu, </a:t>
            </a:r>
            <a:r>
              <a:rPr kumimoji="0" lang="tr-TR"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zeta</a:t>
            </a: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potansiyelini ve partiküllerin molekül ağırlığını ölçer.</a:t>
            </a:r>
            <a:endParaRPr kumimoji="0" lang="tr-TR" sz="2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Nano</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ve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mikropartiküllerin</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tane boyutu büyüklüğü,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zeta</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potansiyeli, </a:t>
            </a:r>
            <a:r>
              <a:rPr kumimoji="0" lang="tr-T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izoelektronik</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nokta tayini ve molekül ağırlığı ölçümleri</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Parçacıkların emülsiyon kararlılığı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Atık su içindeki tanelerin topaklandırılması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Seramik süspansiyonlarının kararlılığı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Pigment rengi kararlılığı </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4 Dikdörtgen"/>
          <p:cNvSpPr/>
          <p:nvPr/>
        </p:nvSpPr>
        <p:spPr>
          <a:xfrm>
            <a:off x="2348344" y="454498"/>
            <a:ext cx="7863880" cy="1200329"/>
          </a:xfrm>
          <a:prstGeom prst="rect">
            <a:avLst/>
          </a:prstGeom>
        </p:spPr>
        <p:txBody>
          <a:bodyPr wrap="square">
            <a:spAutoFit/>
          </a:bodyPr>
          <a:lstStyle/>
          <a:p>
            <a:pPr lvl="0" algn="just" fontAlgn="base">
              <a:spcBef>
                <a:spcPct val="0"/>
              </a:spcBef>
              <a:spcAft>
                <a:spcPct val="0"/>
              </a:spcAft>
            </a:pPr>
            <a:r>
              <a:rPr lang="tr-TR" sz="3600" b="1" dirty="0" smtClean="0">
                <a:latin typeface="Times New Roman" pitchFamily="18" charset="0"/>
                <a:ea typeface="Times New Roman" pitchFamily="18" charset="0"/>
                <a:cs typeface="Times New Roman" pitchFamily="18" charset="0"/>
              </a:rPr>
              <a:t>Partikül Boyutu-</a:t>
            </a:r>
            <a:r>
              <a:rPr lang="tr-TR" sz="3600" b="1" dirty="0" err="1" smtClean="0">
                <a:latin typeface="Times New Roman" pitchFamily="18" charset="0"/>
                <a:ea typeface="Times New Roman" pitchFamily="18" charset="0"/>
                <a:cs typeface="Times New Roman" pitchFamily="18" charset="0"/>
              </a:rPr>
              <a:t>Zeta</a:t>
            </a:r>
            <a:r>
              <a:rPr lang="tr-TR" sz="3600" b="1" dirty="0" smtClean="0">
                <a:latin typeface="Times New Roman" pitchFamily="18" charset="0"/>
                <a:ea typeface="Times New Roman" pitchFamily="18" charset="0"/>
                <a:cs typeface="Times New Roman" pitchFamily="18" charset="0"/>
              </a:rPr>
              <a:t> </a:t>
            </a:r>
            <a:r>
              <a:rPr lang="tr-TR" sz="3600" b="1" dirty="0" smtClean="0">
                <a:latin typeface="Times New Roman" pitchFamily="18" charset="0"/>
                <a:ea typeface="Times New Roman" pitchFamily="18" charset="0"/>
                <a:cs typeface="Times New Roman" pitchFamily="18" charset="0"/>
              </a:rPr>
              <a:t>Potansiyel </a:t>
            </a:r>
          </a:p>
          <a:p>
            <a:pPr lvl="0" algn="just" fontAlgn="base">
              <a:spcBef>
                <a:spcPct val="0"/>
              </a:spcBef>
              <a:spcAft>
                <a:spcPct val="0"/>
              </a:spcAft>
            </a:pPr>
            <a:r>
              <a:rPr lang="tr-TR" sz="3600" b="1" dirty="0" smtClean="0">
                <a:latin typeface="Times New Roman" pitchFamily="18" charset="0"/>
                <a:ea typeface="Times New Roman" pitchFamily="18" charset="0"/>
                <a:cs typeface="Times New Roman" pitchFamily="18" charset="0"/>
              </a:rPr>
              <a:t>Ölçüm Cihazı (PZL)</a:t>
            </a:r>
            <a:endParaRPr lang="tr-TR" sz="3600" dirty="0" smtClean="0">
              <a:latin typeface="Times New Roman" pitchFamily="18" charset="0"/>
              <a:cs typeface="Times New Roman" pitchFamily="18" charset="0"/>
            </a:endParaRPr>
          </a:p>
        </p:txBody>
      </p:sp>
      <p:pic>
        <p:nvPicPr>
          <p:cNvPr id="6" name="5 Resim" descr="E:\Merkezi Araştırma Laboratuvarı\Cihazlar\DSC_0790.JPG"/>
          <p:cNvPicPr/>
          <p:nvPr/>
        </p:nvPicPr>
        <p:blipFill>
          <a:blip r:embed="rId2" cstate="print"/>
          <a:srcRect/>
          <a:stretch>
            <a:fillRect/>
          </a:stretch>
        </p:blipFill>
        <p:spPr bwMode="auto">
          <a:xfrm>
            <a:off x="166254" y="2698605"/>
            <a:ext cx="4364181" cy="30648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41649" y="426197"/>
            <a:ext cx="8911687" cy="1280890"/>
          </a:xfrm>
        </p:spPr>
        <p:txBody>
          <a:bodyPr>
            <a:normAutofit/>
          </a:bodyPr>
          <a:lstStyle/>
          <a:p>
            <a:pPr lvl="0" fontAlgn="base">
              <a:spcAft>
                <a:spcPct val="0"/>
              </a:spcAft>
            </a:pPr>
            <a:r>
              <a:rPr lang="tr-TR" b="1" dirty="0">
                <a:solidFill>
                  <a:schemeClr val="tx1"/>
                </a:solidFill>
                <a:latin typeface="Times New Roman" pitchFamily="18" charset="0"/>
                <a:ea typeface="Times New Roman" pitchFamily="18" charset="0"/>
                <a:cs typeface="Times New Roman" pitchFamily="18" charset="0"/>
              </a:rPr>
              <a:t>Partikül Boyutu-</a:t>
            </a:r>
            <a:r>
              <a:rPr lang="tr-TR" b="1" dirty="0" err="1">
                <a:solidFill>
                  <a:schemeClr val="tx1"/>
                </a:solidFill>
                <a:latin typeface="Times New Roman" pitchFamily="18" charset="0"/>
                <a:ea typeface="Times New Roman" pitchFamily="18" charset="0"/>
                <a:cs typeface="Times New Roman" pitchFamily="18" charset="0"/>
              </a:rPr>
              <a:t>Zeta</a:t>
            </a:r>
            <a:r>
              <a:rPr lang="tr-TR" b="1" dirty="0">
                <a:solidFill>
                  <a:schemeClr val="tx1"/>
                </a:solidFill>
                <a:latin typeface="Times New Roman" pitchFamily="18" charset="0"/>
                <a:ea typeface="Times New Roman" pitchFamily="18" charset="0"/>
                <a:cs typeface="Times New Roman" pitchFamily="18" charset="0"/>
              </a:rPr>
              <a:t> Potansiyel </a:t>
            </a:r>
            <a:br>
              <a:rPr lang="tr-TR" b="1" dirty="0">
                <a:solidFill>
                  <a:schemeClr val="tx1"/>
                </a:solidFill>
                <a:latin typeface="Times New Roman" pitchFamily="18" charset="0"/>
                <a:ea typeface="Times New Roman" pitchFamily="18" charset="0"/>
                <a:cs typeface="Times New Roman" pitchFamily="18" charset="0"/>
              </a:rPr>
            </a:br>
            <a:r>
              <a:rPr lang="tr-TR" b="1" dirty="0">
                <a:solidFill>
                  <a:schemeClr val="tx1"/>
                </a:solidFill>
                <a:latin typeface="Times New Roman" pitchFamily="18" charset="0"/>
                <a:ea typeface="Times New Roman" pitchFamily="18" charset="0"/>
                <a:cs typeface="Times New Roman" pitchFamily="18" charset="0"/>
              </a:rPr>
              <a:t>Ölçüm Cihazı (PZL</a:t>
            </a:r>
            <a:r>
              <a:rPr lang="tr-TR" b="1" dirty="0" smtClean="0">
                <a:solidFill>
                  <a:schemeClr val="tx1"/>
                </a:solidFill>
                <a:latin typeface="Times New Roman" pitchFamily="18" charset="0"/>
                <a:ea typeface="Times New Roman" pitchFamily="18" charset="0"/>
                <a:cs typeface="Times New Roman" pitchFamily="18" charset="0"/>
              </a:rPr>
              <a:t>)</a:t>
            </a:r>
            <a:endParaRPr lang="tr-TR" dirty="0">
              <a:solidFill>
                <a:schemeClr val="tx1"/>
              </a:solidFill>
            </a:endParaRPr>
          </a:p>
        </p:txBody>
      </p:sp>
      <p:pic>
        <p:nvPicPr>
          <p:cNvPr id="5" name="İçerik Yer Tutucusu 4"/>
          <p:cNvPicPr>
            <a:picLocks noGrp="1" noChangeAspect="1"/>
          </p:cNvPicPr>
          <p:nvPr>
            <p:ph sz="half" idx="1"/>
          </p:nvPr>
        </p:nvPicPr>
        <p:blipFill>
          <a:blip r:embed="rId2"/>
          <a:stretch>
            <a:fillRect/>
          </a:stretch>
        </p:blipFill>
        <p:spPr>
          <a:xfrm>
            <a:off x="3087115" y="2133600"/>
            <a:ext cx="3317432" cy="3778250"/>
          </a:xfrm>
          <a:prstGeom prst="rect">
            <a:avLst/>
          </a:prstGeom>
        </p:spPr>
      </p:pic>
      <p:pic>
        <p:nvPicPr>
          <p:cNvPr id="6" name="İçerik Yer Tutucusu 5"/>
          <p:cNvPicPr>
            <a:picLocks noGrp="1" noChangeAspect="1"/>
          </p:cNvPicPr>
          <p:nvPr>
            <p:ph sz="half" idx="2"/>
          </p:nvPr>
        </p:nvPicPr>
        <p:blipFill>
          <a:blip r:embed="rId3"/>
          <a:stretch>
            <a:fillRect/>
          </a:stretch>
        </p:blipFill>
        <p:spPr>
          <a:xfrm>
            <a:off x="7842455" y="2125663"/>
            <a:ext cx="3011078" cy="3778250"/>
          </a:xfrm>
          <a:prstGeom prst="rect">
            <a:avLst/>
          </a:prstGeom>
        </p:spPr>
      </p:pic>
      <p:sp>
        <p:nvSpPr>
          <p:cNvPr id="7" name="Metin kutusu 6"/>
          <p:cNvSpPr txBox="1"/>
          <p:nvPr/>
        </p:nvSpPr>
        <p:spPr>
          <a:xfrm>
            <a:off x="1015355" y="5709256"/>
            <a:ext cx="4302781" cy="646331"/>
          </a:xfrm>
          <a:prstGeom prst="rect">
            <a:avLst/>
          </a:prstGeom>
          <a:noFill/>
        </p:spPr>
        <p:txBody>
          <a:bodyPr wrap="none" rtlCol="0">
            <a:spAutoFit/>
          </a:bodyPr>
          <a:lstStyle/>
          <a:p>
            <a:r>
              <a:rPr lang="tr-TR" dirty="0" smtClean="0"/>
              <a:t>Küçük partikül veya seyreltik numunelerde</a:t>
            </a:r>
          </a:p>
          <a:p>
            <a:r>
              <a:rPr lang="tr-TR" dirty="0"/>
              <a:t>h</a:t>
            </a:r>
            <a:r>
              <a:rPr lang="tr-TR" dirty="0" smtClean="0"/>
              <a:t>ücre merkezinden ölçüm alınır.</a:t>
            </a:r>
            <a:endParaRPr lang="tr-TR" dirty="0"/>
          </a:p>
        </p:txBody>
      </p:sp>
      <p:sp>
        <p:nvSpPr>
          <p:cNvPr id="8" name="Metin kutusu 7"/>
          <p:cNvSpPr txBox="1"/>
          <p:nvPr/>
        </p:nvSpPr>
        <p:spPr>
          <a:xfrm>
            <a:off x="6800322" y="5709256"/>
            <a:ext cx="4782078" cy="923330"/>
          </a:xfrm>
          <a:prstGeom prst="rect">
            <a:avLst/>
          </a:prstGeom>
          <a:noFill/>
        </p:spPr>
        <p:txBody>
          <a:bodyPr wrap="none" rtlCol="0">
            <a:spAutoFit/>
          </a:bodyPr>
          <a:lstStyle/>
          <a:p>
            <a:r>
              <a:rPr lang="tr-TR" dirty="0" smtClean="0"/>
              <a:t>Konsantre numunelerde ise çoklu ışın </a:t>
            </a:r>
            <a:r>
              <a:rPr lang="tr-TR" dirty="0" err="1" smtClean="0"/>
              <a:t>saçılımını</a:t>
            </a:r>
            <a:endParaRPr lang="tr-TR" dirty="0"/>
          </a:p>
          <a:p>
            <a:r>
              <a:rPr lang="tr-TR" dirty="0"/>
              <a:t>ö</a:t>
            </a:r>
            <a:r>
              <a:rPr lang="tr-TR" dirty="0" smtClean="0"/>
              <a:t>nlemek için hücre duvarına yakın bir noktadan</a:t>
            </a:r>
          </a:p>
          <a:p>
            <a:r>
              <a:rPr lang="tr-TR" dirty="0"/>
              <a:t>ö</a:t>
            </a:r>
            <a:r>
              <a:rPr lang="tr-TR" dirty="0" smtClean="0"/>
              <a:t>lçüm yapılır.</a:t>
            </a:r>
            <a:endParaRPr lang="tr-TR" dirty="0"/>
          </a:p>
        </p:txBody>
      </p:sp>
      <p:graphicFrame>
        <p:nvGraphicFramePr>
          <p:cNvPr id="9" name="Tablo 8"/>
          <p:cNvGraphicFramePr>
            <a:graphicFrameLocks noGrp="1"/>
          </p:cNvGraphicFramePr>
          <p:nvPr>
            <p:extLst>
              <p:ext uri="{D42A27DB-BD31-4B8C-83A1-F6EECF244321}">
                <p14:modId xmlns:p14="http://schemas.microsoft.com/office/powerpoint/2010/main" val="3637552474"/>
              </p:ext>
            </p:extLst>
          </p:nvPr>
        </p:nvGraphicFramePr>
        <p:xfrm>
          <a:off x="1015355" y="1754823"/>
          <a:ext cx="2755574" cy="370840"/>
        </p:xfrm>
        <a:graphic>
          <a:graphicData uri="http://schemas.openxmlformats.org/drawingml/2006/table">
            <a:tbl>
              <a:tblPr firstRow="1" bandRow="1">
                <a:tableStyleId>{5C22544A-7EE6-4342-B048-85BDC9FD1C3A}</a:tableStyleId>
              </a:tblPr>
              <a:tblGrid>
                <a:gridCol w="2755574">
                  <a:extLst>
                    <a:ext uri="{9D8B030D-6E8A-4147-A177-3AD203B41FA5}">
                      <a16:colId xmlns:a16="http://schemas.microsoft.com/office/drawing/2014/main" val="1463891082"/>
                    </a:ext>
                  </a:extLst>
                </a:gridCol>
              </a:tblGrid>
              <a:tr h="370840">
                <a:tc>
                  <a:txBody>
                    <a:bodyPr/>
                    <a:lstStyle/>
                    <a:p>
                      <a:r>
                        <a:rPr lang="tr-TR" dirty="0" smtClean="0"/>
                        <a:t>Çalışma Mekanizması</a:t>
                      </a:r>
                      <a:endParaRPr lang="tr-TR" dirty="0"/>
                    </a:p>
                  </a:txBody>
                  <a:tcPr>
                    <a:solidFill>
                      <a:schemeClr val="accent5">
                        <a:lumMod val="75000"/>
                      </a:schemeClr>
                    </a:solidFill>
                  </a:tcPr>
                </a:tc>
                <a:extLst>
                  <a:ext uri="{0D108BD9-81ED-4DB2-BD59-A6C34878D82A}">
                    <a16:rowId xmlns:a16="http://schemas.microsoft.com/office/drawing/2014/main" val="3009743154"/>
                  </a:ext>
                </a:extLst>
              </a:tr>
            </a:tbl>
          </a:graphicData>
        </a:graphic>
      </p:graphicFrame>
    </p:spTree>
    <p:extLst>
      <p:ext uri="{BB962C8B-B14F-4D97-AF65-F5344CB8AC3E}">
        <p14:creationId xmlns:p14="http://schemas.microsoft.com/office/powerpoint/2010/main" val="4226482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5749636" y="2084817"/>
            <a:ext cx="6123709"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Cihaz, lazer ışık saçınım prensibi ile en az 0,01 mikron ile 3500 mikron aralığındaki parçacık boyutuna sahip partiküllerin boyutlarını tayin etmektedir. </a:t>
            </a:r>
          </a:p>
          <a:p>
            <a:pPr marL="0" marR="0" lvl="0" indent="0" algn="just" defTabSz="914400" rtl="0" eaLnBrk="0" fontAlgn="base" latinLnBrk="0" hangingPunct="0">
              <a:lnSpc>
                <a:spcPct val="100000"/>
              </a:lnSpc>
              <a:spcBef>
                <a:spcPct val="0"/>
              </a:spcBef>
              <a:spcAft>
                <a:spcPct val="0"/>
              </a:spcAft>
              <a:buClrTx/>
              <a:buSzTx/>
              <a:buFontTx/>
              <a:buNone/>
              <a:tabLst/>
            </a:pPr>
            <a:endParaRPr lang="tr-TR" sz="2000" dirty="0" smtClean="0">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tr-TR" sz="2000" b="1" dirty="0" smtClean="0">
                <a:latin typeface="Times New Roman" pitchFamily="18" charset="0"/>
                <a:ea typeface="Calibri" pitchFamily="34" charset="0"/>
                <a:cs typeface="Times New Roman" pitchFamily="18" charset="0"/>
              </a:rPr>
              <a:t>Uygulama alanı:</a:t>
            </a: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Kuru, yaş, kırılgan ve yapışkan numunelerin parçacık boyutlarının ölçümü</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9395" name="Picture 3" descr="Malvern marka Mastersizer 3000 ile ilgili görsel sonucu"/>
          <p:cNvPicPr>
            <a:picLocks noChangeAspect="1" noChangeArrowheads="1"/>
          </p:cNvPicPr>
          <p:nvPr/>
        </p:nvPicPr>
        <p:blipFill>
          <a:blip r:embed="rId2" cstate="print"/>
          <a:srcRect/>
          <a:stretch>
            <a:fillRect/>
          </a:stretch>
        </p:blipFill>
        <p:spPr bwMode="auto">
          <a:xfrm>
            <a:off x="339435" y="2230582"/>
            <a:ext cx="5049981" cy="3366654"/>
          </a:xfrm>
          <a:prstGeom prst="rect">
            <a:avLst/>
          </a:prstGeom>
          <a:noFill/>
        </p:spPr>
      </p:pic>
      <p:sp>
        <p:nvSpPr>
          <p:cNvPr id="4" name="Metin kutusu 3"/>
          <p:cNvSpPr txBox="1"/>
          <p:nvPr/>
        </p:nvSpPr>
        <p:spPr>
          <a:xfrm>
            <a:off x="1987058" y="634315"/>
            <a:ext cx="8712642" cy="646331"/>
          </a:xfrm>
          <a:prstGeom prst="rect">
            <a:avLst/>
          </a:prstGeom>
          <a:noFill/>
        </p:spPr>
        <p:txBody>
          <a:bodyPr wrap="none" rtlCol="0">
            <a:spAutoFit/>
          </a:bodyPr>
          <a:lstStyle/>
          <a:p>
            <a:r>
              <a:rPr lang="tr-TR" sz="3600" b="1" dirty="0">
                <a:latin typeface="Times New Roman" panose="02020603050405020304" pitchFamily="18" charset="0"/>
                <a:cs typeface="Times New Roman" panose="02020603050405020304" pitchFamily="18" charset="0"/>
              </a:rPr>
              <a:t>Partikül Boyutu Ölçüm Cihazı-</a:t>
            </a:r>
            <a:r>
              <a:rPr lang="tr-TR" sz="3600" b="1" dirty="0" err="1">
                <a:latin typeface="Times New Roman" panose="02020603050405020304" pitchFamily="18" charset="0"/>
                <a:cs typeface="Times New Roman" panose="02020603050405020304" pitchFamily="18" charset="0"/>
              </a:rPr>
              <a:t>Mastersizer</a:t>
            </a:r>
            <a:endParaRPr lang="tr-TR" sz="3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05490"/>
            <a:ext cx="5495238" cy="2047619"/>
          </a:xfrm>
          <a:prstGeom prst="rect">
            <a:avLst/>
          </a:prstGeom>
        </p:spPr>
      </p:pic>
      <p:sp>
        <p:nvSpPr>
          <p:cNvPr id="64513" name="Rectangle 1"/>
          <p:cNvSpPr>
            <a:spLocks noChangeArrowheads="1"/>
          </p:cNvSpPr>
          <p:nvPr/>
        </p:nvSpPr>
        <p:spPr bwMode="auto">
          <a:xfrm>
            <a:off x="4701461" y="1995229"/>
            <a:ext cx="6826388"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Dinamik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reoloji</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ölçümünde bir malzemenin</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elestik</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karakteri tespit edilir.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Vizkoelastik</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davranış ürünün kullanım koşullarını sınırlandıran önemli bir parametredir.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Çikolatanin</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ideal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ideal</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sıcaklıkta ideal yumuşaklıkta olması,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kompozit</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veya saf plastik bir malzemenin dayanıklılığı gibi…</a:t>
            </a:r>
            <a:endParaRPr lang="tr-TR" sz="2000" dirty="0" smtClean="0">
              <a:latin typeface="Times New Roman" pitchFamily="18" charset="0"/>
              <a:cs typeface="Times New Roman" pitchFamily="18" charset="0"/>
            </a:endParaRPr>
          </a:p>
          <a:p>
            <a:pPr lvl="0" algn="just" eaLnBrk="0" fontAlgn="base" hangingPunct="0">
              <a:spcBef>
                <a:spcPct val="0"/>
              </a:spcBef>
              <a:spcAft>
                <a:spcPct val="0"/>
              </a:spcAft>
            </a:pPr>
            <a:r>
              <a:rPr lang="tr-TR" sz="2000" b="1" dirty="0" smtClean="0">
                <a:latin typeface="Times New Roman" pitchFamily="18" charset="0"/>
                <a:ea typeface="Calibri" pitchFamily="34" charset="0"/>
                <a:cs typeface="Times New Roman" pitchFamily="18" charset="0"/>
              </a:rPr>
              <a:t>Uygulama alanı:</a:t>
            </a:r>
          </a:p>
          <a:p>
            <a:pPr lvl="0" algn="just" eaLnBrk="0" fontAlgn="base" hangingPunct="0">
              <a:spcBef>
                <a:spcPct val="0"/>
              </a:spcBef>
              <a:spcAft>
                <a:spcPct val="0"/>
              </a:spcAft>
            </a:pPr>
            <a:r>
              <a:rPr lang="tr-TR" sz="2000" dirty="0" smtClean="0">
                <a:latin typeface="Times New Roman" pitchFamily="18" charset="0"/>
                <a:ea typeface="Calibri" pitchFamily="34" charset="0"/>
                <a:cs typeface="Times New Roman" pitchFamily="18" charset="0"/>
              </a:rPr>
              <a:t>Kuru, yaş, kırılgan ve yapışkan numunelerin gerinim ve gerilim arasındaki faz farklılığı ölçümü</a:t>
            </a:r>
            <a:endParaRPr lang="tr-TR" sz="2000" dirty="0" smtClean="0">
              <a:latin typeface="Times New Roman" pitchFamily="18" charset="0"/>
              <a:cs typeface="Times New Roman" pitchFamily="18" charset="0"/>
            </a:endParaRPr>
          </a:p>
        </p:txBody>
      </p:sp>
      <p:sp>
        <p:nvSpPr>
          <p:cNvPr id="4" name="Metin kutusu 3"/>
          <p:cNvSpPr txBox="1"/>
          <p:nvPr/>
        </p:nvSpPr>
        <p:spPr>
          <a:xfrm>
            <a:off x="4905077" y="619878"/>
            <a:ext cx="2140330" cy="646331"/>
          </a:xfrm>
          <a:prstGeom prst="rect">
            <a:avLst/>
          </a:prstGeom>
          <a:noFill/>
        </p:spPr>
        <p:txBody>
          <a:bodyPr wrap="none" rtlCol="0">
            <a:spAutoFit/>
          </a:bodyPr>
          <a:lstStyle/>
          <a:p>
            <a:pPr algn="ctr"/>
            <a:r>
              <a:rPr lang="tr-TR" sz="3600" b="1" dirty="0" err="1" smtClean="0">
                <a:latin typeface="Times New Roman" panose="02020603050405020304" pitchFamily="18" charset="0"/>
                <a:cs typeface="Times New Roman" panose="02020603050405020304" pitchFamily="18" charset="0"/>
              </a:rPr>
              <a:t>Reometre</a:t>
            </a:r>
            <a:endParaRPr lang="tr-TR" sz="3600" b="1" dirty="0">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rotWithShape="1">
          <a:blip r:embed="rId3">
            <a:extLst>
              <a:ext uri="{28A0092B-C50C-407E-A947-70E740481C1C}">
                <a14:useLocalDpi xmlns:a14="http://schemas.microsoft.com/office/drawing/2010/main" val="0"/>
              </a:ext>
            </a:extLst>
          </a:blip>
          <a:srcRect l="34046" r="-34046"/>
          <a:stretch/>
        </p:blipFill>
        <p:spPr>
          <a:xfrm>
            <a:off x="792975" y="1509216"/>
            <a:ext cx="5715000" cy="3810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VİZYON</a:t>
            </a:r>
          </a:p>
        </p:txBody>
      </p:sp>
      <p:sp>
        <p:nvSpPr>
          <p:cNvPr id="3" name="İçerik Yer Tutucusu 2"/>
          <p:cNvSpPr>
            <a:spLocks noGrp="1"/>
          </p:cNvSpPr>
          <p:nvPr>
            <p:ph idx="1"/>
          </p:nvPr>
        </p:nvSpPr>
        <p:spPr/>
        <p:txBody>
          <a:bodyPr/>
          <a:lstStyle/>
          <a:p>
            <a:pPr algn="just">
              <a:lnSpc>
                <a:spcPct val="200000"/>
              </a:lnSpc>
            </a:pPr>
            <a:r>
              <a:rPr lang="tr-TR" dirty="0"/>
              <a:t>“Merkezimiz sahip olduğu araştırma kabiliyet ve kapasitesini, araştırma alt yapısı ile birleştirip uygulamalı araştırma ve geliştirme, teknoloji transferi, </a:t>
            </a:r>
            <a:r>
              <a:rPr lang="tr-TR" dirty="0" err="1"/>
              <a:t>inovasyon</a:t>
            </a:r>
            <a:r>
              <a:rPr lang="tr-TR" dirty="0"/>
              <a:t>, sistem ve tesis kurma, profesyonel danışmanlık gibi eğitim çalışmaları ile destekleyerek Ülkemiz geleceğine ulusal ve uluslararası alanda katkı sağlamayı hedeflemektedir” </a:t>
            </a:r>
          </a:p>
        </p:txBody>
      </p:sp>
    </p:spTree>
    <p:extLst>
      <p:ext uri="{BB962C8B-B14F-4D97-AF65-F5344CB8AC3E}">
        <p14:creationId xmlns:p14="http://schemas.microsoft.com/office/powerpoint/2010/main" val="41286595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029841" y="619878"/>
            <a:ext cx="3890810" cy="646331"/>
          </a:xfrm>
          <a:prstGeom prst="rect">
            <a:avLst/>
          </a:prstGeom>
          <a:noFill/>
        </p:spPr>
        <p:txBody>
          <a:bodyPr wrap="none" rtlCol="0">
            <a:spAutoFit/>
          </a:bodyPr>
          <a:lstStyle/>
          <a:p>
            <a:pPr algn="ctr"/>
            <a:r>
              <a:rPr lang="tr-TR" sz="3600" b="1" dirty="0" smtClean="0">
                <a:latin typeface="Times New Roman" panose="02020603050405020304" pitchFamily="18" charset="0"/>
                <a:cs typeface="Times New Roman" panose="02020603050405020304" pitchFamily="18" charset="0"/>
              </a:rPr>
              <a:t>Maskesiz Litografi</a:t>
            </a:r>
            <a:endParaRPr lang="tr-TR" sz="3600" b="1" dirty="0">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4701461" y="1995229"/>
            <a:ext cx="6826388"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Dinamik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reoloji</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ölçümünde bir malzemenin</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elestik</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karakteri tespit edilir.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Vizkoelastik</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davranış ürünün kullanım koşullarını sınırlandıran önemli bir parametredir.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Çikolatanin</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ideal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ideal</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sıcaklıkta ideal yumuşaklıkta olması, </a:t>
            </a:r>
            <a:r>
              <a:rPr kumimoji="0" lang="tr-T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kompozit</a:t>
            </a:r>
            <a:r>
              <a:rPr kumimoji="0" lang="tr-T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veya saf plastik bir malzemenin dayanıklılığı gibi…</a:t>
            </a:r>
            <a:endParaRPr lang="tr-TR" sz="2000" dirty="0" smtClean="0">
              <a:latin typeface="Times New Roman" pitchFamily="18" charset="0"/>
              <a:cs typeface="Times New Roman" pitchFamily="18" charset="0"/>
            </a:endParaRPr>
          </a:p>
          <a:p>
            <a:pPr lvl="0" algn="just" eaLnBrk="0" fontAlgn="base" hangingPunct="0">
              <a:spcBef>
                <a:spcPct val="0"/>
              </a:spcBef>
              <a:spcAft>
                <a:spcPct val="0"/>
              </a:spcAft>
            </a:pPr>
            <a:r>
              <a:rPr lang="tr-TR" sz="2000" b="1" dirty="0" smtClean="0">
                <a:latin typeface="Times New Roman" pitchFamily="18" charset="0"/>
                <a:ea typeface="Calibri" pitchFamily="34" charset="0"/>
                <a:cs typeface="Times New Roman" pitchFamily="18" charset="0"/>
              </a:rPr>
              <a:t>Uygulama alanı:</a:t>
            </a:r>
          </a:p>
          <a:p>
            <a:pPr lvl="0" algn="just" eaLnBrk="0" fontAlgn="base" hangingPunct="0">
              <a:spcBef>
                <a:spcPct val="0"/>
              </a:spcBef>
              <a:spcAft>
                <a:spcPct val="0"/>
              </a:spcAft>
            </a:pPr>
            <a:r>
              <a:rPr lang="tr-TR" sz="2000" dirty="0" smtClean="0">
                <a:latin typeface="Times New Roman" pitchFamily="18" charset="0"/>
                <a:ea typeface="Calibri" pitchFamily="34" charset="0"/>
                <a:cs typeface="Times New Roman" pitchFamily="18" charset="0"/>
              </a:rPr>
              <a:t>Kuru, yaş, kırılgan ve yapışkan numunelerin gerinim ve gerilim arasındaki faz farklılığı ölçümü</a:t>
            </a:r>
            <a:endParaRPr lang="tr-TR" sz="2000" dirty="0" smtClean="0">
              <a:latin typeface="Times New Roman" pitchFamily="18" charset="0"/>
              <a:cs typeface="Times New Roman" pitchFamily="18" charset="0"/>
            </a:endParaRPr>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18567"/>
          <a:stretch/>
        </p:blipFill>
        <p:spPr>
          <a:xfrm rot="5400000">
            <a:off x="258178" y="2184190"/>
            <a:ext cx="4886766" cy="3375544"/>
          </a:xfrm>
          <a:prstGeom prst="rect">
            <a:avLst/>
          </a:prstGeom>
        </p:spPr>
      </p:pic>
    </p:spTree>
    <p:extLst>
      <p:ext uri="{BB962C8B-B14F-4D97-AF65-F5344CB8AC3E}">
        <p14:creationId xmlns:p14="http://schemas.microsoft.com/office/powerpoint/2010/main" val="3026931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933667" y="619878"/>
            <a:ext cx="4083169" cy="646331"/>
          </a:xfrm>
          <a:prstGeom prst="rect">
            <a:avLst/>
          </a:prstGeom>
          <a:noFill/>
        </p:spPr>
        <p:txBody>
          <a:bodyPr wrap="none" rtlCol="0">
            <a:spAutoFit/>
          </a:bodyPr>
          <a:lstStyle/>
          <a:p>
            <a:pPr algn="ctr"/>
            <a:r>
              <a:rPr lang="tr-TR" sz="3600" b="1" dirty="0" smtClean="0">
                <a:latin typeface="Times New Roman" panose="02020603050405020304" pitchFamily="18" charset="0"/>
                <a:cs typeface="Times New Roman" panose="02020603050405020304" pitchFamily="18" charset="0"/>
              </a:rPr>
              <a:t>Renk Ölçüm Cihazı</a:t>
            </a:r>
            <a:endParaRPr lang="tr-TR" sz="3600" b="1" dirty="0">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4701461" y="1810565"/>
            <a:ext cx="6826388"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tr-TR" dirty="0"/>
              <a:t>Cihaz, LED hassas spektroskopi prensibini kullanır, ışığı belirli bir dalga boyu aralığına göre ayırır ve hassas analiz yapmak için </a:t>
            </a:r>
            <a:r>
              <a:rPr lang="tr-TR" dirty="0" err="1"/>
              <a:t>sensör</a:t>
            </a:r>
            <a:r>
              <a:rPr lang="tr-TR" dirty="0"/>
              <a:t> dizisi gruplarını kullanır. Sadece L * ab değerini ve delta E değerini ölçerken, aynı zamanda renk eşleme fonksiyonunu gerçekleştirebilen ve çeşitli renk formüllerinin gerçek parametrelerini hesaplayabilen spektral yansıma eğrisini de gösterebilir.</a:t>
            </a:r>
          </a:p>
          <a:p>
            <a:endParaRPr lang="tr-TR" dirty="0" smtClean="0"/>
          </a:p>
          <a:p>
            <a:r>
              <a:rPr lang="tr-TR" dirty="0"/>
              <a:t>Plastik, elektronik, boya, mürekkep, tekstil, giysi, baskı ve boyama, gıda, medikal, kozmetik, sanayi, bilimsel araştırma enstitüleri, okullar ve </a:t>
            </a:r>
            <a:r>
              <a:rPr lang="tr-TR" dirty="0" err="1"/>
              <a:t>laboratuarlarda</a:t>
            </a:r>
            <a:r>
              <a:rPr lang="tr-TR" dirty="0"/>
              <a:t> yaygın olarak kullanılmaktadır. Yansıma spektrumunu ve diğer renk indeksini hassas bir şekilde ölçebilir.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6758" y="2097614"/>
            <a:ext cx="4546366" cy="3409775"/>
          </a:xfrm>
          <a:prstGeom prst="rect">
            <a:avLst/>
          </a:prstGeom>
        </p:spPr>
      </p:pic>
    </p:spTree>
    <p:extLst>
      <p:ext uri="{BB962C8B-B14F-4D97-AF65-F5344CB8AC3E}">
        <p14:creationId xmlns:p14="http://schemas.microsoft.com/office/powerpoint/2010/main" val="3816393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5112914" y="1849359"/>
            <a:ext cx="6400214"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Otomatik gaz piknometresi katı maddelerin gerçek yoğunluğunu ve hacmini ölçmek için kullanılır. </a:t>
            </a:r>
          </a:p>
          <a:p>
            <a:pPr marL="0" marR="0" lvl="0" indent="0" algn="just" defTabSz="914400" rtl="0" eaLnBrk="0" fontAlgn="base" latinLnBrk="0" hangingPunct="0">
              <a:lnSpc>
                <a:spcPct val="150000"/>
              </a:lnSpc>
              <a:spcBef>
                <a:spcPct val="0"/>
              </a:spcBef>
              <a:spcAft>
                <a:spcPct val="0"/>
              </a:spcAft>
              <a:buClrTx/>
              <a:buSzTx/>
              <a:buFontTx/>
              <a:buNone/>
              <a:tabLst/>
            </a:pPr>
            <a:r>
              <a:rPr lang="tr-TR" sz="2000" b="1" dirty="0" smtClean="0">
                <a:latin typeface="Times New Roman" pitchFamily="18" charset="0"/>
                <a:cs typeface="Times New Roman" pitchFamily="18" charset="0"/>
              </a:rPr>
              <a:t>Uygulama alanı:</a:t>
            </a:r>
          </a:p>
          <a:p>
            <a:pPr marL="0" marR="0" lvl="0" indent="0" algn="just" defTabSz="914400" rtl="0" eaLnBrk="0" fontAlgn="base" latinLnBrk="0" hangingPunct="0">
              <a:lnSpc>
                <a:spcPct val="150000"/>
              </a:lnSpc>
              <a:spcBef>
                <a:spcPct val="0"/>
              </a:spcBef>
              <a:spcAft>
                <a:spcPct val="0"/>
              </a:spcAft>
              <a:buClrTx/>
              <a:buSzTx/>
              <a:buFontTx/>
              <a:buNone/>
              <a:tabLst/>
            </a:pPr>
            <a:r>
              <a:rPr lang="tr-TR" sz="2000" dirty="0" err="1" smtClean="0">
                <a:latin typeface="Times New Roman" pitchFamily="18" charset="0"/>
                <a:cs typeface="Times New Roman" pitchFamily="18" charset="0"/>
              </a:rPr>
              <a:t>F</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armasötik</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dolgu ve aktif maddelerde,kaplamalarda, pigmentlerde, yakma ürünlerinde, ahşap malzemelerde, döküm ve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sinterleme</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ürünlerinde, plastik filmlerde, sulu çamurlarda, seramiklerde, maden ve muhtelif inorganik malzemelerde, köpüklü malzemelerde, organik kimyasallarda, polimerlerde ve benzeri katı ve tüm toz ürünlerde </a:t>
            </a:r>
            <a:r>
              <a:rPr lang="tr-TR" sz="2000" dirty="0" smtClean="0">
                <a:latin typeface="Times New Roman" pitchFamily="18" charset="0"/>
                <a:cs typeface="Times New Roman" pitchFamily="18" charset="0"/>
              </a:rPr>
              <a:t>yoğunluk ölçümü</a:t>
            </a:r>
            <a:endParaRPr kumimoji="0" lang="tr-TR"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5539" name="Picture 3" descr="ULTRAPYC 1200e ile ilgili görsel sonucu"/>
          <p:cNvPicPr>
            <a:picLocks noChangeAspect="1" noChangeArrowheads="1"/>
          </p:cNvPicPr>
          <p:nvPr/>
        </p:nvPicPr>
        <p:blipFill>
          <a:blip r:embed="rId2" cstate="print"/>
          <a:srcRect/>
          <a:stretch>
            <a:fillRect/>
          </a:stretch>
        </p:blipFill>
        <p:spPr bwMode="auto">
          <a:xfrm>
            <a:off x="623452" y="2708611"/>
            <a:ext cx="4197930" cy="3115072"/>
          </a:xfrm>
          <a:prstGeom prst="rect">
            <a:avLst/>
          </a:prstGeom>
          <a:noFill/>
        </p:spPr>
      </p:pic>
      <p:sp>
        <p:nvSpPr>
          <p:cNvPr id="4" name="Metin kutusu 3"/>
          <p:cNvSpPr txBox="1"/>
          <p:nvPr/>
        </p:nvSpPr>
        <p:spPr>
          <a:xfrm>
            <a:off x="3131205" y="676609"/>
            <a:ext cx="4482317" cy="646331"/>
          </a:xfrm>
          <a:prstGeom prst="rect">
            <a:avLst/>
          </a:prstGeom>
          <a:noFill/>
        </p:spPr>
        <p:txBody>
          <a:bodyPr wrap="none" rtlCol="0">
            <a:spAutoFit/>
          </a:bodyPr>
          <a:lstStyle/>
          <a:p>
            <a:r>
              <a:rPr lang="tr-TR" sz="3600" b="1" dirty="0" smtClean="0">
                <a:latin typeface="Times New Roman" panose="02020603050405020304" pitchFamily="18" charset="0"/>
                <a:cs typeface="Times New Roman" panose="02020603050405020304" pitchFamily="18" charset="0"/>
              </a:rPr>
              <a:t>Otomatik Piknometre</a:t>
            </a:r>
            <a:endParaRPr lang="tr-TR" sz="3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616" y="3930375"/>
            <a:ext cx="3680507" cy="2880000"/>
          </a:xfrm>
          <a:prstGeom prst="rect">
            <a:avLst/>
          </a:prstGeom>
        </p:spPr>
      </p:pic>
      <p:sp>
        <p:nvSpPr>
          <p:cNvPr id="58370" name="Rectangle 2"/>
          <p:cNvSpPr>
            <a:spLocks noChangeArrowheads="1"/>
          </p:cNvSpPr>
          <p:nvPr/>
        </p:nvSpPr>
        <p:spPr bwMode="auto">
          <a:xfrm>
            <a:off x="3311658" y="657560"/>
            <a:ext cx="523701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Akustik Empedans Tüpü</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8369" name="0 Resim"/>
          <p:cNvPicPr>
            <a:picLocks noChangeAspect="1" noChangeArrowheads="1"/>
          </p:cNvPicPr>
          <p:nvPr/>
        </p:nvPicPr>
        <p:blipFill>
          <a:blip r:embed="rId3" cstate="print"/>
          <a:srcRect/>
          <a:stretch>
            <a:fillRect/>
          </a:stretch>
        </p:blipFill>
        <p:spPr bwMode="auto">
          <a:xfrm>
            <a:off x="304655" y="2535381"/>
            <a:ext cx="4725193" cy="3218585"/>
          </a:xfrm>
          <a:prstGeom prst="rect">
            <a:avLst/>
          </a:prstGeom>
          <a:noFill/>
        </p:spPr>
      </p:pic>
      <p:sp>
        <p:nvSpPr>
          <p:cNvPr id="58371" name="Rectangle 3"/>
          <p:cNvSpPr>
            <a:spLocks noChangeArrowheads="1"/>
          </p:cNvSpPr>
          <p:nvPr/>
        </p:nvSpPr>
        <p:spPr bwMode="auto">
          <a:xfrm>
            <a:off x="5029848" y="2113726"/>
            <a:ext cx="7037656"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50 Hz–6300 Hz  aralığında akustik empedans ölçüm sistemi ile, ses geçiş kaybı ve ses yutma katsayısı ölçümleri yapılabilmektedir. Numuneye etkiyen ve numuneden yansıyan ses dalgalarının ölçülerek, elde edilen yüzey empedansından yutum katsayısı hesaplanmaktadır.</a:t>
            </a:r>
          </a:p>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tr-T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400" b="0" i="0" u="none" strike="noStrike" cap="none" normalizeH="0" baseline="0" dirty="0" smtClean="0">
                <a:ln>
                  <a:noFill/>
                </a:ln>
                <a:solidFill>
                  <a:schemeClr val="tx1"/>
                </a:solidFill>
                <a:effectLst/>
                <a:latin typeface="Times New Roman" pitchFamily="18" charset="0"/>
                <a:cs typeface="Times New Roman" pitchFamily="18" charset="0"/>
              </a:rPr>
              <a:t>Ses </a:t>
            </a:r>
            <a:r>
              <a:rPr kumimoji="0" lang="tr-TR" sz="2400" b="0" i="0" u="none" strike="noStrike" cap="none" normalizeH="0" baseline="0" dirty="0" err="1" smtClean="0">
                <a:ln>
                  <a:noFill/>
                </a:ln>
                <a:solidFill>
                  <a:schemeClr val="tx1"/>
                </a:solidFill>
                <a:effectLst/>
                <a:latin typeface="Times New Roman" pitchFamily="18" charset="0"/>
                <a:cs typeface="Times New Roman" pitchFamily="18" charset="0"/>
              </a:rPr>
              <a:t>absorbsiyon</a:t>
            </a:r>
            <a:r>
              <a:rPr kumimoji="0" lang="tr-TR" sz="24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400" b="0" i="0" u="none" strike="noStrike" cap="none" normalizeH="0" baseline="0" dirty="0" smtClean="0">
                <a:ln>
                  <a:noFill/>
                </a:ln>
                <a:solidFill>
                  <a:schemeClr val="tx1"/>
                </a:solidFill>
                <a:effectLst/>
                <a:latin typeface="Times New Roman" pitchFamily="18" charset="0"/>
                <a:cs typeface="Times New Roman" pitchFamily="18" charset="0"/>
              </a:rPr>
              <a:t>Ses iletim kaybı</a:t>
            </a:r>
            <a:endParaRPr lang="tr-TR" sz="2400"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Ses yutma katsayısı</a:t>
            </a:r>
            <a:r>
              <a:rPr kumimoji="0" lang="tr-TR" sz="24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657742" y="571748"/>
            <a:ext cx="7050279"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Fiziksel </a:t>
            </a:r>
            <a:r>
              <a:rPr kumimoji="0" lang="tr-TR"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Buhar Biriktirme  (PVD) </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481" name="Resim 40"/>
          <p:cNvPicPr>
            <a:picLocks noChangeAspect="1" noChangeArrowheads="1"/>
          </p:cNvPicPr>
          <p:nvPr/>
        </p:nvPicPr>
        <p:blipFill>
          <a:blip r:embed="rId2" cstate="print"/>
          <a:srcRect t="14088" b="16701"/>
          <a:stretch>
            <a:fillRect/>
          </a:stretch>
        </p:blipFill>
        <p:spPr bwMode="auto">
          <a:xfrm>
            <a:off x="677863" y="2036618"/>
            <a:ext cx="4212792" cy="4697143"/>
          </a:xfrm>
          <a:prstGeom prst="rect">
            <a:avLst/>
          </a:prstGeom>
          <a:noFill/>
        </p:spPr>
      </p:pic>
      <p:sp>
        <p:nvSpPr>
          <p:cNvPr id="20483" name="Rectangle 3"/>
          <p:cNvSpPr>
            <a:spLocks noChangeArrowheads="1"/>
          </p:cNvSpPr>
          <p:nvPr/>
        </p:nvSpPr>
        <p:spPr bwMode="auto">
          <a:xfrm>
            <a:off x="5469049" y="2036618"/>
            <a:ext cx="6082146" cy="409342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PVD (</a:t>
            </a:r>
            <a:r>
              <a:rPr kumimoji="0" lang="tr-TR" sz="20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Physical</a:t>
            </a:r>
            <a:r>
              <a:rPr kumimoji="0" lang="tr-TR" sz="20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tr-TR" sz="20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Vapor</a:t>
            </a:r>
            <a:r>
              <a:rPr kumimoji="0" lang="tr-TR" sz="20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tr-TR" sz="20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Deposition</a:t>
            </a:r>
            <a:r>
              <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kaplama tekniğinde; kaplanacak malzeme yüksek vakumlu bir kabine yerleştirilir ve yüksek enerji ile iyonlaştırılmış ve reaktif gazlarla oluşturulmuş plazma ile kaplanır. Kaplamanın homojen olabilmesi için kaplanacak malzemeye maksimum hareket kazandırılır. İnce film kaplamada en iyi yöntemlerinden biridir.</a:t>
            </a: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err="1" smtClean="0">
                <a:ln>
                  <a:noFill/>
                </a:ln>
                <a:effectLst/>
                <a:latin typeface="Times New Roman" pitchFamily="18" charset="0"/>
                <a:ea typeface="Calibri" pitchFamily="34" charset="0"/>
                <a:cs typeface="Times New Roman" pitchFamily="18" charset="0"/>
                <a:hlinkClick r:id="rId3" tooltip="TiN"/>
              </a:rPr>
              <a:t>TiN</a:t>
            </a:r>
            <a:r>
              <a:rPr kumimoji="0" lang="tr-TR" sz="2000" b="0" i="0" u="none" strike="noStrike" cap="none" normalizeH="0" baseline="0" dirty="0" smtClean="0">
                <a:ln>
                  <a:noFill/>
                </a:ln>
                <a:effectLst/>
                <a:latin typeface="Times New Roman" pitchFamily="18" charset="0"/>
                <a:ea typeface="Calibri" pitchFamily="34" charset="0"/>
                <a:cs typeface="Times New Roman" pitchFamily="18" charset="0"/>
              </a:rPr>
              <a:t>: Titanyum </a:t>
            </a:r>
            <a:r>
              <a:rPr kumimoji="0" lang="tr-TR" sz="2000" b="0" i="0" u="none" strike="noStrike" cap="none" normalizeH="0" baseline="0" dirty="0" err="1" smtClean="0">
                <a:ln>
                  <a:noFill/>
                </a:ln>
                <a:effectLst/>
                <a:latin typeface="Times New Roman" pitchFamily="18" charset="0"/>
                <a:ea typeface="Calibri" pitchFamily="34" charset="0"/>
                <a:cs typeface="Times New Roman" pitchFamily="18" charset="0"/>
              </a:rPr>
              <a:t>Nitrür</a:t>
            </a:r>
            <a:r>
              <a:rPr kumimoji="0" lang="tr-TR" sz="2000" b="0" i="0" u="none" strike="noStrike" cap="none" normalizeH="0" baseline="0" dirty="0" smtClean="0">
                <a:ln>
                  <a:noFill/>
                </a:ln>
                <a:effectLst/>
                <a:latin typeface="Times New Roman" pitchFamily="18" charset="0"/>
                <a:ea typeface="Calibri" pitchFamily="34" charset="0"/>
                <a:cs typeface="Times New Roman" pitchFamily="18" charset="0"/>
              </a:rPr>
              <a:t> Kaplamalar</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err="1" smtClean="0">
                <a:ln>
                  <a:noFill/>
                </a:ln>
                <a:effectLst/>
                <a:latin typeface="Times New Roman" pitchFamily="18" charset="0"/>
                <a:ea typeface="Calibri" pitchFamily="34" charset="0"/>
                <a:cs typeface="Times New Roman" pitchFamily="18" charset="0"/>
                <a:hlinkClick r:id="rId4" tooltip="NbN"/>
              </a:rPr>
              <a:t>NbN</a:t>
            </a:r>
            <a:r>
              <a:rPr kumimoji="0" lang="tr-TR" sz="2000" b="0" i="0"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tr-TR" sz="2000" b="0" i="0" u="none" strike="noStrike" cap="none" normalizeH="0" baseline="0" dirty="0" err="1" smtClean="0">
                <a:ln>
                  <a:noFill/>
                </a:ln>
                <a:effectLst/>
                <a:latin typeface="Times New Roman" pitchFamily="18" charset="0"/>
                <a:ea typeface="Calibri" pitchFamily="34" charset="0"/>
                <a:cs typeface="Times New Roman" pitchFamily="18" charset="0"/>
                <a:hlinkClick r:id="rId5" tooltip="Niobyum nitrür (sayfa mevcut değil)"/>
              </a:rPr>
              <a:t>Niobyum</a:t>
            </a:r>
            <a:r>
              <a:rPr kumimoji="0" lang="tr-TR" sz="2000" b="0" i="0" u="none" strike="noStrike" cap="none" normalizeH="0" baseline="0" dirty="0" smtClean="0">
                <a:ln>
                  <a:noFill/>
                </a:ln>
                <a:effectLst/>
                <a:latin typeface="Times New Roman" pitchFamily="18" charset="0"/>
                <a:ea typeface="Calibri" pitchFamily="34" charset="0"/>
                <a:cs typeface="Times New Roman" pitchFamily="18" charset="0"/>
                <a:hlinkClick r:id="rId5" tooltip="Niobyum nitrür (sayfa mevcut değil)"/>
              </a:rPr>
              <a:t> </a:t>
            </a:r>
            <a:r>
              <a:rPr kumimoji="0" lang="tr-TR" sz="2000" b="0" i="0" u="none" strike="noStrike" cap="none" normalizeH="0" baseline="0" dirty="0" err="1" smtClean="0">
                <a:ln>
                  <a:noFill/>
                </a:ln>
                <a:effectLst/>
                <a:latin typeface="Times New Roman" pitchFamily="18" charset="0"/>
                <a:ea typeface="Calibri" pitchFamily="34" charset="0"/>
                <a:cs typeface="Times New Roman" pitchFamily="18" charset="0"/>
                <a:hlinkClick r:id="rId5" tooltip="Niobyum nitrür (sayfa mevcut değil)"/>
              </a:rPr>
              <a:t>nitrür</a:t>
            </a:r>
            <a:r>
              <a:rPr kumimoji="0" lang="tr-TR" sz="2000" b="0" i="0" u="none" strike="noStrike" cap="none" normalizeH="0" baseline="0" dirty="0" smtClean="0">
                <a:ln>
                  <a:noFill/>
                </a:ln>
                <a:effectLst/>
                <a:latin typeface="Times New Roman" pitchFamily="18" charset="0"/>
                <a:ea typeface="Calibri" pitchFamily="34" charset="0"/>
                <a:cs typeface="Times New Roman" pitchFamily="18" charset="0"/>
              </a:rPr>
              <a:t> kaplamalar</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err="1" smtClean="0">
                <a:ln>
                  <a:noFill/>
                </a:ln>
                <a:effectLst/>
                <a:latin typeface="Times New Roman" pitchFamily="18" charset="0"/>
                <a:ea typeface="Calibri" pitchFamily="34" charset="0"/>
                <a:cs typeface="Times New Roman" pitchFamily="18" charset="0"/>
                <a:hlinkClick r:id="rId6" tooltip="CrN"/>
              </a:rPr>
              <a:t>CrN</a:t>
            </a:r>
            <a:r>
              <a:rPr kumimoji="0" lang="tr-TR" sz="2000" b="0" i="0" u="none" strike="noStrike" cap="none" normalizeH="0" baseline="0" dirty="0" smtClean="0">
                <a:ln>
                  <a:noFill/>
                </a:ln>
                <a:effectLst/>
                <a:latin typeface="Times New Roman" pitchFamily="18" charset="0"/>
                <a:ea typeface="Calibri" pitchFamily="34" charset="0"/>
                <a:cs typeface="Times New Roman" pitchFamily="18" charset="0"/>
              </a:rPr>
              <a:t>: Krom </a:t>
            </a:r>
            <a:r>
              <a:rPr kumimoji="0" lang="tr-TR" sz="2000" b="0" i="0" u="none" strike="noStrike" cap="none" normalizeH="0" baseline="0" dirty="0" err="1" smtClean="0">
                <a:ln>
                  <a:noFill/>
                </a:ln>
                <a:effectLst/>
                <a:latin typeface="Times New Roman" pitchFamily="18" charset="0"/>
                <a:ea typeface="Calibri" pitchFamily="34" charset="0"/>
                <a:cs typeface="Times New Roman" pitchFamily="18" charset="0"/>
              </a:rPr>
              <a:t>Nitrür</a:t>
            </a:r>
            <a:r>
              <a:rPr kumimoji="0" lang="tr-TR" sz="2000" b="0" i="0" u="none" strike="noStrike" cap="none" normalizeH="0" baseline="0" dirty="0" smtClean="0">
                <a:ln>
                  <a:noFill/>
                </a:ln>
                <a:effectLst/>
                <a:latin typeface="Times New Roman" pitchFamily="18" charset="0"/>
                <a:ea typeface="Calibri" pitchFamily="34" charset="0"/>
                <a:cs typeface="Times New Roman" pitchFamily="18" charset="0"/>
              </a:rPr>
              <a:t> Kaplamalar</a:t>
            </a:r>
            <a:endParaRPr lang="tr-TR" sz="2000"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err="1" smtClean="0">
                <a:ln>
                  <a:noFill/>
                </a:ln>
                <a:effectLst/>
                <a:latin typeface="Times New Roman" pitchFamily="18" charset="0"/>
                <a:ea typeface="Calibri" pitchFamily="34" charset="0"/>
                <a:cs typeface="Times New Roman" pitchFamily="18" charset="0"/>
                <a:hlinkClick r:id="rId7" tooltip="TiAlN"/>
              </a:rPr>
              <a:t>TiAlN</a:t>
            </a:r>
            <a:r>
              <a:rPr kumimoji="0" lang="tr-TR" sz="2000" b="0" i="0" u="none" strike="noStrike" cap="none" normalizeH="0" baseline="0" dirty="0" smtClean="0">
                <a:ln>
                  <a:noFill/>
                </a:ln>
                <a:effectLst/>
                <a:latin typeface="Times New Roman" pitchFamily="18" charset="0"/>
                <a:ea typeface="Calibri" pitchFamily="34" charset="0"/>
                <a:cs typeface="Times New Roman" pitchFamily="18" charset="0"/>
              </a:rPr>
              <a:t>:Titanyum-Alüminyum </a:t>
            </a:r>
            <a:r>
              <a:rPr kumimoji="0" lang="tr-TR" sz="2000" b="0" i="0" u="none" strike="noStrike" cap="none" normalizeH="0" baseline="0" dirty="0" err="1" smtClean="0">
                <a:ln>
                  <a:noFill/>
                </a:ln>
                <a:effectLst/>
                <a:latin typeface="Times New Roman" pitchFamily="18" charset="0"/>
                <a:ea typeface="Calibri" pitchFamily="34" charset="0"/>
                <a:cs typeface="Times New Roman" pitchFamily="18" charset="0"/>
              </a:rPr>
              <a:t>Nitrür</a:t>
            </a:r>
            <a:r>
              <a:rPr kumimoji="0" lang="tr-TR" sz="2000" b="0" i="0" u="none" strike="noStrike" cap="none" normalizeH="0" baseline="0" dirty="0" smtClean="0">
                <a:ln>
                  <a:noFill/>
                </a:ln>
                <a:effectLst/>
                <a:latin typeface="Times New Roman" pitchFamily="18" charset="0"/>
                <a:ea typeface="Calibri" pitchFamily="34" charset="0"/>
                <a:cs typeface="Times New Roman" pitchFamily="18" charset="0"/>
              </a:rPr>
              <a:t> Kaplamalar</a:t>
            </a:r>
            <a:r>
              <a:rPr kumimoji="0" lang="tr-TR" sz="2000" b="0" i="0" u="none" strike="noStrike" cap="none" normalizeH="0" baseline="0" dirty="0" smtClean="0">
                <a:ln>
                  <a:noFill/>
                </a:ln>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421717" y="661153"/>
            <a:ext cx="7356743"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Spektroskopik</a:t>
            </a: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tr-TR" sz="3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Elipsometre</a:t>
            </a: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9457" name="0 Resim"/>
          <p:cNvPicPr>
            <a:picLocks noChangeAspect="1" noChangeArrowheads="1"/>
          </p:cNvPicPr>
          <p:nvPr/>
        </p:nvPicPr>
        <p:blipFill>
          <a:blip r:embed="rId2" cstate="print"/>
          <a:srcRect/>
          <a:stretch>
            <a:fillRect/>
          </a:stretch>
        </p:blipFill>
        <p:spPr bwMode="auto">
          <a:xfrm>
            <a:off x="434975" y="2600325"/>
            <a:ext cx="4857750" cy="3218584"/>
          </a:xfrm>
          <a:prstGeom prst="rect">
            <a:avLst/>
          </a:prstGeom>
          <a:noFill/>
        </p:spPr>
      </p:pic>
      <p:sp>
        <p:nvSpPr>
          <p:cNvPr id="19459" name="Rectangle 3"/>
          <p:cNvSpPr>
            <a:spLocks noChangeArrowheads="1"/>
          </p:cNvSpPr>
          <p:nvPr/>
        </p:nvSpPr>
        <p:spPr bwMode="auto">
          <a:xfrm>
            <a:off x="5409128" y="2256515"/>
            <a:ext cx="6339526" cy="43088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Elipsometre</a:t>
            </a: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ışığın bir malzemeden kırılması ve yansıması sırasında kutuplanmasında oluşan değişikliği ölçer. </a:t>
            </a:r>
          </a:p>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tr-T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200" b="0" i="0" u="none" strike="noStrike" cap="none" normalizeH="0" baseline="0" dirty="0" err="1" smtClean="0">
                <a:ln>
                  <a:noFill/>
                </a:ln>
                <a:solidFill>
                  <a:schemeClr val="tx1"/>
                </a:solidFill>
                <a:effectLst/>
                <a:latin typeface="Times New Roman" pitchFamily="18" charset="0"/>
                <a:cs typeface="Times New Roman" pitchFamily="18" charset="0"/>
              </a:rPr>
              <a:t>Telekomnikasyon</a:t>
            </a:r>
            <a:r>
              <a:rPr kumimoji="0" lang="tr-TR" sz="2200" b="0" i="0" u="none" strike="noStrike" cap="none" normalizeH="0" baseline="0" dirty="0" smtClean="0">
                <a:ln>
                  <a:noFill/>
                </a:ln>
                <a:solidFill>
                  <a:schemeClr val="tx1"/>
                </a:solidFill>
                <a:effectLst/>
                <a:latin typeface="Times New Roman" pitchFamily="18" charset="0"/>
                <a:cs typeface="Times New Roman" pitchFamily="18" charset="0"/>
              </a:rPr>
              <a:t>–Lazer optikler, Optik kaplamalar</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200" b="0" i="0" u="none" strike="noStrike" cap="none" normalizeH="0" baseline="0" dirty="0" smtClean="0">
                <a:ln>
                  <a:noFill/>
                </a:ln>
                <a:solidFill>
                  <a:schemeClr val="tx1"/>
                </a:solidFill>
                <a:effectLst/>
                <a:latin typeface="Times New Roman" pitchFamily="18" charset="0"/>
                <a:cs typeface="Times New Roman" pitchFamily="18" charset="0"/>
              </a:rPr>
              <a:t>İnce filmler,  yarıiletkenler, </a:t>
            </a:r>
            <a:r>
              <a:rPr kumimoji="0" lang="tr-TR" sz="2200" b="0" i="0" u="none" strike="noStrike" cap="none" normalizeH="0" baseline="0" dirty="0" err="1" smtClean="0">
                <a:ln>
                  <a:noFill/>
                </a:ln>
                <a:solidFill>
                  <a:schemeClr val="tx1"/>
                </a:solidFill>
                <a:effectLst/>
                <a:latin typeface="Times New Roman" pitchFamily="18" charset="0"/>
                <a:cs typeface="Times New Roman" pitchFamily="18" charset="0"/>
              </a:rPr>
              <a:t>fotoduyarlı</a:t>
            </a:r>
            <a:r>
              <a:rPr kumimoji="0" lang="tr-TR" sz="2200" b="0" i="0" u="none" strike="noStrike" cap="none" normalizeH="0" baseline="0" dirty="0" smtClean="0">
                <a:ln>
                  <a:noFill/>
                </a:ln>
                <a:solidFill>
                  <a:schemeClr val="tx1"/>
                </a:solidFill>
                <a:effectLst/>
                <a:latin typeface="Times New Roman" pitchFamily="18" charset="0"/>
                <a:cs typeface="Times New Roman" pitchFamily="18" charset="0"/>
              </a:rPr>
              <a:t> materyaller.</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200" b="0" i="0" u="none" strike="noStrike" cap="none" normalizeH="0" baseline="0" dirty="0" smtClean="0">
                <a:ln>
                  <a:noFill/>
                </a:ln>
                <a:solidFill>
                  <a:schemeClr val="tx1"/>
                </a:solidFill>
                <a:effectLst/>
                <a:latin typeface="Times New Roman" pitchFamily="18" charset="0"/>
                <a:cs typeface="Times New Roman" pitchFamily="18" charset="0"/>
              </a:rPr>
              <a:t>Yüzey haritası, homojensizlik oranı, yüzey pürüzlülüğü, ara yüzey pürüzlülüğü</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200" b="0" i="0" u="none" strike="noStrike" cap="none" normalizeH="0" baseline="0" dirty="0" smtClean="0">
                <a:ln>
                  <a:noFill/>
                </a:ln>
                <a:solidFill>
                  <a:schemeClr val="tx1"/>
                </a:solidFill>
                <a:effectLst/>
                <a:latin typeface="Times New Roman" pitchFamily="18" charset="0"/>
                <a:cs typeface="Times New Roman" pitchFamily="18" charset="0"/>
              </a:rPr>
              <a:t>Alaşım yüzdesi </a:t>
            </a: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200" b="0" i="0" u="none" strike="noStrike" cap="none" normalizeH="0" baseline="0" dirty="0" smtClean="0">
                <a:ln>
                  <a:noFill/>
                </a:ln>
                <a:solidFill>
                  <a:schemeClr val="tx1"/>
                </a:solidFill>
                <a:effectLst/>
                <a:latin typeface="Times New Roman" pitchFamily="18" charset="0"/>
                <a:cs typeface="Times New Roman" pitchFamily="18" charset="0"/>
              </a:rPr>
              <a:t>Optiksel </a:t>
            </a:r>
            <a:r>
              <a:rPr kumimoji="0" lang="tr-TR" sz="2200" b="0" i="0" u="none" strike="noStrike" cap="none" normalizeH="0" baseline="0" dirty="0" err="1" smtClean="0">
                <a:ln>
                  <a:noFill/>
                </a:ln>
                <a:solidFill>
                  <a:schemeClr val="tx1"/>
                </a:solidFill>
                <a:effectLst/>
                <a:latin typeface="Times New Roman" pitchFamily="18" charset="0"/>
                <a:cs typeface="Times New Roman" pitchFamily="18" charset="0"/>
              </a:rPr>
              <a:t>anizotropi</a:t>
            </a:r>
            <a:r>
              <a:rPr kumimoji="0" lang="tr-TR" sz="2200" b="0" i="0" u="none" strike="noStrike" cap="none" normalizeH="0" baseline="0" dirty="0" smtClean="0">
                <a:ln>
                  <a:noFill/>
                </a:ln>
                <a:solidFill>
                  <a:schemeClr val="tx1"/>
                </a:solidFill>
                <a:effectLst/>
                <a:latin typeface="Times New Roman" pitchFamily="18" charset="0"/>
                <a:cs typeface="Times New Roman" pitchFamily="18" charset="0"/>
              </a:rPr>
              <a:t> ölçümü </a:t>
            </a:r>
            <a:endParaRPr lang="tr-TR" sz="2200"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Kristallenme</a:t>
            </a: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ölçümü</a:t>
            </a:r>
            <a:r>
              <a:rPr kumimoji="0" lang="tr-TR" sz="22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369217" y="757159"/>
            <a:ext cx="277127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Profilometre</a:t>
            </a:r>
            <a:r>
              <a:rPr kumimoji="0" lang="tr-TR"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433" name="0 Resim"/>
          <p:cNvPicPr>
            <a:picLocks noChangeAspect="1" noChangeArrowheads="1"/>
          </p:cNvPicPr>
          <p:nvPr/>
        </p:nvPicPr>
        <p:blipFill>
          <a:blip r:embed="rId2" cstate="print"/>
          <a:srcRect/>
          <a:stretch>
            <a:fillRect/>
          </a:stretch>
        </p:blipFill>
        <p:spPr bwMode="auto">
          <a:xfrm>
            <a:off x="349683" y="2726748"/>
            <a:ext cx="4788655" cy="2856634"/>
          </a:xfrm>
          <a:prstGeom prst="rect">
            <a:avLst/>
          </a:prstGeom>
          <a:noFill/>
        </p:spPr>
      </p:pic>
      <p:sp>
        <p:nvSpPr>
          <p:cNvPr id="18435" name="Rectangle 3"/>
          <p:cNvSpPr>
            <a:spLocks noChangeArrowheads="1"/>
          </p:cNvSpPr>
          <p:nvPr/>
        </p:nvSpPr>
        <p:spPr bwMode="auto">
          <a:xfrm>
            <a:off x="5417128" y="2268095"/>
            <a:ext cx="6608618"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İğne temas tekniğini kullanan yüzey profili ölçüm cihazıdır. Yüzeyin </a:t>
            </a:r>
            <a:r>
              <a:rPr kumimoji="0" lang="tr-TR" sz="22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topografik</a:t>
            </a:r>
            <a:r>
              <a:rPr kumimoji="0" lang="tr-TR" sz="2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haritası üç boyutlu olarak elde edilir. Böylece pürüz derinlikleri ölçülebilir ve aşınmanın hangi safhada olduğu hakkında veri elde edilmiş olur. </a:t>
            </a:r>
          </a:p>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tr-TR"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Yüzey pürüzlülük tarama</a:t>
            </a:r>
            <a:endPar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Film kalınlığı ölçme</a:t>
            </a:r>
            <a:endPar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Yüzey yapısı belirleme</a:t>
            </a:r>
            <a:endParaRPr kumimoji="0" lang="tr-T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tr-TR"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Seramik, otomotiv sanayi, fizik, malzeme bilimleri, diş hekimlikleri ve solar-</a:t>
            </a:r>
            <a:r>
              <a:rPr kumimoji="0" lang="tr-TR" sz="20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cell</a:t>
            </a:r>
            <a:r>
              <a:rPr kumimoji="0" lang="tr-TR"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üretici firmaları tarafından yaygın olarak kullanılmaktadır.</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851673" y="841885"/>
            <a:ext cx="376824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Güneş Simülatörü</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7409" name="Resim 46"/>
          <p:cNvPicPr>
            <a:picLocks noChangeAspect="1" noChangeArrowheads="1"/>
          </p:cNvPicPr>
          <p:nvPr/>
        </p:nvPicPr>
        <p:blipFill>
          <a:blip r:embed="rId2" cstate="print"/>
          <a:srcRect/>
          <a:stretch>
            <a:fillRect/>
          </a:stretch>
        </p:blipFill>
        <p:spPr bwMode="auto">
          <a:xfrm>
            <a:off x="368641" y="2770908"/>
            <a:ext cx="5020633" cy="3380509"/>
          </a:xfrm>
          <a:prstGeom prst="rect">
            <a:avLst/>
          </a:prstGeom>
          <a:noFill/>
        </p:spPr>
      </p:pic>
      <p:sp>
        <p:nvSpPr>
          <p:cNvPr id="17411" name="Rectangle 3"/>
          <p:cNvSpPr>
            <a:spLocks noChangeArrowheads="1"/>
          </p:cNvSpPr>
          <p:nvPr/>
        </p:nvSpPr>
        <p:spPr bwMode="auto">
          <a:xfrm>
            <a:off x="5582457" y="2552947"/>
            <a:ext cx="6387920"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Güneş Simülatörü, "Yapay Güneş Işığı Cihazı" olarak da bilinen doğal güneş ışığına çok benzer ışık üreten bir cihazdır.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Amacı kapalı bir tesis içerisinde ve laboratuvar koşulları altında güneş hücrelerinin, güneş kremlerinin, plastiklerin ve diğer malzemelerin ya da cihazların kontrollü bir şekilde test edilmesini sağlamaktır.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Cihaz üzerinde bulunan referans güneş hücresi sayesinde üretilen güneş hücrelerinin verimini ve akım, voltaj, açık devre voltajı gibi diğer fiziksel özelliklerini verebilmektedir</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674976" y="634546"/>
            <a:ext cx="914205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Güneş Hücresi Elektron </a:t>
            </a: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Ömrü Ölçüm </a:t>
            </a: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Cihazı</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6385" name="Resim 48"/>
          <p:cNvPicPr>
            <a:picLocks noChangeAspect="1" noChangeArrowheads="1"/>
          </p:cNvPicPr>
          <p:nvPr/>
        </p:nvPicPr>
        <p:blipFill>
          <a:blip r:embed="rId2" cstate="print"/>
          <a:srcRect/>
          <a:stretch>
            <a:fillRect/>
          </a:stretch>
        </p:blipFill>
        <p:spPr bwMode="auto">
          <a:xfrm>
            <a:off x="489961" y="2632797"/>
            <a:ext cx="4546600" cy="3257550"/>
          </a:xfrm>
          <a:prstGeom prst="rect">
            <a:avLst/>
          </a:prstGeom>
          <a:noFill/>
        </p:spPr>
      </p:pic>
      <p:sp>
        <p:nvSpPr>
          <p:cNvPr id="16387" name="Rectangle 3"/>
          <p:cNvSpPr>
            <a:spLocks noChangeArrowheads="1"/>
          </p:cNvSpPr>
          <p:nvPr/>
        </p:nvSpPr>
        <p:spPr bwMode="auto">
          <a:xfrm>
            <a:off x="5798062" y="2723325"/>
            <a:ext cx="5292436" cy="286232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Yarı kararlı durum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fotokondüktansı</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metodunu kullanarak taşıyıcı elektron ömür eğrilerini ve açık devre voltaj eğrilerini hesaplamaktadır.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Başlangıçtaki malzeme kalitesinin izlenmesi</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Silisyum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alttaşın</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işlenmesi sırasında ağır metal kirlenmesi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tesbiti</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Yüzey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pasivasyonunun</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değerlendirilmesi</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376257" y="603744"/>
            <a:ext cx="6665864"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Açık Devre Voltajı Ölçüm Cihazı</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5361" name="Resim 50"/>
          <p:cNvPicPr>
            <a:picLocks noChangeAspect="1" noChangeArrowheads="1"/>
          </p:cNvPicPr>
          <p:nvPr/>
        </p:nvPicPr>
        <p:blipFill>
          <a:blip r:embed="rId2" cstate="print"/>
          <a:srcRect/>
          <a:stretch>
            <a:fillRect/>
          </a:stretch>
        </p:blipFill>
        <p:spPr bwMode="auto">
          <a:xfrm>
            <a:off x="597334" y="2521527"/>
            <a:ext cx="4528848" cy="3325091"/>
          </a:xfrm>
          <a:prstGeom prst="rect">
            <a:avLst/>
          </a:prstGeom>
          <a:noFill/>
        </p:spPr>
      </p:pic>
      <p:sp>
        <p:nvSpPr>
          <p:cNvPr id="15363" name="Rectangle 3"/>
          <p:cNvSpPr>
            <a:spLocks noChangeArrowheads="1"/>
          </p:cNvSpPr>
          <p:nvPr/>
        </p:nvSpPr>
        <p:spPr bwMode="auto">
          <a:xfrm>
            <a:off x="5344731" y="2016525"/>
            <a:ext cx="6503831"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Güneş hücresi üretimi esnasında gerekli aşamalarda ölçüm alınarak optimizasyon yapılabilmesine olanak vermektedir. Her ölçüm için raporlanan parametreler aşağıdaki gibidir:</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400" b="0" i="0" u="none" strike="noStrike" cap="none" normalizeH="0" baseline="0" dirty="0" smtClean="0">
                <a:ln>
                  <a:noFill/>
                </a:ln>
                <a:solidFill>
                  <a:schemeClr val="tx1"/>
                </a:solidFill>
                <a:effectLst/>
                <a:latin typeface="Times New Roman" pitchFamily="18" charset="0"/>
                <a:cs typeface="Times New Roman" pitchFamily="18" charset="0"/>
              </a:rPr>
              <a:t>Açık devre I-V eğrisi: Malzemelerin verimliliği sınırlaması</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400" b="0" i="0" u="none" strike="noStrike" cap="none" normalizeH="0" baseline="0" dirty="0" smtClean="0">
                <a:ln>
                  <a:noFill/>
                </a:ln>
                <a:solidFill>
                  <a:schemeClr val="tx1"/>
                </a:solidFill>
                <a:effectLst/>
                <a:latin typeface="Times New Roman" pitchFamily="18" charset="0"/>
                <a:cs typeface="Times New Roman" pitchFamily="18" charset="0"/>
              </a:rPr>
              <a:t>Sanal verimlilik</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400" b="0" i="0" u="none" strike="noStrike" cap="none" normalizeH="0" baseline="0" dirty="0" smtClean="0">
                <a:ln>
                  <a:noFill/>
                </a:ln>
                <a:solidFill>
                  <a:schemeClr val="tx1"/>
                </a:solidFill>
                <a:effectLst/>
                <a:latin typeface="Times New Roman" pitchFamily="18" charset="0"/>
                <a:cs typeface="Times New Roman" pitchFamily="18" charset="0"/>
              </a:rPr>
              <a:t>Sanal doluluk oranı</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400" b="0" i="0" u="none" strike="noStrike" cap="none" normalizeH="0" baseline="0" dirty="0" smtClean="0">
                <a:ln>
                  <a:noFill/>
                </a:ln>
                <a:solidFill>
                  <a:schemeClr val="tx1"/>
                </a:solidFill>
                <a:effectLst/>
                <a:latin typeface="Times New Roman" pitchFamily="18" charset="0"/>
                <a:cs typeface="Times New Roman" pitchFamily="18" charset="0"/>
              </a:rPr>
              <a:t>İki diyot analizi</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400" b="0" i="0" u="none" strike="noStrike" cap="none" normalizeH="0" baseline="0" dirty="0" err="1" smtClean="0">
                <a:ln>
                  <a:noFill/>
                </a:ln>
                <a:solidFill>
                  <a:schemeClr val="tx1"/>
                </a:solidFill>
                <a:effectLst/>
                <a:latin typeface="Times New Roman" pitchFamily="18" charset="0"/>
                <a:cs typeface="Times New Roman" pitchFamily="18" charset="0"/>
              </a:rPr>
              <a:t>Şönt</a:t>
            </a:r>
            <a:r>
              <a:rPr kumimoji="0" lang="tr-TR" sz="2400" b="0" i="0" u="none" strike="noStrike" cap="none" normalizeH="0" baseline="0" dirty="0" smtClean="0">
                <a:ln>
                  <a:noFill/>
                </a:ln>
                <a:solidFill>
                  <a:schemeClr val="tx1"/>
                </a:solidFill>
                <a:effectLst/>
                <a:latin typeface="Times New Roman" pitchFamily="18" charset="0"/>
                <a:cs typeface="Times New Roman" pitchFamily="18" charset="0"/>
              </a:rPr>
              <a:t> değeri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002375" y="881285"/>
            <a:ext cx="8911687" cy="1280890"/>
          </a:xfrm>
        </p:spPr>
        <p:txBody>
          <a:bodyPr>
            <a:normAutofit/>
          </a:bodyPr>
          <a:lstStyle/>
          <a:p>
            <a:r>
              <a:rPr lang="tr-TR" dirty="0">
                <a:solidFill>
                  <a:schemeClr val="tx2"/>
                </a:solidFill>
              </a:rPr>
              <a:t>MERKEZİ ARAŞTIRMA LABORATUVARI</a:t>
            </a:r>
          </a:p>
        </p:txBody>
      </p:sp>
      <p:graphicFrame>
        <p:nvGraphicFramePr>
          <p:cNvPr id="6" name="Tablo 5"/>
          <p:cNvGraphicFramePr>
            <a:graphicFrameLocks noGrp="1"/>
          </p:cNvGraphicFramePr>
          <p:nvPr>
            <p:extLst>
              <p:ext uri="{D42A27DB-BD31-4B8C-83A1-F6EECF244321}">
                <p14:modId xmlns:p14="http://schemas.microsoft.com/office/powerpoint/2010/main" val="94375375"/>
              </p:ext>
            </p:extLst>
          </p:nvPr>
        </p:nvGraphicFramePr>
        <p:xfrm>
          <a:off x="2146300" y="2815166"/>
          <a:ext cx="8128000" cy="2661920"/>
        </p:xfrm>
        <a:graphic>
          <a:graphicData uri="http://schemas.openxmlformats.org/drawingml/2006/table">
            <a:tbl>
              <a:tblPr firstRow="1" bandRow="1">
                <a:tableStyleId>{5C22544A-7EE6-4342-B048-85BDC9FD1C3A}</a:tableStyleId>
              </a:tblPr>
              <a:tblGrid>
                <a:gridCol w="4692650">
                  <a:extLst>
                    <a:ext uri="{9D8B030D-6E8A-4147-A177-3AD203B41FA5}">
                      <a16:colId xmlns:a16="http://schemas.microsoft.com/office/drawing/2014/main" val="20000"/>
                    </a:ext>
                  </a:extLst>
                </a:gridCol>
                <a:gridCol w="3435350">
                  <a:extLst>
                    <a:ext uri="{9D8B030D-6E8A-4147-A177-3AD203B41FA5}">
                      <a16:colId xmlns:a16="http://schemas.microsoft.com/office/drawing/2014/main" val="20001"/>
                    </a:ext>
                  </a:extLst>
                </a:gridCol>
              </a:tblGrid>
              <a:tr h="370840">
                <a:tc>
                  <a:txBody>
                    <a:bodyPr/>
                    <a:lstStyle/>
                    <a:p>
                      <a:pPr algn="ctr"/>
                      <a:r>
                        <a:rPr lang="tr-TR" dirty="0" smtClean="0">
                          <a:effectLst>
                            <a:outerShdw blurRad="75057" dist="38100" dir="5400000" sy="-20000" rotWithShape="0">
                              <a:prstClr val="black">
                                <a:alpha val="25000"/>
                              </a:prstClr>
                            </a:outerShdw>
                          </a:effectLst>
                        </a:rPr>
                        <a:t>Birimler</a:t>
                      </a:r>
                      <a:endParaRPr lang="tr-TR" dirty="0">
                        <a:effectLst>
                          <a:outerShdw blurRad="75057" dist="38100" dir="5400000" sy="-20000" rotWithShape="0">
                            <a:prstClr val="black">
                              <a:alpha val="25000"/>
                            </a:prstClr>
                          </a:outerShdw>
                        </a:effectLst>
                      </a:endParaRPr>
                    </a:p>
                  </a:txBody>
                  <a:tcPr/>
                </a:tc>
                <a:tc>
                  <a:txBody>
                    <a:bodyPr/>
                    <a:lstStyle/>
                    <a:p>
                      <a:pPr algn="ctr"/>
                      <a:r>
                        <a:rPr lang="tr-TR" dirty="0" smtClean="0"/>
                        <a:t>Kuruluş Yılları</a:t>
                      </a:r>
                      <a:endParaRPr lang="tr-TR" dirty="0"/>
                    </a:p>
                  </a:txBody>
                  <a:tcPr/>
                </a:tc>
                <a:extLst>
                  <a:ext uri="{0D108BD9-81ED-4DB2-BD59-A6C34878D82A}">
                    <a16:rowId xmlns:a16="http://schemas.microsoft.com/office/drawing/2014/main" val="10000"/>
                  </a:ext>
                </a:extLst>
              </a:tr>
              <a:tr h="370840">
                <a:tc>
                  <a:txBody>
                    <a:bodyPr/>
                    <a:lstStyle/>
                    <a:p>
                      <a:r>
                        <a:rPr lang="tr-TR" b="1" dirty="0" smtClean="0"/>
                        <a:t>ANALİZ BİRİMİ</a:t>
                      </a:r>
                      <a:endParaRPr lang="tr-TR" b="1" dirty="0"/>
                    </a:p>
                  </a:txBody>
                  <a:tcPr/>
                </a:tc>
                <a:tc>
                  <a:txBody>
                    <a:bodyPr/>
                    <a:lstStyle/>
                    <a:p>
                      <a:pPr algn="ctr"/>
                      <a:r>
                        <a:rPr lang="tr-TR" b="1" dirty="0" smtClean="0"/>
                        <a:t>2014</a:t>
                      </a:r>
                      <a:endParaRPr lang="tr-TR" b="1" dirty="0"/>
                    </a:p>
                  </a:txBody>
                  <a:tcPr/>
                </a:tc>
                <a:extLst>
                  <a:ext uri="{0D108BD9-81ED-4DB2-BD59-A6C34878D82A}">
                    <a16:rowId xmlns:a16="http://schemas.microsoft.com/office/drawing/2014/main" val="10001"/>
                  </a:ext>
                </a:extLst>
              </a:tr>
              <a:tr h="370840">
                <a:tc>
                  <a:txBody>
                    <a:bodyPr/>
                    <a:lstStyle/>
                    <a:p>
                      <a:r>
                        <a:rPr lang="tr-TR" b="1" dirty="0" smtClean="0"/>
                        <a:t>NANO</a:t>
                      </a:r>
                      <a:r>
                        <a:rPr lang="tr-TR" b="1" baseline="0" dirty="0" smtClean="0"/>
                        <a:t> TEKNOLOJİ UYGULAMA VE ARAŞTIRMA MERKEZİ</a:t>
                      </a:r>
                      <a:endParaRPr lang="tr-TR" b="1" dirty="0"/>
                    </a:p>
                  </a:txBody>
                  <a:tcPr/>
                </a:tc>
                <a:tc>
                  <a:txBody>
                    <a:bodyPr/>
                    <a:lstStyle/>
                    <a:p>
                      <a:pPr algn="ctr"/>
                      <a:r>
                        <a:rPr lang="tr-TR" b="1" dirty="0" smtClean="0"/>
                        <a:t>2012</a:t>
                      </a:r>
                      <a:endParaRPr lang="tr-TR" b="1" dirty="0"/>
                    </a:p>
                  </a:txBody>
                  <a:tcPr/>
                </a:tc>
                <a:extLst>
                  <a:ext uri="{0D108BD9-81ED-4DB2-BD59-A6C34878D82A}">
                    <a16:rowId xmlns:a16="http://schemas.microsoft.com/office/drawing/2014/main" val="10002"/>
                  </a:ext>
                </a:extLst>
              </a:tr>
              <a:tr h="370840">
                <a:tc>
                  <a:txBody>
                    <a:bodyPr/>
                    <a:lstStyle/>
                    <a:p>
                      <a:r>
                        <a:rPr lang="tr-TR" b="1" dirty="0" smtClean="0"/>
                        <a:t>DR.</a:t>
                      </a:r>
                      <a:r>
                        <a:rPr lang="tr-TR" b="1" baseline="0" dirty="0" smtClean="0"/>
                        <a:t> NEJAT VEZİROĞLU TEMİZ ENERJİ </a:t>
                      </a:r>
                    </a:p>
                    <a:p>
                      <a:r>
                        <a:rPr lang="tr-TR" b="1" baseline="0" dirty="0" smtClean="0"/>
                        <a:t>UYGULAMA VE ARAŞTIRMA MERKEZİ</a:t>
                      </a:r>
                      <a:endParaRPr lang="tr-TR" b="1" dirty="0"/>
                    </a:p>
                  </a:txBody>
                  <a:tcPr/>
                </a:tc>
                <a:tc>
                  <a:txBody>
                    <a:bodyPr/>
                    <a:lstStyle/>
                    <a:p>
                      <a:pPr algn="ctr"/>
                      <a:r>
                        <a:rPr lang="tr-TR" b="1" dirty="0" smtClean="0"/>
                        <a:t>2014</a:t>
                      </a:r>
                      <a:endParaRPr lang="tr-TR" b="1" dirty="0"/>
                    </a:p>
                  </a:txBody>
                  <a:tcPr/>
                </a:tc>
                <a:extLst>
                  <a:ext uri="{0D108BD9-81ED-4DB2-BD59-A6C34878D82A}">
                    <a16:rowId xmlns:a16="http://schemas.microsoft.com/office/drawing/2014/main" val="10003"/>
                  </a:ext>
                </a:extLst>
              </a:tr>
              <a:tr h="370840">
                <a:tc>
                  <a:txBody>
                    <a:bodyPr/>
                    <a:lstStyle/>
                    <a:p>
                      <a:r>
                        <a:rPr lang="tr-TR" b="1" dirty="0" smtClean="0"/>
                        <a:t>ENDÜSTRİYEL HAMMADDELER UYGULAMA VE ARAŞTIRMA MERKEZİ</a:t>
                      </a:r>
                      <a:endParaRPr lang="tr-TR" b="1" dirty="0"/>
                    </a:p>
                  </a:txBody>
                  <a:tcPr/>
                </a:tc>
                <a:tc>
                  <a:txBody>
                    <a:bodyPr/>
                    <a:lstStyle/>
                    <a:p>
                      <a:pPr algn="ctr"/>
                      <a:r>
                        <a:rPr lang="tr-TR" b="1" dirty="0" smtClean="0"/>
                        <a:t>2015</a:t>
                      </a:r>
                      <a:endParaRPr lang="tr-TR" b="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503498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8714" y="611354"/>
            <a:ext cx="504497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İletkenlik Ölçüm Cihazı</a:t>
            </a:r>
            <a:r>
              <a:rPr kumimoji="0" lang="tr-TR" sz="36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4337" name="0 Resim"/>
          <p:cNvPicPr>
            <a:picLocks noChangeAspect="1" noChangeArrowheads="1"/>
          </p:cNvPicPr>
          <p:nvPr/>
        </p:nvPicPr>
        <p:blipFill>
          <a:blip r:embed="rId2" cstate="print"/>
          <a:srcRect l="5492" t="13937" r="22137" b="25087"/>
          <a:stretch>
            <a:fillRect/>
          </a:stretch>
        </p:blipFill>
        <p:spPr bwMode="auto">
          <a:xfrm>
            <a:off x="346651" y="2438400"/>
            <a:ext cx="4902209" cy="3089563"/>
          </a:xfrm>
          <a:prstGeom prst="rect">
            <a:avLst/>
          </a:prstGeom>
          <a:noFill/>
        </p:spPr>
      </p:pic>
      <p:sp>
        <p:nvSpPr>
          <p:cNvPr id="14339" name="Rectangle 3"/>
          <p:cNvSpPr>
            <a:spLocks noChangeArrowheads="1"/>
          </p:cNvSpPr>
          <p:nvPr/>
        </p:nvSpPr>
        <p:spPr bwMode="auto">
          <a:xfrm>
            <a:off x="5791200" y="1913617"/>
            <a:ext cx="622069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Esnek uygulanabilir tezgah üstü cihaz, iletken ince filmlerin hassas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manuel</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sac direnci ölçümünü ve metal katman kalınlığı belirlemekte kullanılır.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Kaplamalı cam, ör.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LowE</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Ekranlar, dokunmatik ekranlar ve düz panel ekranlar</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OLED ve LED uygulamaları</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Akıllı cam</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Grafen</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katmanları</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Fotovoltaik</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wafer</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ve hücreler</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Yarı iletken levhalar</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Metalleştirme tabakaları ve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wafer</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metalizasyonu</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Akü elektrotları</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İletken kaplı kağıt ve iletken tekstiller</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299228" y="817571"/>
            <a:ext cx="7604975"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Dört Nokta Direnç Ölçüm Cihazı</a:t>
            </a:r>
            <a:endParaRPr kumimoji="0" lang="tr-TR"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3313" name="Resim 54"/>
          <p:cNvPicPr>
            <a:picLocks noChangeAspect="1" noChangeArrowheads="1"/>
          </p:cNvPicPr>
          <p:nvPr/>
        </p:nvPicPr>
        <p:blipFill>
          <a:blip r:embed="rId2" cstate="print"/>
          <a:srcRect l="19708" t="24550" r="14954" b="11697"/>
          <a:stretch>
            <a:fillRect/>
          </a:stretch>
        </p:blipFill>
        <p:spPr bwMode="auto">
          <a:xfrm>
            <a:off x="443345" y="2549237"/>
            <a:ext cx="4872880" cy="3030046"/>
          </a:xfrm>
          <a:prstGeom prst="rect">
            <a:avLst/>
          </a:prstGeom>
          <a:noFill/>
        </p:spPr>
      </p:pic>
      <p:sp>
        <p:nvSpPr>
          <p:cNvPr id="13315" name="Rectangle 3"/>
          <p:cNvSpPr>
            <a:spLocks noChangeArrowheads="1"/>
          </p:cNvSpPr>
          <p:nvPr/>
        </p:nvSpPr>
        <p:spPr bwMode="auto">
          <a:xfrm>
            <a:off x="5473521" y="2621340"/>
            <a:ext cx="6233375" cy="313932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Dört nokta direnç ölçüm cihazı sabit akım kaynağı ve dijital voltmetrenin bir araya gelmiş şeklidir.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Direnç ölçümleri yapmak için kullanılmaktadır. Ünite sabit bir akım sağlar ve hangi fonksiyonun seçildiğine bağlı olarak oluşan voltaj, levha direnci veya hacim direncini gösterir.</a:t>
            </a:r>
            <a:endParaRPr kumimoji="0" lang="tr-TR"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5396246" y="2715193"/>
            <a:ext cx="6123709"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Çeneli kırıcı, çabuk ve kolay kırma yöntemiyle, orta-sert, kırılgan ve sert malzemelerin parçalanmasında kullanılır. Endüstriyel tesislerde ve laboratuvarlarda numune hazırlamak için oldukça idealdir.</a:t>
            </a:r>
            <a:r>
              <a:rPr kumimoji="0" lang="tr-TR" sz="2000" b="0" i="0" u="none" strike="noStrike" cap="none" normalizeH="0" dirty="0" smtClean="0">
                <a:ln>
                  <a:noFill/>
                </a:ln>
                <a:solidFill>
                  <a:schemeClr val="tx1"/>
                </a:solidFill>
                <a:effectLst/>
                <a:latin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sz="2000" b="0" i="0" u="none" strike="noStrike" cap="none" normalizeH="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Malzemelerin parçalanması</a:t>
            </a:r>
          </a:p>
        </p:txBody>
      </p:sp>
      <p:pic>
        <p:nvPicPr>
          <p:cNvPr id="5" name="4 Resim"/>
          <p:cNvPicPr/>
          <p:nvPr/>
        </p:nvPicPr>
        <p:blipFill rotWithShape="1">
          <a:blip r:embed="rId2" cstate="print">
            <a:extLst>
              <a:ext uri="{28A0092B-C50C-407E-A947-70E740481C1C}">
                <a14:useLocalDpi xmlns:a14="http://schemas.microsoft.com/office/drawing/2010/main" val="0"/>
              </a:ext>
            </a:extLst>
          </a:blip>
          <a:srcRect l="30787" t="7853" r="13475"/>
          <a:stretch/>
        </p:blipFill>
        <p:spPr bwMode="auto">
          <a:xfrm rot="5400000">
            <a:off x="698499" y="2305626"/>
            <a:ext cx="3939454" cy="3835257"/>
          </a:xfrm>
          <a:prstGeom prst="rect">
            <a:avLst/>
          </a:prstGeom>
          <a:ln>
            <a:noFill/>
          </a:ln>
          <a:extLst>
            <a:ext uri="{53640926-AAD7-44d8-BBD7-CCE9431645EC}">
              <a14:shadowObscured xmlns:a14="http://schemas.microsoft.com/office/drawing/2010/main" xmlns=""/>
            </a:ext>
          </a:extLst>
        </p:spPr>
      </p:pic>
      <p:sp>
        <p:nvSpPr>
          <p:cNvPr id="4" name="Dikdörtgen 3"/>
          <p:cNvSpPr/>
          <p:nvPr/>
        </p:nvSpPr>
        <p:spPr>
          <a:xfrm>
            <a:off x="4669023" y="723298"/>
            <a:ext cx="3081599" cy="646331"/>
          </a:xfrm>
          <a:prstGeom prst="rect">
            <a:avLst/>
          </a:prstGeom>
        </p:spPr>
        <p:txBody>
          <a:bodyPr wrap="square">
            <a:spAutoFit/>
          </a:bodyPr>
          <a:lstStyle/>
          <a:p>
            <a:pPr lvl="0" algn="just" fontAlgn="base">
              <a:spcBef>
                <a:spcPct val="0"/>
              </a:spcBef>
              <a:spcAft>
                <a:spcPct val="0"/>
              </a:spcAft>
            </a:pPr>
            <a:r>
              <a:rPr lang="tr-TR" sz="3600" b="1" dirty="0">
                <a:latin typeface="Times New Roman" pitchFamily="18" charset="0"/>
                <a:cs typeface="Times New Roman" pitchFamily="18" charset="0"/>
              </a:rPr>
              <a:t>Çeneli Kırıcı</a:t>
            </a:r>
            <a:endParaRPr lang="tr-TR"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555673" y="2183686"/>
            <a:ext cx="6165273"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Bilyalı Öğütücü yüksek enerji üreterek özellikle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kolloidal</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yapıdaki numunelerin öğütülmesi ve mekanik alaşım içerikli numunelerin kısa süre içerisinde en küçük boyuta indirilmesinde kullanılan bir cihazdır.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Çimento,  Ahşap,  Alçı taşı,  Atık örnekleri,  Boya ve cilalar,  Cam,  Demir cevheri,  Doku,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Hidroksiapatit</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Kâğıt,  Kalker,  Kaolin,  Kuvars,  Lifler,  Metal oksitler,  Mineraller,  Pigmentler,    Polimer,  Tohum,  Toprak, Alaşım,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Bentonit</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Beton, Kömür,  Kemik, Kil mineralleri, Gübre, Selüloz, Seramik, yarı değerli taşların küçük boyutlara indirilmesi.</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4 Resim" descr="C:\Users\PC\AppData\Local\Microsoft\Windows\Temporary Internet Files\Content.Word\DSC_0774.jpg"/>
          <p:cNvPicPr/>
          <p:nvPr/>
        </p:nvPicPr>
        <p:blipFill rotWithShape="1">
          <a:blip r:embed="rId2" cstate="print"/>
          <a:srcRect t="32530" b="20000"/>
          <a:stretch/>
        </p:blipFill>
        <p:spPr bwMode="auto">
          <a:xfrm>
            <a:off x="706582" y="2479964"/>
            <a:ext cx="4156363" cy="3435927"/>
          </a:xfrm>
          <a:prstGeom prst="rect">
            <a:avLst/>
          </a:prstGeom>
          <a:noFill/>
          <a:ln>
            <a:noFill/>
          </a:ln>
          <a:extLst>
            <a:ext uri="{53640926-AAD7-44d8-BBD7-CCE9431645EC}">
              <a14:shadowObscured xmlns:a14="http://schemas.microsoft.com/office/drawing/2010/main" xmlns=""/>
            </a:ext>
          </a:extLst>
        </p:spPr>
      </p:pic>
      <p:sp>
        <p:nvSpPr>
          <p:cNvPr id="4" name="Dikdörtgen 3"/>
          <p:cNvSpPr/>
          <p:nvPr/>
        </p:nvSpPr>
        <p:spPr>
          <a:xfrm>
            <a:off x="4056611" y="819008"/>
            <a:ext cx="3300904" cy="646331"/>
          </a:xfrm>
          <a:prstGeom prst="rect">
            <a:avLst/>
          </a:prstGeom>
        </p:spPr>
        <p:txBody>
          <a:bodyPr wrap="none">
            <a:spAutoFit/>
          </a:bodyPr>
          <a:lstStyle/>
          <a:p>
            <a:r>
              <a:rPr lang="tr-TR" sz="3600" b="1" dirty="0">
                <a:latin typeface="Times New Roman" panose="02020603050405020304" pitchFamily="18" charset="0"/>
                <a:cs typeface="Times New Roman" panose="02020603050405020304" pitchFamily="18" charset="0"/>
              </a:rPr>
              <a:t>Bilyalı Öğütücü</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5412371" y="2428987"/>
            <a:ext cx="6534150"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Merkezimizde bulunan Ekstruder cihazı PVC, PE,  PPRC, PEX gibi her çeşit plastik hammaddeyi çoklu vida sistemi sayesinde homojen bir şekilde eritme, karıştırma ve istenilen basınçla kullanıma uygun hale getirerek </a:t>
            </a:r>
            <a:r>
              <a:rPr kumimoji="0" lang="tr-TR"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plastifikasyon</a:t>
            </a: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sağlar. Cihaz, </a:t>
            </a:r>
            <a:r>
              <a:rPr kumimoji="0" lang="tr-TR"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extruder</a:t>
            </a: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havuz ve </a:t>
            </a:r>
            <a:r>
              <a:rPr kumimoji="0" lang="tr-TR"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granulator</a:t>
            </a:r>
            <a:r>
              <a:rPr kumimoji="0" lang="tr-T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kısımlarından oluşmaktadır.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Hammaddeyi istenilen plastik kullanımına uygun hale getirme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Polimerlerin işlenerek plastikleştirilmesi</a:t>
            </a:r>
          </a:p>
        </p:txBody>
      </p:sp>
      <p:pic>
        <p:nvPicPr>
          <p:cNvPr id="5" name="4 Resim" descr="E:\Merkezi Araştırma Laboratuvarı\Cihazlar\DSC_079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782" y="2299855"/>
            <a:ext cx="4655127" cy="3380509"/>
          </a:xfrm>
          <a:prstGeom prst="rect">
            <a:avLst/>
          </a:prstGeom>
          <a:noFill/>
          <a:ln w="9525">
            <a:noFill/>
            <a:miter lim="800000"/>
            <a:headEnd/>
            <a:tailEnd/>
          </a:ln>
        </p:spPr>
      </p:pic>
      <p:sp>
        <p:nvSpPr>
          <p:cNvPr id="4" name="Dikdörtgen 3"/>
          <p:cNvSpPr/>
          <p:nvPr/>
        </p:nvSpPr>
        <p:spPr>
          <a:xfrm>
            <a:off x="4970665" y="822754"/>
            <a:ext cx="2210862" cy="646331"/>
          </a:xfrm>
          <a:prstGeom prst="rect">
            <a:avLst/>
          </a:prstGeom>
        </p:spPr>
        <p:txBody>
          <a:bodyPr wrap="none">
            <a:spAutoFit/>
          </a:bodyPr>
          <a:lstStyle/>
          <a:p>
            <a:pPr lvl="0" algn="just" fontAlgn="base">
              <a:spcBef>
                <a:spcPct val="0"/>
              </a:spcBef>
              <a:spcAft>
                <a:spcPct val="0"/>
              </a:spcAft>
            </a:pPr>
            <a:r>
              <a:rPr lang="tr-TR" sz="3600" b="1" dirty="0">
                <a:latin typeface="Times New Roman" pitchFamily="18" charset="0"/>
                <a:ea typeface="Calibri" pitchFamily="34" charset="0"/>
                <a:cs typeface="Times New Roman" pitchFamily="18" charset="0"/>
              </a:rPr>
              <a:t>Ekstruder</a:t>
            </a:r>
            <a:endParaRPr lang="tr-TR"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4256935" y="740219"/>
            <a:ext cx="3625993"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3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Mikrodalga Fırın</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17" name="Resim 14"/>
          <p:cNvPicPr>
            <a:picLocks noChangeAspect="1" noChangeArrowheads="1"/>
          </p:cNvPicPr>
          <p:nvPr/>
        </p:nvPicPr>
        <p:blipFill>
          <a:blip r:embed="rId2" cstate="print"/>
          <a:srcRect t="21858" b="20419"/>
          <a:stretch>
            <a:fillRect/>
          </a:stretch>
        </p:blipFill>
        <p:spPr bwMode="auto">
          <a:xfrm>
            <a:off x="766762" y="2121991"/>
            <a:ext cx="3805238" cy="3904003"/>
          </a:xfrm>
          <a:prstGeom prst="rect">
            <a:avLst/>
          </a:prstGeom>
          <a:noFill/>
        </p:spPr>
      </p:pic>
      <p:sp>
        <p:nvSpPr>
          <p:cNvPr id="9219" name="Rectangle 3"/>
          <p:cNvSpPr>
            <a:spLocks noChangeArrowheads="1"/>
          </p:cNvSpPr>
          <p:nvPr/>
        </p:nvSpPr>
        <p:spPr bwMode="auto">
          <a:xfrm>
            <a:off x="5048518" y="2247407"/>
            <a:ext cx="690307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Mikrodalga, katı numune matrislerini sulu bir sıvıya eritmek için kullanılan bir tekniktir. Bu, kapalı bir kapta konsantre bir asit matrisine bir numune yerleştirilerek mikrodalga ışınıma maruz bırakılarak elde edilir. Hem numunenin termal ayrışma hızı hem de metallerin çözünürlüğü artar. Bu metaller çözündükten sonra, bunlar </a:t>
            </a:r>
            <a:r>
              <a:rPr kumimoji="0" lang="tr-TR"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spektroskopik</a:t>
            </a: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tekniklerle </a:t>
            </a:r>
            <a:r>
              <a:rPr kumimoji="0" lang="tr-TR"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nicelleştirilebilir</a:t>
            </a: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cs typeface="Times New Roman" pitchFamily="18" charset="0"/>
              </a:rPr>
              <a:t>Uygulama Alanları: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Katı, </a:t>
            </a:r>
            <a:r>
              <a:rPr kumimoji="0" lang="tr-TR" sz="2000" b="0" i="0" u="none" strike="noStrike" cap="none" normalizeH="0" baseline="0" dirty="0" err="1" smtClean="0">
                <a:ln>
                  <a:noFill/>
                </a:ln>
                <a:solidFill>
                  <a:schemeClr val="tx1"/>
                </a:solidFill>
                <a:effectLst/>
                <a:latin typeface="Times New Roman" pitchFamily="18" charset="0"/>
                <a:cs typeface="Times New Roman" pitchFamily="18" charset="0"/>
              </a:rPr>
              <a:t>kolloid</a:t>
            </a: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 organik /inorganik bileşenlerin yakılması</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5563673" y="2705912"/>
            <a:ext cx="6310648" cy="255454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Merkezimizde bulunan kül fırını numuneyi yakarak kül oranı tayininde ve hammadde kalitesi analizinde kullanılmaktadırlar.</a:t>
            </a:r>
          </a:p>
          <a:p>
            <a:pPr marL="0" marR="0" lvl="0" indent="0" algn="just" defTabSz="914400" rtl="0" eaLnBrk="0" fontAlgn="base" latinLnBrk="0" hangingPunct="0">
              <a:lnSpc>
                <a:spcPct val="100000"/>
              </a:lnSpc>
              <a:spcBef>
                <a:spcPct val="0"/>
              </a:spcBef>
              <a:spcAft>
                <a:spcPct val="0"/>
              </a:spcAft>
              <a:buClrTx/>
              <a:buSzTx/>
              <a:buFontTx/>
              <a:buNone/>
              <a:tabLst/>
            </a:pPr>
            <a:endParaRPr lang="tr-TR" sz="2000" dirty="0" smtClean="0">
              <a:latin typeface="Times New Roman" pitchFamily="18" charset="0"/>
              <a:cs typeface="Times New Roman" pitchFamily="18" charset="0"/>
            </a:endParaRPr>
          </a:p>
          <a:p>
            <a:pPr algn="just" eaLnBrk="0" fontAlgn="base" hangingPunct="0">
              <a:spcBef>
                <a:spcPct val="0"/>
              </a:spcBef>
              <a:spcAft>
                <a:spcPct val="0"/>
              </a:spcAft>
            </a:pPr>
            <a:r>
              <a:rPr lang="tr-TR" sz="2000" dirty="0" smtClean="0">
                <a:latin typeface="Times New Roman" pitchFamily="18" charset="0"/>
                <a:cs typeface="Times New Roman" pitchFamily="18" charset="0"/>
              </a:rPr>
              <a:t>Sıcaklık/Hacim: 1500 </a:t>
            </a:r>
            <a:r>
              <a:rPr lang="tr-TR" sz="2000" baseline="30000" dirty="0" err="1" smtClean="0">
                <a:latin typeface="Times New Roman" pitchFamily="18" charset="0"/>
                <a:cs typeface="Times New Roman" pitchFamily="18" charset="0"/>
              </a:rPr>
              <a:t>o</a:t>
            </a:r>
            <a:r>
              <a:rPr lang="tr-TR" sz="2000" dirty="0" err="1" smtClean="0">
                <a:latin typeface="Times New Roman" pitchFamily="18" charset="0"/>
                <a:cs typeface="Times New Roman" pitchFamily="18" charset="0"/>
              </a:rPr>
              <a:t>C</a:t>
            </a:r>
            <a:r>
              <a:rPr lang="tr-TR" sz="2000" dirty="0" smtClean="0">
                <a:latin typeface="Times New Roman" pitchFamily="18" charset="0"/>
                <a:cs typeface="Times New Roman" pitchFamily="18" charset="0"/>
              </a:rPr>
              <a:t> / 120 m</a:t>
            </a:r>
            <a:r>
              <a:rPr lang="tr-TR" sz="2000" baseline="30000" dirty="0" smtClean="0">
                <a:latin typeface="Times New Roman" pitchFamily="18" charset="0"/>
                <a:cs typeface="Times New Roman" pitchFamily="18" charset="0"/>
              </a:rPr>
              <a:t>3</a:t>
            </a:r>
            <a:endParaRPr lang="tr-TR" sz="2000"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5 Resim" descr="protherm furnace 120 lt ile ilgili görsel sonucu"/>
          <p:cNvPicPr/>
          <p:nvPr/>
        </p:nvPicPr>
        <p:blipFill>
          <a:blip r:embed="rId2" cstate="print"/>
          <a:srcRect l="17838" t="12813" r="19459" b="21562"/>
          <a:stretch>
            <a:fillRect/>
          </a:stretch>
        </p:blipFill>
        <p:spPr bwMode="auto">
          <a:xfrm>
            <a:off x="346364" y="2036618"/>
            <a:ext cx="5126181" cy="4128655"/>
          </a:xfrm>
          <a:prstGeom prst="rect">
            <a:avLst/>
          </a:prstGeom>
          <a:noFill/>
          <a:ln w="9525">
            <a:noFill/>
            <a:miter lim="800000"/>
            <a:headEnd/>
            <a:tailEnd/>
          </a:ln>
        </p:spPr>
      </p:pic>
      <p:sp>
        <p:nvSpPr>
          <p:cNvPr id="4" name="Dikdörtgen 3"/>
          <p:cNvSpPr/>
          <p:nvPr/>
        </p:nvSpPr>
        <p:spPr>
          <a:xfrm>
            <a:off x="5197041" y="843478"/>
            <a:ext cx="2172390" cy="646331"/>
          </a:xfrm>
          <a:prstGeom prst="rect">
            <a:avLst/>
          </a:prstGeom>
        </p:spPr>
        <p:txBody>
          <a:bodyPr wrap="none">
            <a:spAutoFit/>
          </a:bodyPr>
          <a:lstStyle/>
          <a:p>
            <a:r>
              <a:rPr lang="tr-TR" sz="3600" b="1" dirty="0">
                <a:latin typeface="Times New Roman" panose="02020603050405020304" pitchFamily="18" charset="0"/>
                <a:cs typeface="Times New Roman" panose="02020603050405020304" pitchFamily="18" charset="0"/>
              </a:rPr>
              <a:t>Kül Fırını</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643784" y="586156"/>
            <a:ext cx="10972800" cy="908581"/>
          </a:xfrm>
        </p:spPr>
        <p:txBody>
          <a:bodyPr/>
          <a:lstStyle/>
          <a:p>
            <a:pPr algn="ctr"/>
            <a:r>
              <a:rPr lang="tr-TR" b="1" dirty="0" smtClean="0">
                <a:solidFill>
                  <a:schemeClr val="tx1"/>
                </a:solidFill>
                <a:latin typeface="Times New Roman" panose="02020603050405020304" pitchFamily="18" charset="0"/>
                <a:cs typeface="Times New Roman" panose="02020603050405020304" pitchFamily="18" charset="0"/>
              </a:rPr>
              <a:t>Numune Hazırlık</a:t>
            </a:r>
            <a:endParaRPr lang="tr-TR" b="1" dirty="0">
              <a:solidFill>
                <a:schemeClr val="tx1"/>
              </a:solidFill>
              <a:latin typeface="Times New Roman" panose="02020603050405020304" pitchFamily="18" charset="0"/>
              <a:cs typeface="Times New Roman" panose="02020603050405020304" pitchFamily="18" charset="0"/>
            </a:endParaRPr>
          </a:p>
        </p:txBody>
      </p:sp>
      <p:sp>
        <p:nvSpPr>
          <p:cNvPr id="7169" name="Rectangle 1"/>
          <p:cNvSpPr>
            <a:spLocks noChangeArrowheads="1"/>
          </p:cNvSpPr>
          <p:nvPr/>
        </p:nvSpPr>
        <p:spPr bwMode="auto">
          <a:xfrm>
            <a:off x="6734608" y="2240713"/>
            <a:ext cx="4598411" cy="2185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Etüv</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Analiz için gelen nemli numunelerin kurutulmasında kullanılmaktadır. Dijital termostat ile oda sıcaklığından 250°C’ ye kadar ayarlanabilmektedir.</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4 Resim"/>
          <p:cNvPicPr/>
          <p:nvPr/>
        </p:nvPicPr>
        <p:blipFill rotWithShape="1">
          <a:blip r:embed="rId2" cstate="print">
            <a:extLst>
              <a:ext uri="{28A0092B-C50C-407E-A947-70E740481C1C}">
                <a14:useLocalDpi xmlns:a14="http://schemas.microsoft.com/office/drawing/2010/main" val="0"/>
              </a:ext>
            </a:extLst>
          </a:blip>
          <a:srcRect l="18386" t="3677" r="17361" b="4084"/>
          <a:stretch/>
        </p:blipFill>
        <p:spPr bwMode="auto">
          <a:xfrm rot="5400000">
            <a:off x="1107916" y="2036173"/>
            <a:ext cx="3430297" cy="3497870"/>
          </a:xfrm>
          <a:prstGeom prst="rect">
            <a:avLst/>
          </a:prstGeom>
          <a:ln>
            <a:noFill/>
          </a:ln>
          <a:extLst>
            <a:ext uri="{53640926-AAD7-44d8-BBD7-CCE9431645EC}">
              <a14:shadowObscured xmlns:a14="http://schemas.microsoft.com/office/drawing/2010/main" xmln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580910" y="2266845"/>
            <a:ext cx="496482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Altın- Karbon Kaplama Cihazı</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5" name="Resim 60"/>
          <p:cNvPicPr>
            <a:picLocks noChangeAspect="1" noChangeArrowheads="1"/>
          </p:cNvPicPr>
          <p:nvPr/>
        </p:nvPicPr>
        <p:blipFill>
          <a:blip r:embed="rId2" cstate="print"/>
          <a:srcRect t="13702" r="5849" b="18549"/>
          <a:stretch>
            <a:fillRect/>
          </a:stretch>
        </p:blipFill>
        <p:spPr bwMode="auto">
          <a:xfrm>
            <a:off x="582612" y="2922443"/>
            <a:ext cx="5304517" cy="2148320"/>
          </a:xfrm>
          <a:prstGeom prst="rect">
            <a:avLst/>
          </a:prstGeom>
          <a:noFill/>
        </p:spPr>
      </p:pic>
      <p:sp>
        <p:nvSpPr>
          <p:cNvPr id="6147" name="Rectangle 3"/>
          <p:cNvSpPr>
            <a:spLocks noChangeArrowheads="1"/>
          </p:cNvSpPr>
          <p:nvPr/>
        </p:nvSpPr>
        <p:spPr bwMode="auto">
          <a:xfrm>
            <a:off x="6650182" y="2995703"/>
            <a:ext cx="5043053" cy="224676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SC7620 SEM ve diğer uygulamalar için uygun kompakt, düşük maliyetli bir kaplama cihazıdır. SC7620, yaklaşık 60 mm yarıçaplı eşit bir kaplama sağlamaktadır. CA7625 karbon kaplama ünitesi ayrıca güç kaynağı, karbon buharlaştırma başlığı ve cam silindir haznesine sahiptir. </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2 Başlık"/>
          <p:cNvSpPr>
            <a:spLocks noGrp="1"/>
          </p:cNvSpPr>
          <p:nvPr>
            <p:ph type="title"/>
          </p:nvPr>
        </p:nvSpPr>
        <p:spPr>
          <a:xfrm>
            <a:off x="582612" y="603247"/>
            <a:ext cx="10972800" cy="908581"/>
          </a:xfrm>
        </p:spPr>
        <p:txBody>
          <a:bodyPr/>
          <a:lstStyle/>
          <a:p>
            <a:pPr algn="ctr"/>
            <a:r>
              <a:rPr lang="tr-TR" b="1" dirty="0" smtClean="0">
                <a:solidFill>
                  <a:schemeClr val="tx1"/>
                </a:solidFill>
                <a:latin typeface="Times New Roman" panose="02020603050405020304" pitchFamily="18" charset="0"/>
                <a:cs typeface="Times New Roman" panose="02020603050405020304" pitchFamily="18" charset="0"/>
              </a:rPr>
              <a:t>Numune Hazırlık</a:t>
            </a:r>
            <a:endParaRPr lang="tr-TR"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5832764" y="2225281"/>
            <a:ext cx="2196777"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Eritiş Cihazı</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2465" name="0 Resim"/>
          <p:cNvPicPr>
            <a:picLocks noChangeAspect="1" noChangeArrowheads="1"/>
          </p:cNvPicPr>
          <p:nvPr/>
        </p:nvPicPr>
        <p:blipFill>
          <a:blip r:embed="rId2" cstate="print"/>
          <a:srcRect/>
          <a:stretch>
            <a:fillRect/>
          </a:stretch>
        </p:blipFill>
        <p:spPr bwMode="auto">
          <a:xfrm>
            <a:off x="646112" y="1889597"/>
            <a:ext cx="3773488" cy="4423129"/>
          </a:xfrm>
          <a:prstGeom prst="rect">
            <a:avLst/>
          </a:prstGeom>
          <a:noFill/>
        </p:spPr>
      </p:pic>
      <p:sp>
        <p:nvSpPr>
          <p:cNvPr id="62467" name="Rectangle 3"/>
          <p:cNvSpPr>
            <a:spLocks noChangeArrowheads="1"/>
          </p:cNvSpPr>
          <p:nvPr/>
        </p:nvSpPr>
        <p:spPr bwMode="auto">
          <a:xfrm>
            <a:off x="5805056" y="2779973"/>
            <a:ext cx="5985162"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Eagon</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 füzyon cihazı tamamen otomatiktir. İki numuneyi eş zamanlı olarak işleyebilir ve XRF analizi için cam diskler hazırlamak amacıyla kullanılır. Kirlenmeyi en aza indirmeyi sağlamak için kalıp ve pota tutucuları üstün seramik kalitesiyle üretilmiştir.</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tr-T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Uygulama alanı:</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XRF numunelerinin füzyonu</a:t>
            </a:r>
          </a:p>
        </p:txBody>
      </p:sp>
      <p:sp>
        <p:nvSpPr>
          <p:cNvPr id="7" name="2 Başlık"/>
          <p:cNvSpPr>
            <a:spLocks noGrp="1"/>
          </p:cNvSpPr>
          <p:nvPr>
            <p:ph type="title"/>
          </p:nvPr>
        </p:nvSpPr>
        <p:spPr>
          <a:xfrm>
            <a:off x="646112" y="510990"/>
            <a:ext cx="10972800" cy="908581"/>
          </a:xfrm>
        </p:spPr>
        <p:txBody>
          <a:bodyPr/>
          <a:lstStyle/>
          <a:p>
            <a:pPr algn="ctr"/>
            <a:r>
              <a:rPr lang="tr-TR" b="1" dirty="0" smtClean="0">
                <a:solidFill>
                  <a:schemeClr val="tx1"/>
                </a:solidFill>
                <a:latin typeface="Times New Roman" panose="02020603050405020304" pitchFamily="18" charset="0"/>
                <a:cs typeface="Times New Roman" panose="02020603050405020304" pitchFamily="18" charset="0"/>
              </a:rPr>
              <a:t>Numune Hazırlık</a:t>
            </a:r>
            <a:endParaRPr lang="tr-TR"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 KAPALI ALANLAR</a:t>
            </a:r>
          </a:p>
        </p:txBody>
      </p:sp>
      <p:graphicFrame>
        <p:nvGraphicFramePr>
          <p:cNvPr id="5" name="Tablo 4"/>
          <p:cNvGraphicFramePr>
            <a:graphicFrameLocks noGrp="1"/>
          </p:cNvGraphicFramePr>
          <p:nvPr>
            <p:extLst>
              <p:ext uri="{D42A27DB-BD31-4B8C-83A1-F6EECF244321}">
                <p14:modId xmlns:p14="http://schemas.microsoft.com/office/powerpoint/2010/main" val="1443303928"/>
              </p:ext>
            </p:extLst>
          </p:nvPr>
        </p:nvGraphicFramePr>
        <p:xfrm>
          <a:off x="2246653" y="2764785"/>
          <a:ext cx="8802806" cy="2934336"/>
        </p:xfrm>
        <a:graphic>
          <a:graphicData uri="http://schemas.openxmlformats.org/drawingml/2006/table">
            <a:tbl>
              <a:tblPr firstRow="1" firstCol="1" bandRow="1">
                <a:tableStyleId>{5C22544A-7EE6-4342-B048-85BDC9FD1C3A}</a:tableStyleId>
              </a:tblPr>
              <a:tblGrid>
                <a:gridCol w="5049672">
                  <a:extLst>
                    <a:ext uri="{9D8B030D-6E8A-4147-A177-3AD203B41FA5}">
                      <a16:colId xmlns:a16="http://schemas.microsoft.com/office/drawing/2014/main" val="20000"/>
                    </a:ext>
                  </a:extLst>
                </a:gridCol>
                <a:gridCol w="3753134">
                  <a:extLst>
                    <a:ext uri="{9D8B030D-6E8A-4147-A177-3AD203B41FA5}">
                      <a16:colId xmlns:a16="http://schemas.microsoft.com/office/drawing/2014/main" val="20001"/>
                    </a:ext>
                  </a:extLst>
                </a:gridCol>
              </a:tblGrid>
              <a:tr h="0">
                <a:tc>
                  <a:txBody>
                    <a:bodyPr/>
                    <a:lstStyle/>
                    <a:p>
                      <a:pPr algn="ctr">
                        <a:lnSpc>
                          <a:spcPct val="115000"/>
                        </a:lnSpc>
                        <a:spcAft>
                          <a:spcPts val="0"/>
                        </a:spcAft>
                      </a:pPr>
                      <a:r>
                        <a:rPr lang="tr-TR" sz="2400" dirty="0" smtClean="0">
                          <a:effectLst/>
                          <a:latin typeface="Calibri"/>
                          <a:ea typeface="Calibri"/>
                          <a:cs typeface="Times New Roman"/>
                        </a:rPr>
                        <a:t>ALAN</a:t>
                      </a:r>
                      <a:endParaRPr lang="tr-TR" sz="2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2400" dirty="0" smtClean="0">
                          <a:effectLst/>
                          <a:latin typeface="+mn-lt"/>
                          <a:ea typeface="+mn-ea"/>
                          <a:cs typeface="+mn-cs"/>
                        </a:rPr>
                        <a:t>m</a:t>
                      </a:r>
                      <a:r>
                        <a:rPr lang="tr-TR" sz="2400" baseline="30000" dirty="0" smtClean="0">
                          <a:effectLst/>
                          <a:latin typeface="+mn-lt"/>
                          <a:ea typeface="+mn-ea"/>
                          <a:cs typeface="+mn-cs"/>
                        </a:rPr>
                        <a:t>2</a:t>
                      </a:r>
                      <a:endParaRPr lang="tr-TR" sz="2400" baseline="300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95824">
                <a:tc>
                  <a:txBody>
                    <a:bodyPr/>
                    <a:lstStyle/>
                    <a:p>
                      <a:pPr algn="just">
                        <a:lnSpc>
                          <a:spcPct val="115000"/>
                        </a:lnSpc>
                        <a:spcAft>
                          <a:spcPts val="0"/>
                        </a:spcAft>
                      </a:pPr>
                      <a:r>
                        <a:rPr lang="tr-TR" sz="2800" dirty="0" smtClean="0">
                          <a:effectLst/>
                          <a:latin typeface="+mn-lt"/>
                          <a:ea typeface="Calibri"/>
                          <a:cs typeface="Times New Roman"/>
                        </a:rPr>
                        <a:t>Kapalı Alan</a:t>
                      </a:r>
                      <a:endParaRPr lang="tr-TR" sz="2800" dirty="0">
                        <a:effectLst/>
                        <a:latin typeface="+mn-lt"/>
                        <a:ea typeface="Calibri"/>
                        <a:cs typeface="Times New Roman"/>
                      </a:endParaRPr>
                    </a:p>
                  </a:txBody>
                  <a:tcPr marL="68580" marR="68580" marT="0" marB="0"/>
                </a:tc>
                <a:tc>
                  <a:txBody>
                    <a:bodyPr/>
                    <a:lstStyle/>
                    <a:p>
                      <a:pPr algn="ctr">
                        <a:lnSpc>
                          <a:spcPct val="115000"/>
                        </a:lnSpc>
                        <a:spcAft>
                          <a:spcPts val="0"/>
                        </a:spcAft>
                      </a:pPr>
                      <a:r>
                        <a:rPr lang="tr-TR" sz="2400" b="1" dirty="0" smtClean="0">
                          <a:solidFill>
                            <a:srgbClr val="FF0000"/>
                          </a:solidFill>
                          <a:effectLst/>
                          <a:latin typeface="Calibri"/>
                          <a:ea typeface="Calibri"/>
                          <a:cs typeface="Times New Roman"/>
                        </a:rPr>
                        <a:t>3310</a:t>
                      </a:r>
                      <a:endParaRPr lang="tr-TR" sz="2400" b="1" dirty="0">
                        <a:solidFill>
                          <a:srgbClr val="FF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495824">
                <a:tc>
                  <a:txBody>
                    <a:bodyPr/>
                    <a:lstStyle/>
                    <a:p>
                      <a:pPr algn="just">
                        <a:lnSpc>
                          <a:spcPct val="115000"/>
                        </a:lnSpc>
                        <a:spcAft>
                          <a:spcPts val="0"/>
                        </a:spcAft>
                      </a:pPr>
                      <a:r>
                        <a:rPr lang="tr-TR" sz="2800" dirty="0" smtClean="0">
                          <a:effectLst/>
                          <a:latin typeface="+mn-lt"/>
                          <a:ea typeface="Calibri"/>
                          <a:cs typeface="Times New Roman"/>
                        </a:rPr>
                        <a:t>Otopark Alanı</a:t>
                      </a:r>
                      <a:endParaRPr lang="tr-TR" sz="2800" dirty="0">
                        <a:effectLst/>
                        <a:latin typeface="+mn-lt"/>
                        <a:ea typeface="Calibri"/>
                        <a:cs typeface="Times New Roman"/>
                      </a:endParaRPr>
                    </a:p>
                  </a:txBody>
                  <a:tcPr marL="68580" marR="68580" marT="0" marB="0"/>
                </a:tc>
                <a:tc>
                  <a:txBody>
                    <a:bodyPr/>
                    <a:lstStyle/>
                    <a:p>
                      <a:pPr algn="ctr">
                        <a:lnSpc>
                          <a:spcPct val="115000"/>
                        </a:lnSpc>
                        <a:spcAft>
                          <a:spcPts val="0"/>
                        </a:spcAft>
                      </a:pPr>
                      <a:r>
                        <a:rPr lang="tr-TR" sz="2400" b="1" dirty="0" smtClean="0">
                          <a:solidFill>
                            <a:srgbClr val="FF0000"/>
                          </a:solidFill>
                          <a:effectLst/>
                          <a:latin typeface="Calibri"/>
                          <a:ea typeface="Calibri"/>
                          <a:cs typeface="Times New Roman"/>
                        </a:rPr>
                        <a:t>1225</a:t>
                      </a:r>
                      <a:endParaRPr lang="tr-TR" sz="2400" b="1" dirty="0">
                        <a:solidFill>
                          <a:srgbClr val="FF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495824">
                <a:tc>
                  <a:txBody>
                    <a:bodyPr/>
                    <a:lstStyle/>
                    <a:p>
                      <a:pPr algn="just">
                        <a:lnSpc>
                          <a:spcPct val="115000"/>
                        </a:lnSpc>
                        <a:spcAft>
                          <a:spcPts val="0"/>
                        </a:spcAft>
                      </a:pPr>
                      <a:r>
                        <a:rPr lang="tr-TR" sz="2800" dirty="0" smtClean="0">
                          <a:effectLst/>
                          <a:latin typeface="+mn-lt"/>
                          <a:ea typeface="Calibri"/>
                          <a:cs typeface="Times New Roman"/>
                        </a:rPr>
                        <a:t>Yeşil Alan</a:t>
                      </a:r>
                      <a:endParaRPr lang="tr-TR" sz="2800" dirty="0">
                        <a:effectLst/>
                        <a:latin typeface="+mn-lt"/>
                        <a:ea typeface="Calibri"/>
                        <a:cs typeface="Times New Roman"/>
                      </a:endParaRPr>
                    </a:p>
                  </a:txBody>
                  <a:tcPr marL="68580" marR="68580" marT="0" marB="0"/>
                </a:tc>
                <a:tc>
                  <a:txBody>
                    <a:bodyPr/>
                    <a:lstStyle/>
                    <a:p>
                      <a:pPr algn="ctr">
                        <a:lnSpc>
                          <a:spcPct val="115000"/>
                        </a:lnSpc>
                        <a:spcAft>
                          <a:spcPts val="0"/>
                        </a:spcAft>
                      </a:pPr>
                      <a:r>
                        <a:rPr lang="tr-TR" sz="2400" b="1" dirty="0" smtClean="0">
                          <a:solidFill>
                            <a:srgbClr val="FF0000"/>
                          </a:solidFill>
                          <a:effectLst/>
                          <a:latin typeface="Calibri"/>
                          <a:ea typeface="Calibri"/>
                          <a:cs typeface="Times New Roman"/>
                        </a:rPr>
                        <a:t>1260</a:t>
                      </a:r>
                      <a:endParaRPr lang="tr-TR" sz="2400" b="1" dirty="0">
                        <a:solidFill>
                          <a:srgbClr val="FF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495824">
                <a:tc>
                  <a:txBody>
                    <a:bodyPr/>
                    <a:lstStyle/>
                    <a:p>
                      <a:pPr algn="just">
                        <a:lnSpc>
                          <a:spcPct val="115000"/>
                        </a:lnSpc>
                        <a:spcAft>
                          <a:spcPts val="0"/>
                        </a:spcAft>
                      </a:pPr>
                      <a:r>
                        <a:rPr lang="tr-TR" sz="2800" dirty="0" smtClean="0">
                          <a:effectLst/>
                          <a:latin typeface="+mn-lt"/>
                          <a:ea typeface="+mn-ea"/>
                          <a:cs typeface="+mn-cs"/>
                        </a:rPr>
                        <a:t>TOPLAM</a:t>
                      </a:r>
                      <a:r>
                        <a:rPr lang="tr-TR" sz="2800" baseline="0" dirty="0" smtClean="0">
                          <a:effectLst/>
                          <a:latin typeface="+mn-lt"/>
                          <a:ea typeface="+mn-ea"/>
                          <a:cs typeface="+mn-cs"/>
                        </a:rPr>
                        <a:t> - TAMAMLANAN</a:t>
                      </a:r>
                      <a:endParaRPr lang="tr-TR" sz="2800" dirty="0">
                        <a:effectLst/>
                        <a:latin typeface="+mn-lt"/>
                        <a:ea typeface="Calibri"/>
                        <a:cs typeface="Times New Roman"/>
                      </a:endParaRPr>
                    </a:p>
                  </a:txBody>
                  <a:tcPr marL="68580" marR="68580" marT="0" marB="0"/>
                </a:tc>
                <a:tc>
                  <a:txBody>
                    <a:bodyPr/>
                    <a:lstStyle/>
                    <a:p>
                      <a:pPr algn="ctr">
                        <a:lnSpc>
                          <a:spcPct val="115000"/>
                        </a:lnSpc>
                        <a:spcAft>
                          <a:spcPts val="0"/>
                        </a:spcAft>
                      </a:pPr>
                      <a:r>
                        <a:rPr lang="tr-TR" sz="2400" b="1" dirty="0" smtClean="0">
                          <a:solidFill>
                            <a:srgbClr val="FF0000"/>
                          </a:solidFill>
                          <a:effectLst/>
                          <a:latin typeface="Calibri"/>
                          <a:ea typeface="Calibri"/>
                          <a:cs typeface="Times New Roman"/>
                        </a:rPr>
                        <a:t>5795</a:t>
                      </a:r>
                      <a:endParaRPr lang="tr-TR" sz="2400" b="1" dirty="0">
                        <a:solidFill>
                          <a:srgbClr val="FF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30416">
                <a:tc>
                  <a:txBody>
                    <a:bodyPr/>
                    <a:lstStyle/>
                    <a:p>
                      <a:pPr algn="just">
                        <a:lnSpc>
                          <a:spcPct val="115000"/>
                        </a:lnSpc>
                        <a:spcAft>
                          <a:spcPts val="0"/>
                        </a:spcAft>
                      </a:pPr>
                      <a:r>
                        <a:rPr lang="tr-TR" sz="2800" dirty="0" smtClean="0">
                          <a:effectLst/>
                          <a:latin typeface="+mn-lt"/>
                          <a:ea typeface="Calibri"/>
                          <a:cs typeface="Times New Roman"/>
                        </a:rPr>
                        <a:t>İNŞAAT</a:t>
                      </a:r>
                      <a:r>
                        <a:rPr lang="tr-TR" sz="2800" baseline="0" dirty="0" smtClean="0">
                          <a:effectLst/>
                          <a:latin typeface="+mn-lt"/>
                          <a:ea typeface="Calibri"/>
                          <a:cs typeface="Times New Roman"/>
                        </a:rPr>
                        <a:t> HALİNDE</a:t>
                      </a:r>
                      <a:endParaRPr lang="tr-TR" sz="2800" dirty="0">
                        <a:effectLst/>
                        <a:latin typeface="+mn-lt"/>
                        <a:ea typeface="Calibri"/>
                        <a:cs typeface="Times New Roman"/>
                      </a:endParaRPr>
                    </a:p>
                  </a:txBody>
                  <a:tcPr marL="68580" marR="68580" marT="0" marB="0"/>
                </a:tc>
                <a:tc>
                  <a:txBody>
                    <a:bodyPr/>
                    <a:lstStyle/>
                    <a:p>
                      <a:pPr algn="ctr">
                        <a:lnSpc>
                          <a:spcPct val="115000"/>
                        </a:lnSpc>
                        <a:spcAft>
                          <a:spcPts val="0"/>
                        </a:spcAft>
                      </a:pPr>
                      <a:r>
                        <a:rPr lang="tr-TR" sz="2400" b="1" dirty="0" smtClean="0">
                          <a:solidFill>
                            <a:srgbClr val="FF0000"/>
                          </a:solidFill>
                          <a:effectLst/>
                          <a:latin typeface="Calibri"/>
                          <a:ea typeface="Calibri"/>
                          <a:cs typeface="Times New Roman"/>
                        </a:rPr>
                        <a:t>-</a:t>
                      </a:r>
                      <a:endParaRPr lang="tr-TR" sz="2400" b="1" dirty="0">
                        <a:solidFill>
                          <a:srgbClr val="FF0000"/>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723642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5264727" y="2177243"/>
            <a:ext cx="6386946"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Elektro-Hidrolik Pres </a:t>
            </a:r>
            <a:r>
              <a:rPr kumimoji="0" lang="tr-T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Makinası</a:t>
            </a:r>
            <a:endPar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Merkez laboratuarımızda bulunan Pres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Makinası</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toz numunelerin sıkıştırılarak tablet haline getirilmesi amacıyla kullanılmaktadır.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Teknik Özellikleri:</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Marka/Model: PE-EL/PE-010</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Disk Çapı: 37 mm</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tr-TR" sz="2000" b="0" i="0" u="none" strike="noStrike" cap="none" normalizeH="0" baseline="0" dirty="0" smtClean="0">
                <a:ln>
                  <a:noFill/>
                </a:ln>
                <a:solidFill>
                  <a:schemeClr val="tx1"/>
                </a:solidFill>
                <a:effectLst/>
                <a:latin typeface="Times New Roman" pitchFamily="18" charset="0"/>
                <a:cs typeface="Times New Roman" pitchFamily="18" charset="0"/>
              </a:rPr>
              <a:t>100-120 V/60 Hz, 220-240 V/50 Hz</a:t>
            </a:r>
          </a:p>
        </p:txBody>
      </p:sp>
      <p:pic>
        <p:nvPicPr>
          <p:cNvPr id="58369" name="Resim 4" descr="DSC_0675"/>
          <p:cNvPicPr>
            <a:picLocks noChangeAspect="1" noChangeArrowheads="1"/>
          </p:cNvPicPr>
          <p:nvPr/>
        </p:nvPicPr>
        <p:blipFill>
          <a:blip r:embed="rId2" cstate="print"/>
          <a:srcRect t="6834" b="36902"/>
          <a:stretch>
            <a:fillRect/>
          </a:stretch>
        </p:blipFill>
        <p:spPr bwMode="auto">
          <a:xfrm>
            <a:off x="530081" y="1957170"/>
            <a:ext cx="3958792" cy="3956123"/>
          </a:xfrm>
          <a:prstGeom prst="rect">
            <a:avLst/>
          </a:prstGeom>
          <a:noFill/>
        </p:spPr>
      </p:pic>
      <p:sp>
        <p:nvSpPr>
          <p:cNvPr id="6" name="2 Başlık"/>
          <p:cNvSpPr>
            <a:spLocks noGrp="1"/>
          </p:cNvSpPr>
          <p:nvPr>
            <p:ph type="title"/>
          </p:nvPr>
        </p:nvSpPr>
        <p:spPr>
          <a:xfrm>
            <a:off x="530081" y="577610"/>
            <a:ext cx="10972800" cy="908581"/>
          </a:xfrm>
        </p:spPr>
        <p:txBody>
          <a:bodyPr/>
          <a:lstStyle/>
          <a:p>
            <a:pPr algn="ctr"/>
            <a:r>
              <a:rPr lang="tr-TR" b="1" dirty="0" smtClean="0">
                <a:solidFill>
                  <a:schemeClr val="tx1"/>
                </a:solidFill>
                <a:latin typeface="Times New Roman" panose="02020603050405020304" pitchFamily="18" charset="0"/>
                <a:cs typeface="Times New Roman" panose="02020603050405020304" pitchFamily="18" charset="0"/>
              </a:rPr>
              <a:t>Numune Hazırlık</a:t>
            </a:r>
            <a:endParaRPr lang="tr-TR"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5874327" y="2176603"/>
            <a:ext cx="5874327"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Kesit Alma Cihazı</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tr-T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Kesit alma cihazı her t</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ü</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rl</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ü</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malzemeyi kesmek i</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ç</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kullanılan d</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ü</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ş</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ü</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 hızlı, hassas kesme makinesidir. Maksimum numune </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ç</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apı 30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mm</a:t>
            </a:r>
            <a:r>
              <a:rPr kumimoji="0" lang="tr-TR" sz="2000" b="0" i="0" u="none" strike="noStrike" cap="none" normalizeH="0" baseline="0" dirty="0" err="1" smtClean="0">
                <a:ln>
                  <a:noFill/>
                </a:ln>
                <a:solidFill>
                  <a:schemeClr val="tx1"/>
                </a:solidFill>
                <a:effectLst/>
                <a:latin typeface="Calibri"/>
                <a:ea typeface="Calibri" pitchFamily="34" charset="0"/>
                <a:cs typeface="Times New Roman" pitchFamily="18" charset="0"/>
              </a:rPr>
              <a:t>’</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dir</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Kesme hızı s</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ü</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rekli değişmekte ve motor se</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ç</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ilen hızın herhangi bir y</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ü</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kte sabit kalmasını sağlamak i</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ç</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tasarlanmıştır. Gerekli numune boyutu, mikrometre vasıtasıyla +0,01 mm hassasiyetle ayarlanabilir ve kesme basıncı numunenin ağırlığından bağımsız olarak se</a:t>
            </a:r>
            <a:r>
              <a:rPr kumimoji="0" lang="tr-TR" sz="2000" b="0" i="0" u="none" strike="noStrike" cap="none" normalizeH="0" baseline="0" dirty="0" smtClean="0">
                <a:ln>
                  <a:noFill/>
                </a:ln>
                <a:solidFill>
                  <a:schemeClr val="tx1"/>
                </a:solidFill>
                <a:effectLst/>
                <a:latin typeface="Calibri"/>
                <a:ea typeface="Calibri" pitchFamily="34" charset="0"/>
                <a:cs typeface="Times New Roman" pitchFamily="18" charset="0"/>
              </a:rPr>
              <a:t>ç</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ilebilir.</a:t>
            </a:r>
            <a:endParaRPr kumimoji="0" lang="tr-TR"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Resim"/>
          <p:cNvPicPr/>
          <p:nvPr/>
        </p:nvPicPr>
        <p:blipFill rotWithShape="1">
          <a:blip r:embed="rId2" cstate="print">
            <a:extLst>
              <a:ext uri="{28A0092B-C50C-407E-A947-70E740481C1C}">
                <a14:useLocalDpi xmlns:a14="http://schemas.microsoft.com/office/drawing/2010/main" val="0"/>
              </a:ext>
            </a:extLst>
          </a:blip>
          <a:srcRect l="6533" t="15986" r="57691" b="18929"/>
          <a:stretch/>
        </p:blipFill>
        <p:spPr bwMode="auto">
          <a:xfrm>
            <a:off x="750741" y="2215860"/>
            <a:ext cx="3696568" cy="3990975"/>
          </a:xfrm>
          <a:prstGeom prst="rect">
            <a:avLst/>
          </a:prstGeom>
          <a:ln>
            <a:noFill/>
          </a:ln>
          <a:extLst>
            <a:ext uri="{53640926-AAD7-44d8-BBD7-CCE9431645EC}">
              <a14:shadowObscured xmlns:a14="http://schemas.microsoft.com/office/drawing/2010/main" xmlns=""/>
            </a:ext>
          </a:extLst>
        </p:spPr>
      </p:pic>
      <p:sp>
        <p:nvSpPr>
          <p:cNvPr id="6" name="2 Başlık"/>
          <p:cNvSpPr>
            <a:spLocks noGrp="1"/>
          </p:cNvSpPr>
          <p:nvPr>
            <p:ph type="title"/>
          </p:nvPr>
        </p:nvSpPr>
        <p:spPr>
          <a:xfrm>
            <a:off x="643783" y="526336"/>
            <a:ext cx="10972800" cy="908581"/>
          </a:xfrm>
        </p:spPr>
        <p:txBody>
          <a:bodyPr/>
          <a:lstStyle/>
          <a:p>
            <a:pPr algn="ctr"/>
            <a:r>
              <a:rPr lang="tr-TR" b="1" dirty="0" smtClean="0">
                <a:solidFill>
                  <a:schemeClr val="tx1"/>
                </a:solidFill>
                <a:latin typeface="Times New Roman" panose="02020603050405020304" pitchFamily="18" charset="0"/>
                <a:cs typeface="Times New Roman" panose="02020603050405020304" pitchFamily="18" charset="0"/>
              </a:rPr>
              <a:t>Numune Hazırlık</a:t>
            </a:r>
            <a:endParaRPr lang="tr-TR"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6608619" y="2346698"/>
            <a:ext cx="347705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Kurutma Cihazı</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6561" name="Resim 67"/>
          <p:cNvPicPr>
            <a:picLocks noChangeAspect="1" noChangeArrowheads="1"/>
          </p:cNvPicPr>
          <p:nvPr/>
        </p:nvPicPr>
        <p:blipFill>
          <a:blip r:embed="rId2" cstate="print"/>
          <a:srcRect l="62231" t="40344" r="5956" b="20833"/>
          <a:stretch>
            <a:fillRect/>
          </a:stretch>
        </p:blipFill>
        <p:spPr bwMode="auto">
          <a:xfrm>
            <a:off x="692150" y="2828925"/>
            <a:ext cx="4430596" cy="3043238"/>
          </a:xfrm>
          <a:prstGeom prst="rect">
            <a:avLst/>
          </a:prstGeom>
          <a:noFill/>
        </p:spPr>
      </p:pic>
      <p:sp>
        <p:nvSpPr>
          <p:cNvPr id="66563" name="Rectangle 3"/>
          <p:cNvSpPr>
            <a:spLocks noChangeArrowheads="1"/>
          </p:cNvSpPr>
          <p:nvPr/>
        </p:nvSpPr>
        <p:spPr bwMode="auto">
          <a:xfrm>
            <a:off x="6525491" y="3098274"/>
            <a:ext cx="5167746" cy="193899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Kurutma cihazı güçlü hava akışı üreten bir üfleyici içerir. 2000/1500 W ayarlanabilir ısıtma elemanı ile yaklaşık 90 °C’ ye kadar ısıtılabilir. Bir partide maksimum 24 malzeme kurutabilme kapasitesine sahiptir. Kür işlemi boyunca numune sıcaklığını doğru seviyede tutar.</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2 Başlık"/>
          <p:cNvSpPr>
            <a:spLocks noGrp="1"/>
          </p:cNvSpPr>
          <p:nvPr>
            <p:ph type="title"/>
          </p:nvPr>
        </p:nvSpPr>
        <p:spPr>
          <a:xfrm>
            <a:off x="601054" y="603248"/>
            <a:ext cx="10972800" cy="908581"/>
          </a:xfrm>
        </p:spPr>
        <p:txBody>
          <a:bodyPr/>
          <a:lstStyle/>
          <a:p>
            <a:pPr algn="ctr"/>
            <a:r>
              <a:rPr lang="tr-TR" b="1" dirty="0" smtClean="0">
                <a:solidFill>
                  <a:schemeClr val="tx1"/>
                </a:solidFill>
                <a:latin typeface="Times New Roman" panose="02020603050405020304" pitchFamily="18" charset="0"/>
                <a:cs typeface="Times New Roman" panose="02020603050405020304" pitchFamily="18" charset="0"/>
              </a:rPr>
              <a:t>Numune Hazırlık</a:t>
            </a:r>
            <a:endParaRPr lang="tr-TR"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6830291" y="2239135"/>
            <a:ext cx="369916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Parlatma Cihazı</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7585" name="0 Resim"/>
          <p:cNvPicPr>
            <a:picLocks noChangeAspect="1" noChangeArrowheads="1"/>
          </p:cNvPicPr>
          <p:nvPr/>
        </p:nvPicPr>
        <p:blipFill>
          <a:blip r:embed="rId2" cstate="print"/>
          <a:srcRect t="23318" b="22845"/>
          <a:stretch>
            <a:fillRect/>
          </a:stretch>
        </p:blipFill>
        <p:spPr bwMode="auto">
          <a:xfrm>
            <a:off x="746557" y="2250954"/>
            <a:ext cx="4241079" cy="4057656"/>
          </a:xfrm>
          <a:prstGeom prst="rect">
            <a:avLst/>
          </a:prstGeom>
          <a:noFill/>
        </p:spPr>
      </p:pic>
      <p:sp>
        <p:nvSpPr>
          <p:cNvPr id="67587" name="Rectangle 3"/>
          <p:cNvSpPr>
            <a:spLocks noChangeArrowheads="1"/>
          </p:cNvSpPr>
          <p:nvPr/>
        </p:nvSpPr>
        <p:spPr bwMode="auto">
          <a:xfrm>
            <a:off x="6733310" y="3018735"/>
            <a:ext cx="4350327" cy="163121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Yüzeyi pürüzlü engebeli numunelerin zımparalanarak iyileştirilmesine olanak sağlar. Çoklu numune tutucularıyla birden çok numuneyi aynı anda </a:t>
            </a:r>
            <a:r>
              <a:rPr kumimoji="0" lang="tr-T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parlatılılabilir</a:t>
            </a:r>
            <a:r>
              <a:rPr kumimoji="0" lang="tr-T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tr-T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2 Başlık"/>
          <p:cNvSpPr>
            <a:spLocks noGrp="1"/>
          </p:cNvSpPr>
          <p:nvPr>
            <p:ph type="title"/>
          </p:nvPr>
        </p:nvSpPr>
        <p:spPr>
          <a:xfrm>
            <a:off x="677966" y="551973"/>
            <a:ext cx="10972800" cy="908581"/>
          </a:xfrm>
        </p:spPr>
        <p:txBody>
          <a:bodyPr/>
          <a:lstStyle/>
          <a:p>
            <a:pPr algn="ctr"/>
            <a:r>
              <a:rPr lang="tr-TR" b="1" dirty="0" smtClean="0">
                <a:solidFill>
                  <a:schemeClr val="tx1"/>
                </a:solidFill>
                <a:latin typeface="Times New Roman" panose="02020603050405020304" pitchFamily="18" charset="0"/>
                <a:cs typeface="Times New Roman" panose="02020603050405020304" pitchFamily="18" charset="0"/>
              </a:rPr>
              <a:t>Numune Hazırlık</a:t>
            </a:r>
            <a:endParaRPr lang="tr-TR"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249382" y="2192682"/>
            <a:ext cx="3809999"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Karıştırıcılı </a:t>
            </a:r>
            <a:r>
              <a:rPr kumimoji="0" lang="tr-T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a:t>
            </a: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Metre</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Resim" descr="C:\Users\PC\AppData\Local\Microsoft\Windows\Temporary Internet Files\Content.Word\DSC_0771.jpg"/>
          <p:cNvPicPr/>
          <p:nvPr/>
        </p:nvPicPr>
        <p:blipFill rotWithShape="1">
          <a:blip r:embed="rId2" cstate="print"/>
          <a:srcRect t="16617" b="16916"/>
          <a:stretch/>
        </p:blipFill>
        <p:spPr bwMode="auto">
          <a:xfrm>
            <a:off x="422129" y="2968335"/>
            <a:ext cx="3096925" cy="3169227"/>
          </a:xfrm>
          <a:prstGeom prst="rect">
            <a:avLst/>
          </a:prstGeom>
          <a:noFill/>
          <a:ln>
            <a:noFill/>
          </a:ln>
          <a:extLst>
            <a:ext uri="{53640926-AAD7-44d8-BBD7-CCE9431645EC}">
              <a14:shadowObscured xmlns:a14="http://schemas.microsoft.com/office/drawing/2010/main" xmlns=""/>
            </a:ext>
          </a:extLst>
        </p:spPr>
      </p:pic>
      <p:sp>
        <p:nvSpPr>
          <p:cNvPr id="60418" name="Rectangle 2"/>
          <p:cNvSpPr>
            <a:spLocks noChangeArrowheads="1"/>
          </p:cNvSpPr>
          <p:nvPr/>
        </p:nvSpPr>
        <p:spPr bwMode="auto">
          <a:xfrm>
            <a:off x="4385334" y="2146430"/>
            <a:ext cx="269433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Hassas Terazi</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Resim"/>
          <p:cNvPicPr/>
          <p:nvPr/>
        </p:nvPicPr>
        <p:blipFill rotWithShape="1">
          <a:blip r:embed="rId3" cstate="print">
            <a:extLst>
              <a:ext uri="{28A0092B-C50C-407E-A947-70E740481C1C}">
                <a14:useLocalDpi xmlns:a14="http://schemas.microsoft.com/office/drawing/2010/main" val="0"/>
              </a:ext>
            </a:extLst>
          </a:blip>
          <a:srcRect l="19378" t="13224" r="14716" b="13190"/>
          <a:stretch/>
        </p:blipFill>
        <p:spPr bwMode="auto">
          <a:xfrm rot="5400000">
            <a:off x="4010883" y="3456710"/>
            <a:ext cx="3131123" cy="2258291"/>
          </a:xfrm>
          <a:prstGeom prst="rect">
            <a:avLst/>
          </a:prstGeom>
          <a:ln>
            <a:noFill/>
          </a:ln>
          <a:extLst>
            <a:ext uri="{53640926-AAD7-44d8-BBD7-CCE9431645EC}">
              <a14:shadowObscured xmlns:a14="http://schemas.microsoft.com/office/drawing/2010/main" xmlns=""/>
            </a:ext>
          </a:extLst>
        </p:spPr>
      </p:pic>
      <p:pic>
        <p:nvPicPr>
          <p:cNvPr id="7" name="6 Resim" descr="E:\Merkezi Araştırma Laboratuvarı\Cihazlar\DSC_0751.JPG"/>
          <p:cNvPicPr/>
          <p:nvPr/>
        </p:nvPicPr>
        <p:blipFill>
          <a:blip r:embed="rId4" cstate="print"/>
          <a:srcRect/>
          <a:stretch>
            <a:fillRect/>
          </a:stretch>
        </p:blipFill>
        <p:spPr bwMode="auto">
          <a:xfrm>
            <a:off x="7550728" y="3075709"/>
            <a:ext cx="4410594" cy="3012498"/>
          </a:xfrm>
          <a:prstGeom prst="rect">
            <a:avLst/>
          </a:prstGeom>
          <a:noFill/>
          <a:ln w="9525">
            <a:noFill/>
            <a:miter lim="800000"/>
            <a:headEnd/>
            <a:tailEnd/>
          </a:ln>
        </p:spPr>
      </p:pic>
      <p:sp>
        <p:nvSpPr>
          <p:cNvPr id="60419" name="Rectangle 3"/>
          <p:cNvSpPr>
            <a:spLocks noChangeArrowheads="1"/>
          </p:cNvSpPr>
          <p:nvPr/>
        </p:nvSpPr>
        <p:spPr bwMode="auto">
          <a:xfrm>
            <a:off x="7841673" y="2128705"/>
            <a:ext cx="400396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Ultra Saf Su Sistemleri</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2 Başlık"/>
          <p:cNvSpPr>
            <a:spLocks noGrp="1"/>
          </p:cNvSpPr>
          <p:nvPr>
            <p:ph type="title"/>
          </p:nvPr>
        </p:nvSpPr>
        <p:spPr>
          <a:xfrm>
            <a:off x="524142" y="608237"/>
            <a:ext cx="10972800" cy="908581"/>
          </a:xfrm>
        </p:spPr>
        <p:txBody>
          <a:bodyPr/>
          <a:lstStyle/>
          <a:p>
            <a:pPr algn="ctr"/>
            <a:r>
              <a:rPr lang="tr-TR" b="1" dirty="0" smtClean="0">
                <a:solidFill>
                  <a:schemeClr val="tx1"/>
                </a:solidFill>
                <a:latin typeface="Times New Roman" panose="02020603050405020304" pitchFamily="18" charset="0"/>
                <a:cs typeface="Times New Roman" panose="02020603050405020304" pitchFamily="18" charset="0"/>
              </a:rPr>
              <a:t>Numune Hazırlık</a:t>
            </a:r>
            <a:endParaRPr lang="tr-TR"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623454" y="2109555"/>
            <a:ext cx="2978727"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sz="2800" b="1" dirty="0" err="1" smtClean="0">
                <a:latin typeface="Times New Roman" pitchFamily="18" charset="0"/>
                <a:cs typeface="Times New Roman" pitchFamily="18" charset="0"/>
              </a:rPr>
              <a:t>Ultrasonik</a:t>
            </a:r>
            <a:r>
              <a:rPr lang="tr-TR" sz="2800" b="1" dirty="0" smtClean="0">
                <a:latin typeface="Times New Roman" pitchFamily="18" charset="0"/>
                <a:cs typeface="Times New Roman" pitchFamily="18" charset="0"/>
              </a:rPr>
              <a:t> Banyo</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2"/>
          <p:cNvSpPr>
            <a:spLocks noChangeArrowheads="1"/>
          </p:cNvSpPr>
          <p:nvPr/>
        </p:nvSpPr>
        <p:spPr bwMode="auto">
          <a:xfrm>
            <a:off x="5327444" y="2160282"/>
            <a:ext cx="165524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Santrifuj</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3"/>
          <p:cNvSpPr>
            <a:spLocks noChangeArrowheads="1"/>
          </p:cNvSpPr>
          <p:nvPr/>
        </p:nvSpPr>
        <p:spPr bwMode="auto">
          <a:xfrm>
            <a:off x="9545784" y="2128708"/>
            <a:ext cx="13993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Etuv</a:t>
            </a:r>
            <a:endParaRPr kumimoji="0" lang="tr-TR"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6562" name="Picture 2" descr="ultrasonik banyo ile ilgili görsel sonucu"/>
          <p:cNvPicPr>
            <a:picLocks noChangeAspect="1" noChangeArrowheads="1"/>
          </p:cNvPicPr>
          <p:nvPr/>
        </p:nvPicPr>
        <p:blipFill>
          <a:blip r:embed="rId2" cstate="print"/>
          <a:srcRect/>
          <a:stretch>
            <a:fillRect/>
          </a:stretch>
        </p:blipFill>
        <p:spPr bwMode="auto">
          <a:xfrm>
            <a:off x="585066" y="3161145"/>
            <a:ext cx="2656897" cy="2656897"/>
          </a:xfrm>
          <a:prstGeom prst="rect">
            <a:avLst/>
          </a:prstGeom>
          <a:noFill/>
        </p:spPr>
      </p:pic>
      <p:pic>
        <p:nvPicPr>
          <p:cNvPr id="66564" name="Picture 4" descr="centrifuge ile ilgili görsel sonucu"/>
          <p:cNvPicPr>
            <a:picLocks noChangeAspect="1" noChangeArrowheads="1"/>
          </p:cNvPicPr>
          <p:nvPr/>
        </p:nvPicPr>
        <p:blipFill>
          <a:blip r:embed="rId3" cstate="print"/>
          <a:srcRect t="30694" r="33205" b="7533"/>
          <a:stretch>
            <a:fillRect/>
          </a:stretch>
        </p:blipFill>
        <p:spPr bwMode="auto">
          <a:xfrm>
            <a:off x="4308766" y="3493846"/>
            <a:ext cx="3366654" cy="2075682"/>
          </a:xfrm>
          <a:prstGeom prst="rect">
            <a:avLst/>
          </a:prstGeom>
          <a:noFill/>
        </p:spPr>
      </p:pic>
      <p:pic>
        <p:nvPicPr>
          <p:cNvPr id="66566" name="Picture 6" descr="incubator ile ilgili görsel sonucu"/>
          <p:cNvPicPr>
            <a:picLocks noChangeAspect="1" noChangeArrowheads="1"/>
          </p:cNvPicPr>
          <p:nvPr/>
        </p:nvPicPr>
        <p:blipFill>
          <a:blip r:embed="rId4" cstate="print"/>
          <a:srcRect/>
          <a:stretch>
            <a:fillRect/>
          </a:stretch>
        </p:blipFill>
        <p:spPr bwMode="auto">
          <a:xfrm>
            <a:off x="8913442" y="3131127"/>
            <a:ext cx="2618639" cy="2571029"/>
          </a:xfrm>
          <a:prstGeom prst="rect">
            <a:avLst/>
          </a:prstGeom>
          <a:noFill/>
        </p:spPr>
      </p:pic>
      <p:sp>
        <p:nvSpPr>
          <p:cNvPr id="10" name="2 Başlık"/>
          <p:cNvSpPr>
            <a:spLocks noGrp="1"/>
          </p:cNvSpPr>
          <p:nvPr>
            <p:ph type="title"/>
          </p:nvPr>
        </p:nvSpPr>
        <p:spPr>
          <a:xfrm>
            <a:off x="623454" y="533226"/>
            <a:ext cx="10972800" cy="908581"/>
          </a:xfrm>
        </p:spPr>
        <p:txBody>
          <a:bodyPr/>
          <a:lstStyle/>
          <a:p>
            <a:pPr algn="ctr"/>
            <a:r>
              <a:rPr lang="tr-TR" b="1" dirty="0" smtClean="0">
                <a:solidFill>
                  <a:schemeClr val="tx1"/>
                </a:solidFill>
                <a:latin typeface="Times New Roman" panose="02020603050405020304" pitchFamily="18" charset="0"/>
                <a:cs typeface="Times New Roman" panose="02020603050405020304" pitchFamily="18" charset="0"/>
              </a:rPr>
              <a:t>Numune Hazırlık</a:t>
            </a:r>
            <a:endParaRPr lang="tr-TR"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Başlık"/>
          <p:cNvSpPr>
            <a:spLocks noGrp="1"/>
          </p:cNvSpPr>
          <p:nvPr>
            <p:ph type="title"/>
          </p:nvPr>
        </p:nvSpPr>
        <p:spPr>
          <a:xfrm>
            <a:off x="1219200" y="628626"/>
            <a:ext cx="10972800" cy="1074836"/>
          </a:xfrm>
        </p:spPr>
        <p:txBody>
          <a:bodyPr/>
          <a:lstStyle/>
          <a:p>
            <a:pPr algn="ctr"/>
            <a:r>
              <a:rPr lang="tr-TR" b="1" dirty="0" err="1" smtClean="0">
                <a:solidFill>
                  <a:schemeClr val="tx1"/>
                </a:solidFill>
                <a:latin typeface="Times New Roman" panose="02020603050405020304" pitchFamily="18" charset="0"/>
                <a:cs typeface="Times New Roman" panose="02020603050405020304" pitchFamily="18" charset="0"/>
              </a:rPr>
              <a:t>Nanoteknoloji</a:t>
            </a:r>
            <a:r>
              <a:rPr lang="tr-TR" b="1" dirty="0" smtClean="0">
                <a:solidFill>
                  <a:schemeClr val="tx1"/>
                </a:solidFill>
                <a:latin typeface="Times New Roman" panose="02020603050405020304" pitchFamily="18" charset="0"/>
                <a:cs typeface="Times New Roman" panose="02020603050405020304" pitchFamily="18" charset="0"/>
              </a:rPr>
              <a:t> Uygulama ve Araştırma Merkezi</a:t>
            </a:r>
            <a:endParaRPr lang="tr-TR" b="1" dirty="0">
              <a:solidFill>
                <a:schemeClr val="tx1"/>
              </a:solidFill>
              <a:latin typeface="Times New Roman" panose="02020603050405020304" pitchFamily="18" charset="0"/>
              <a:cs typeface="Times New Roman" panose="02020603050405020304" pitchFamily="18" charset="0"/>
            </a:endParaRPr>
          </a:p>
        </p:txBody>
      </p:sp>
      <p:sp>
        <p:nvSpPr>
          <p:cNvPr id="2" name="1 İçerik Yer Tutucusu"/>
          <p:cNvSpPr>
            <a:spLocks noGrp="1"/>
          </p:cNvSpPr>
          <p:nvPr>
            <p:ph idx="1"/>
          </p:nvPr>
        </p:nvSpPr>
        <p:spPr>
          <a:xfrm>
            <a:off x="1136073" y="2412230"/>
            <a:ext cx="1648691" cy="441806"/>
          </a:xfrm>
        </p:spPr>
        <p:txBody>
          <a:bodyPr>
            <a:noAutofit/>
          </a:bodyPr>
          <a:lstStyle/>
          <a:p>
            <a:pPr>
              <a:buNone/>
            </a:pPr>
            <a:r>
              <a:rPr lang="tr-TR" sz="2800" b="1" dirty="0" err="1" smtClean="0">
                <a:solidFill>
                  <a:schemeClr val="tx1"/>
                </a:solidFill>
                <a:latin typeface="Times New Roman" pitchFamily="18" charset="0"/>
                <a:cs typeface="Times New Roman" pitchFamily="18" charset="0"/>
              </a:rPr>
              <a:t>Glovebox</a:t>
            </a:r>
            <a:endParaRPr lang="tr-TR" sz="2800" b="1" dirty="0">
              <a:solidFill>
                <a:schemeClr val="tx1"/>
              </a:solidFill>
              <a:latin typeface="Times New Roman" pitchFamily="18" charset="0"/>
              <a:cs typeface="Times New Roman" pitchFamily="18" charset="0"/>
            </a:endParaRPr>
          </a:p>
        </p:txBody>
      </p:sp>
      <p:pic>
        <p:nvPicPr>
          <p:cNvPr id="67586" name="Picture 2"/>
          <p:cNvPicPr>
            <a:picLocks noChangeAspect="1" noChangeArrowheads="1"/>
          </p:cNvPicPr>
          <p:nvPr/>
        </p:nvPicPr>
        <p:blipFill>
          <a:blip r:embed="rId2" cstate="print"/>
          <a:srcRect l="4965" b="16044"/>
          <a:stretch>
            <a:fillRect/>
          </a:stretch>
        </p:blipFill>
        <p:spPr bwMode="auto">
          <a:xfrm>
            <a:off x="180109" y="3196736"/>
            <a:ext cx="3991639" cy="2081846"/>
          </a:xfrm>
          <a:prstGeom prst="rect">
            <a:avLst/>
          </a:prstGeom>
          <a:noFill/>
          <a:ln w="9525">
            <a:noFill/>
            <a:miter lim="800000"/>
            <a:headEnd/>
            <a:tailEnd/>
          </a:ln>
          <a:effectLst/>
        </p:spPr>
      </p:pic>
      <p:pic>
        <p:nvPicPr>
          <p:cNvPr id="67587" name="Picture 3"/>
          <p:cNvPicPr>
            <a:picLocks noChangeAspect="1" noChangeArrowheads="1"/>
          </p:cNvPicPr>
          <p:nvPr/>
        </p:nvPicPr>
        <p:blipFill>
          <a:blip r:embed="rId3" cstate="print"/>
          <a:srcRect l="16995" r="10082" b="10084"/>
          <a:stretch>
            <a:fillRect/>
          </a:stretch>
        </p:blipFill>
        <p:spPr bwMode="auto">
          <a:xfrm>
            <a:off x="4502724" y="3053457"/>
            <a:ext cx="3297382" cy="2288507"/>
          </a:xfrm>
          <a:prstGeom prst="rect">
            <a:avLst/>
          </a:prstGeom>
          <a:noFill/>
          <a:ln w="9525">
            <a:noFill/>
            <a:miter lim="800000"/>
            <a:headEnd/>
            <a:tailEnd/>
          </a:ln>
          <a:effectLst/>
        </p:spPr>
      </p:pic>
      <p:pic>
        <p:nvPicPr>
          <p:cNvPr id="67588" name="Picture 4"/>
          <p:cNvPicPr>
            <a:picLocks noChangeAspect="1" noChangeArrowheads="1"/>
          </p:cNvPicPr>
          <p:nvPr/>
        </p:nvPicPr>
        <p:blipFill>
          <a:blip r:embed="rId4" cstate="print"/>
          <a:srcRect l="12094" r="3416" b="23323"/>
          <a:stretch>
            <a:fillRect/>
          </a:stretch>
        </p:blipFill>
        <p:spPr bwMode="auto">
          <a:xfrm>
            <a:off x="8130917" y="3144982"/>
            <a:ext cx="3749826" cy="2078182"/>
          </a:xfrm>
          <a:prstGeom prst="rect">
            <a:avLst/>
          </a:prstGeom>
          <a:noFill/>
          <a:ln w="9525">
            <a:noFill/>
            <a:miter lim="800000"/>
            <a:headEnd/>
            <a:tailEnd/>
          </a:ln>
          <a:effectLst/>
        </p:spPr>
      </p:pic>
      <p:sp>
        <p:nvSpPr>
          <p:cNvPr id="7" name="1 İçerik Yer Tutucusu"/>
          <p:cNvSpPr txBox="1">
            <a:spLocks/>
          </p:cNvSpPr>
          <p:nvPr/>
        </p:nvSpPr>
        <p:spPr>
          <a:xfrm>
            <a:off x="4668983" y="2426084"/>
            <a:ext cx="2687781" cy="441806"/>
          </a:xfrm>
          <a:prstGeom prst="rect">
            <a:avLst/>
          </a:prstGeom>
        </p:spPr>
        <p:txBody>
          <a:bodyPr vert="horz" lIns="91440" tIns="45720" rIns="91440" bIns="45720" rtlCol="0">
            <a:noAutofit/>
          </a:bodyPr>
          <a:lstStyle/>
          <a:p>
            <a:pPr marL="274320" lvl="0" indent="-274320">
              <a:spcBef>
                <a:spcPct val="20000"/>
              </a:spcBef>
              <a:buClr>
                <a:schemeClr val="accent1"/>
              </a:buClr>
              <a:buSzPct val="100000"/>
            </a:pPr>
            <a:r>
              <a:rPr lang="tr-TR" sz="2800" b="1" dirty="0" smtClean="0">
                <a:latin typeface="Times New Roman" pitchFamily="18" charset="0"/>
                <a:cs typeface="Times New Roman" pitchFamily="18" charset="0"/>
              </a:rPr>
              <a:t>CVD </a:t>
            </a:r>
            <a:r>
              <a:rPr lang="tr-TR" sz="2800" b="1" dirty="0" err="1" smtClean="0">
                <a:latin typeface="Times New Roman" pitchFamily="18" charset="0"/>
                <a:cs typeface="Times New Roman" pitchFamily="18" charset="0"/>
              </a:rPr>
              <a:t>graphene</a:t>
            </a:r>
            <a:r>
              <a:rPr lang="tr-TR" sz="2800" b="1" dirty="0" smtClean="0">
                <a:latin typeface="Times New Roman" pitchFamily="18" charset="0"/>
                <a:cs typeface="Times New Roman" pitchFamily="18" charset="0"/>
              </a:rPr>
              <a:t>  </a:t>
            </a:r>
            <a:endParaRPr kumimoji="0" lang="tr-TR" sz="28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8" name="1 İçerik Yer Tutucusu"/>
          <p:cNvSpPr txBox="1">
            <a:spLocks/>
          </p:cNvSpPr>
          <p:nvPr/>
        </p:nvSpPr>
        <p:spPr>
          <a:xfrm>
            <a:off x="8838176" y="2509212"/>
            <a:ext cx="2453279" cy="441806"/>
          </a:xfrm>
          <a:prstGeom prst="rect">
            <a:avLst/>
          </a:prstGeom>
        </p:spPr>
        <p:txBody>
          <a:bodyPr vert="horz" lIns="91440" tIns="45720" rIns="91440" bIns="45720" rtlCol="0">
            <a:no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100000"/>
              <a:buFont typeface="Symbol" pitchFamily="18" charset="2"/>
              <a:buNone/>
              <a:tabLst/>
              <a:defRPr/>
            </a:pPr>
            <a:r>
              <a:rPr kumimoji="0" lang="tr-TR" sz="2800" b="1" i="0" u="none" strike="noStrike" kern="1200" cap="none" spc="0" normalizeH="0" baseline="0" noProof="0" dirty="0" smtClean="0">
                <a:ln>
                  <a:noFill/>
                </a:ln>
                <a:effectLst/>
                <a:uLnTx/>
                <a:uFillTx/>
                <a:latin typeface="Times New Roman" pitchFamily="18" charset="0"/>
                <a:cs typeface="Times New Roman" pitchFamily="18" charset="0"/>
              </a:rPr>
              <a:t>PVD-PECVD</a:t>
            </a:r>
            <a:endParaRPr kumimoji="0" lang="tr-TR" sz="2800" b="1" i="0" u="none" strike="noStrike" kern="1200" cap="none" spc="0" normalizeH="0" baseline="0" noProof="0" dirty="0">
              <a:ln>
                <a:noFill/>
              </a:ln>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Başlık"/>
          <p:cNvSpPr txBox="1">
            <a:spLocks/>
          </p:cNvSpPr>
          <p:nvPr/>
        </p:nvSpPr>
        <p:spPr>
          <a:xfrm>
            <a:off x="1219200" y="462371"/>
            <a:ext cx="10972800" cy="1074836"/>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b="1" dirty="0" smtClean="0">
                <a:solidFill>
                  <a:schemeClr val="tx1"/>
                </a:solidFill>
                <a:latin typeface="Times New Roman" panose="02020603050405020304" pitchFamily="18" charset="0"/>
                <a:cs typeface="Times New Roman" panose="02020603050405020304" pitchFamily="18" charset="0"/>
              </a:rPr>
              <a:t>Prof. Dr. Turhan Nejat Veziroğlu Temiz Enerji Uygulama ve Araştırma Merkezi</a:t>
            </a:r>
            <a:endParaRPr lang="tr-TR" b="1" dirty="0">
              <a:solidFill>
                <a:schemeClr val="tx1"/>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295" y="2123827"/>
            <a:ext cx="3050246" cy="2032316"/>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390" y="2149698"/>
            <a:ext cx="3080175" cy="2054878"/>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9014" y="2123827"/>
            <a:ext cx="3052019" cy="2033496"/>
          </a:xfrm>
          <a:prstGeom prst="rect">
            <a:avLst/>
          </a:prstGeom>
        </p:spPr>
      </p:pic>
      <p:pic>
        <p:nvPicPr>
          <p:cNvPr id="7" name="Resim 6"/>
          <p:cNvPicPr>
            <a:picLocks noChangeAspect="1"/>
          </p:cNvPicPr>
          <p:nvPr/>
        </p:nvPicPr>
        <p:blipFill>
          <a:blip r:embed="rId5"/>
          <a:stretch>
            <a:fillRect/>
          </a:stretch>
        </p:blipFill>
        <p:spPr>
          <a:xfrm>
            <a:off x="974295" y="4538219"/>
            <a:ext cx="3050246" cy="2033497"/>
          </a:xfrm>
          <a:prstGeom prst="rect">
            <a:avLst/>
          </a:prstGeom>
        </p:spPr>
      </p:pic>
      <p:pic>
        <p:nvPicPr>
          <p:cNvPr id="8" name="Resim 7"/>
          <p:cNvPicPr>
            <a:picLocks noChangeAspect="1"/>
          </p:cNvPicPr>
          <p:nvPr/>
        </p:nvPicPr>
        <p:blipFill>
          <a:blip r:embed="rId6"/>
          <a:stretch>
            <a:fillRect/>
          </a:stretch>
        </p:blipFill>
        <p:spPr>
          <a:xfrm>
            <a:off x="4473320" y="4538219"/>
            <a:ext cx="3050246" cy="2033497"/>
          </a:xfrm>
          <a:prstGeom prst="rect">
            <a:avLst/>
          </a:prstGeom>
        </p:spPr>
      </p:pic>
      <p:pic>
        <p:nvPicPr>
          <p:cNvPr id="9" name="Resim 8"/>
          <p:cNvPicPr>
            <a:picLocks noChangeAspect="1"/>
          </p:cNvPicPr>
          <p:nvPr/>
        </p:nvPicPr>
        <p:blipFill>
          <a:blip r:embed="rId7"/>
          <a:stretch>
            <a:fillRect/>
          </a:stretch>
        </p:blipFill>
        <p:spPr>
          <a:xfrm>
            <a:off x="8069014" y="4538219"/>
            <a:ext cx="3052019" cy="2033497"/>
          </a:xfrm>
          <a:prstGeom prst="rect">
            <a:avLst/>
          </a:prstGeom>
        </p:spPr>
      </p:pic>
    </p:spTree>
    <p:extLst>
      <p:ext uri="{BB962C8B-B14F-4D97-AF65-F5344CB8AC3E}">
        <p14:creationId xmlns:p14="http://schemas.microsoft.com/office/powerpoint/2010/main" val="2954393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43825" y="228076"/>
            <a:ext cx="11164795" cy="1401834"/>
          </a:xfrm>
        </p:spPr>
        <p:txBody>
          <a:bodyPr>
            <a:normAutofit fontScale="85000" lnSpcReduction="20000"/>
          </a:bodyPr>
          <a:lstStyle/>
          <a:p>
            <a:pPr marL="0" indent="0" algn="ctr">
              <a:buNone/>
            </a:pPr>
            <a:endParaRPr lang="tr-TR" sz="5400" dirty="0" smtClean="0"/>
          </a:p>
          <a:p>
            <a:pPr marL="0" indent="0" algn="ctr">
              <a:buNone/>
            </a:pPr>
            <a:r>
              <a:rPr lang="tr-TR" sz="5400" b="1" dirty="0" smtClean="0">
                <a:solidFill>
                  <a:schemeClr val="tx1"/>
                </a:solidFill>
                <a:latin typeface="Times New Roman" panose="02020603050405020304" pitchFamily="18" charset="0"/>
                <a:cs typeface="Times New Roman" panose="02020603050405020304" pitchFamily="18" charset="0"/>
              </a:rPr>
              <a:t>TEŞEKKÜRLER</a:t>
            </a:r>
          </a:p>
          <a:p>
            <a:pPr marL="0" indent="0" algn="ctr">
              <a:buNone/>
            </a:pPr>
            <a:endParaRPr lang="tr-TR" sz="5400" b="1" dirty="0"/>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71" y="39986"/>
            <a:ext cx="2754924" cy="2557720"/>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3150" y="1818000"/>
            <a:ext cx="7560000" cy="5040000"/>
          </a:xfrm>
          <a:prstGeom prst="rect">
            <a:avLst/>
          </a:prstGeom>
        </p:spPr>
      </p:pic>
    </p:spTree>
    <p:extLst>
      <p:ext uri="{BB962C8B-B14F-4D97-AF65-F5344CB8AC3E}">
        <p14:creationId xmlns:p14="http://schemas.microsoft.com/office/powerpoint/2010/main" val="918305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89212" y="739832"/>
            <a:ext cx="8915399" cy="2214139"/>
          </a:xfrm>
        </p:spPr>
        <p:txBody>
          <a:bodyPr/>
          <a:lstStyle/>
          <a:p>
            <a:pPr algn="ctr"/>
            <a:r>
              <a:rPr lang="tr-TR" dirty="0"/>
              <a:t>MERKEZİ ARAŞTIRMA LABORATUVARI</a:t>
            </a:r>
          </a:p>
        </p:txBody>
      </p:sp>
      <p:sp>
        <p:nvSpPr>
          <p:cNvPr id="3" name="Metin Yer Tutucusu 2"/>
          <p:cNvSpPr>
            <a:spLocks noGrp="1"/>
          </p:cNvSpPr>
          <p:nvPr>
            <p:ph type="body" idx="1"/>
          </p:nvPr>
        </p:nvSpPr>
        <p:spPr>
          <a:xfrm>
            <a:off x="2589212" y="3979015"/>
            <a:ext cx="8915399" cy="1440882"/>
          </a:xfrm>
        </p:spPr>
        <p:txBody>
          <a:bodyPr>
            <a:normAutofit/>
          </a:bodyPr>
          <a:lstStyle/>
          <a:p>
            <a:pPr algn="ctr"/>
            <a:r>
              <a:rPr lang="tr-TR" sz="5400" b="1" dirty="0">
                <a:solidFill>
                  <a:srgbClr val="FF0000"/>
                </a:solidFill>
                <a:latin typeface="Britannic Bold" panose="020B0903060703020204" pitchFamily="34" charset="0"/>
              </a:rPr>
              <a:t>ANALİZ </a:t>
            </a:r>
            <a:r>
              <a:rPr lang="tr-TR" sz="5400" b="1" dirty="0" smtClean="0">
                <a:solidFill>
                  <a:srgbClr val="FF0000"/>
                </a:solidFill>
                <a:latin typeface="Britannic Bold" panose="020B0903060703020204" pitchFamily="34" charset="0"/>
              </a:rPr>
              <a:t>BİRİMİ</a:t>
            </a:r>
            <a:endParaRPr lang="tr-TR" sz="5400" b="1" dirty="0">
              <a:solidFill>
                <a:srgbClr val="FF0000"/>
              </a:solidFill>
              <a:latin typeface="Britannic Bold" panose="020B0903060703020204" pitchFamily="34" charset="0"/>
            </a:endParaRPr>
          </a:p>
        </p:txBody>
      </p:sp>
    </p:spTree>
    <p:extLst>
      <p:ext uri="{BB962C8B-B14F-4D97-AF65-F5344CB8AC3E}">
        <p14:creationId xmlns:p14="http://schemas.microsoft.com/office/powerpoint/2010/main" val="3581994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51888" y="582546"/>
            <a:ext cx="8911687" cy="1280890"/>
          </a:xfrm>
        </p:spPr>
        <p:txBody>
          <a:bodyPr/>
          <a:lstStyle/>
          <a:p>
            <a:pPr algn="ctr"/>
            <a:r>
              <a:rPr lang="tr-TR" dirty="0"/>
              <a:t>İDARİ </a:t>
            </a:r>
            <a:r>
              <a:rPr lang="tr-TR" dirty="0" smtClean="0"/>
              <a:t>YAPI</a:t>
            </a:r>
            <a:endParaRPr lang="tr-TR"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667" y="1427268"/>
            <a:ext cx="7466666" cy="5400000"/>
          </a:xfrm>
          <a:prstGeom prst="rect">
            <a:avLst/>
          </a:prstGeom>
        </p:spPr>
      </p:pic>
    </p:spTree>
    <p:extLst>
      <p:ext uri="{BB962C8B-B14F-4D97-AF65-F5344CB8AC3E}">
        <p14:creationId xmlns:p14="http://schemas.microsoft.com/office/powerpoint/2010/main" val="3890565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908399" y="1912534"/>
            <a:ext cx="8839966" cy="3322608"/>
          </a:xfrm>
          <a:prstGeom prst="rect">
            <a:avLst/>
          </a:prstGeom>
        </p:spPr>
      </p:pic>
    </p:spTree>
    <p:extLst>
      <p:ext uri="{BB962C8B-B14F-4D97-AF65-F5344CB8AC3E}">
        <p14:creationId xmlns:p14="http://schemas.microsoft.com/office/powerpoint/2010/main" val="970281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Duman">
  <a:themeElements>
    <a:clrScheme name="Mavi Yeşi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uma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2011</TotalTime>
  <Words>2722</Words>
  <Application>Microsoft Office PowerPoint</Application>
  <PresentationFormat>Geniş ekran</PresentationFormat>
  <Paragraphs>377</Paragraphs>
  <Slides>68</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68</vt:i4>
      </vt:variant>
    </vt:vector>
  </HeadingPairs>
  <TitlesOfParts>
    <vt:vector size="76" baseType="lpstr">
      <vt:lpstr>Arial</vt:lpstr>
      <vt:lpstr>Britannic Bold</vt:lpstr>
      <vt:lpstr>Calibri</vt:lpstr>
      <vt:lpstr>Century Gothic</vt:lpstr>
      <vt:lpstr>Symbol</vt:lpstr>
      <vt:lpstr>Times New Roman</vt:lpstr>
      <vt:lpstr>Wingdings 3</vt:lpstr>
      <vt:lpstr>Duman</vt:lpstr>
      <vt:lpstr>T.C. NİĞDE ÖMER HALİSDEMİR ÜNİVERSİTESİ   MERKEZİ ARAŞTIRMA LABORATUVARI</vt:lpstr>
      <vt:lpstr>SUNUM ÖZETİ</vt:lpstr>
      <vt:lpstr>MİSYON</vt:lpstr>
      <vt:lpstr>VİZYON</vt:lpstr>
      <vt:lpstr>MERKEZİ ARAŞTIRMA LABORATUVARI</vt:lpstr>
      <vt:lpstr> KAPALI ALANLAR</vt:lpstr>
      <vt:lpstr>MERKEZİ ARAŞTIRMA LABORATUVARI</vt:lpstr>
      <vt:lpstr>İDARİ YAPI</vt:lpstr>
      <vt:lpstr>PowerPoint Sunusu</vt:lpstr>
      <vt:lpstr>Web’de merkezimize nasıl ulaşabilirsiniz ?</vt:lpstr>
      <vt:lpstr>Web’de merkezimize nasıl ulaşabilirsiniz ?</vt:lpstr>
      <vt:lpstr>Web’de merkezimize nasıl ulaşabilirsiniz ?</vt:lpstr>
      <vt:lpstr>ANALİZ  KABULÜ</vt:lpstr>
      <vt:lpstr>PowerPoint Sunusu</vt:lpstr>
      <vt:lpstr>MERKEZİ ARAŞTIRMA LABORATUVARI Analiz Birimi Cihazları</vt:lpstr>
      <vt:lpstr>PowerPoint Sunusu</vt:lpstr>
      <vt:lpstr>X-Işını Kırınım Cihazı (XRD)</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Partikül Boyutu-Zeta Potansiyel  Ölçüm Cihazı (PZL)</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Numune Hazırlık</vt:lpstr>
      <vt:lpstr>Numune Hazırlık</vt:lpstr>
      <vt:lpstr>Numune Hazırlık</vt:lpstr>
      <vt:lpstr>Numune Hazırlık</vt:lpstr>
      <vt:lpstr>Numune Hazırlık</vt:lpstr>
      <vt:lpstr>Numune Hazırlık</vt:lpstr>
      <vt:lpstr>Numune Hazırlık</vt:lpstr>
      <vt:lpstr>Numune Hazırlık</vt:lpstr>
      <vt:lpstr>Numune Hazırlık</vt:lpstr>
      <vt:lpstr>Nanoteknoloji Uygulama ve Araştırma Merkezi</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NİĞDE ÜNİVERSİTESİ MÜHENDİSLİK FAKÜLTESİ  2015-2016 EĞİTİM-ÖĞRETİM YILI  GÜZ YARIYILI AKADEMİK KURUL TOPLANTISI</dc:title>
  <dc:creator>insaat</dc:creator>
  <cp:lastModifiedBy>OHU</cp:lastModifiedBy>
  <cp:revision>249</cp:revision>
  <dcterms:created xsi:type="dcterms:W3CDTF">2015-11-09T07:53:01Z</dcterms:created>
  <dcterms:modified xsi:type="dcterms:W3CDTF">2019-03-21T13:34:15Z</dcterms:modified>
</cp:coreProperties>
</file>