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56"/>
  </p:notesMasterIdLst>
  <p:sldIdLst>
    <p:sldId id="390" r:id="rId2"/>
    <p:sldId id="389" r:id="rId3"/>
    <p:sldId id="328" r:id="rId4"/>
    <p:sldId id="329" r:id="rId5"/>
    <p:sldId id="330" r:id="rId6"/>
    <p:sldId id="423" r:id="rId7"/>
    <p:sldId id="424" r:id="rId8"/>
    <p:sldId id="425" r:id="rId9"/>
    <p:sldId id="418" r:id="rId10"/>
    <p:sldId id="397" r:id="rId11"/>
    <p:sldId id="398" r:id="rId12"/>
    <p:sldId id="399" r:id="rId13"/>
    <p:sldId id="400" r:id="rId14"/>
    <p:sldId id="401" r:id="rId15"/>
    <p:sldId id="427" r:id="rId16"/>
    <p:sldId id="396" r:id="rId17"/>
    <p:sldId id="414" r:id="rId18"/>
    <p:sldId id="415" r:id="rId19"/>
    <p:sldId id="411" r:id="rId20"/>
    <p:sldId id="412" r:id="rId21"/>
    <p:sldId id="413" r:id="rId22"/>
    <p:sldId id="416" r:id="rId23"/>
    <p:sldId id="417" r:id="rId24"/>
    <p:sldId id="420" r:id="rId25"/>
    <p:sldId id="434" r:id="rId26"/>
    <p:sldId id="421" r:id="rId27"/>
    <p:sldId id="337" r:id="rId28"/>
    <p:sldId id="339" r:id="rId29"/>
    <p:sldId id="341" r:id="rId30"/>
    <p:sldId id="391" r:id="rId31"/>
    <p:sldId id="343" r:id="rId32"/>
    <p:sldId id="345" r:id="rId33"/>
    <p:sldId id="347" r:id="rId34"/>
    <p:sldId id="351" r:id="rId35"/>
    <p:sldId id="355" r:id="rId36"/>
    <p:sldId id="349" r:id="rId37"/>
    <p:sldId id="353" r:id="rId38"/>
    <p:sldId id="393" r:id="rId39"/>
    <p:sldId id="357" r:id="rId40"/>
    <p:sldId id="359" r:id="rId41"/>
    <p:sldId id="439" r:id="rId42"/>
    <p:sldId id="429" r:id="rId43"/>
    <p:sldId id="440" r:id="rId44"/>
    <p:sldId id="430" r:id="rId45"/>
    <p:sldId id="431" r:id="rId46"/>
    <p:sldId id="432" r:id="rId47"/>
    <p:sldId id="433" r:id="rId48"/>
    <p:sldId id="435" r:id="rId49"/>
    <p:sldId id="436" r:id="rId50"/>
    <p:sldId id="437" r:id="rId51"/>
    <p:sldId id="441" r:id="rId52"/>
    <p:sldId id="438" r:id="rId53"/>
    <p:sldId id="442" r:id="rId54"/>
    <p:sldId id="36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71" autoAdjust="0"/>
    <p:restoredTop sz="94660"/>
  </p:normalViewPr>
  <p:slideViewPr>
    <p:cSldViewPr snapToGrid="0">
      <p:cViewPr varScale="1">
        <p:scale>
          <a:sx n="67" d="100"/>
          <a:sy n="67" d="100"/>
        </p:scale>
        <p:origin x="504" y="6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MERLAB%202016-2018%20DAH&#304;L%20GEL&#304;R-G&#304;DER%20VE%20TOPLAM%20ANAL&#304;Z%20SAYILAR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tr-TR"/>
              <a:t>Gelir-Gider Tablosu</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Sayfa2!$C$6</c:f>
              <c:strCache>
                <c:ptCount val="1"/>
                <c:pt idx="0">
                  <c:v>Gelir (TL)</c:v>
                </c:pt>
              </c:strCache>
            </c:strRef>
          </c:tx>
          <c:spPr>
            <a:solidFill>
              <a:schemeClr val="accent1"/>
            </a:solidFill>
            <a:ln>
              <a:noFill/>
            </a:ln>
            <a:effectLst/>
          </c:spPr>
          <c:invertIfNegative val="0"/>
          <c:cat>
            <c:strRef>
              <c:f>Sayfa2!$D$5:$G$5</c:f>
              <c:strCache>
                <c:ptCount val="4"/>
                <c:pt idx="0">
                  <c:v>2016</c:v>
                </c:pt>
                <c:pt idx="1">
                  <c:v>2017</c:v>
                </c:pt>
                <c:pt idx="2">
                  <c:v>2018</c:v>
                </c:pt>
                <c:pt idx="3">
                  <c:v>2019 (01/01-08/03)</c:v>
                </c:pt>
              </c:strCache>
            </c:strRef>
          </c:cat>
          <c:val>
            <c:numRef>
              <c:f>Sayfa2!$D$6:$G$6</c:f>
              <c:numCache>
                <c:formatCode>#,##0.00</c:formatCode>
                <c:ptCount val="4"/>
                <c:pt idx="0">
                  <c:v>130921.59</c:v>
                </c:pt>
                <c:pt idx="1">
                  <c:v>247447.3</c:v>
                </c:pt>
                <c:pt idx="2">
                  <c:v>196316.6</c:v>
                </c:pt>
                <c:pt idx="3">
                  <c:v>95268.56</c:v>
                </c:pt>
              </c:numCache>
            </c:numRef>
          </c:val>
          <c:extLst xmlns:c16r2="http://schemas.microsoft.com/office/drawing/2015/06/chart">
            <c:ext xmlns:c16="http://schemas.microsoft.com/office/drawing/2014/chart" uri="{C3380CC4-5D6E-409C-BE32-E72D297353CC}">
              <c16:uniqueId val="{00000000-0593-453A-9E73-31EE88494B2B}"/>
            </c:ext>
          </c:extLst>
        </c:ser>
        <c:ser>
          <c:idx val="1"/>
          <c:order val="1"/>
          <c:tx>
            <c:strRef>
              <c:f>Sayfa2!$C$7</c:f>
              <c:strCache>
                <c:ptCount val="1"/>
                <c:pt idx="0">
                  <c:v>Gider (TL)</c:v>
                </c:pt>
              </c:strCache>
            </c:strRef>
          </c:tx>
          <c:spPr>
            <a:solidFill>
              <a:schemeClr val="accent2"/>
            </a:solidFill>
            <a:ln>
              <a:noFill/>
            </a:ln>
            <a:effectLst/>
          </c:spPr>
          <c:invertIfNegative val="0"/>
          <c:cat>
            <c:strRef>
              <c:f>Sayfa2!$D$5:$G$5</c:f>
              <c:strCache>
                <c:ptCount val="4"/>
                <c:pt idx="0">
                  <c:v>2016</c:v>
                </c:pt>
                <c:pt idx="1">
                  <c:v>2017</c:v>
                </c:pt>
                <c:pt idx="2">
                  <c:v>2018</c:v>
                </c:pt>
                <c:pt idx="3">
                  <c:v>2019 (01/01-08/03)</c:v>
                </c:pt>
              </c:strCache>
            </c:strRef>
          </c:cat>
          <c:val>
            <c:numRef>
              <c:f>Sayfa2!$D$7:$G$7</c:f>
              <c:numCache>
                <c:formatCode>#,##0.00</c:formatCode>
                <c:ptCount val="4"/>
                <c:pt idx="0">
                  <c:v>73096.83</c:v>
                </c:pt>
                <c:pt idx="1">
                  <c:v>243127.01</c:v>
                </c:pt>
                <c:pt idx="2">
                  <c:v>153275.66</c:v>
                </c:pt>
                <c:pt idx="3">
                  <c:v>11006.79</c:v>
                </c:pt>
              </c:numCache>
            </c:numRef>
          </c:val>
          <c:extLst xmlns:c16r2="http://schemas.microsoft.com/office/drawing/2015/06/chart">
            <c:ext xmlns:c16="http://schemas.microsoft.com/office/drawing/2014/chart" uri="{C3380CC4-5D6E-409C-BE32-E72D297353CC}">
              <c16:uniqueId val="{00000001-0593-453A-9E73-31EE88494B2B}"/>
            </c:ext>
          </c:extLst>
        </c:ser>
        <c:dLbls>
          <c:showLegendKey val="0"/>
          <c:showVal val="0"/>
          <c:showCatName val="0"/>
          <c:showSerName val="0"/>
          <c:showPercent val="0"/>
          <c:showBubbleSize val="0"/>
        </c:dLbls>
        <c:gapWidth val="219"/>
        <c:overlap val="-27"/>
        <c:axId val="1741649136"/>
        <c:axId val="1741653488"/>
      </c:barChart>
      <c:catAx>
        <c:axId val="174164913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tr-TR"/>
                  <a:t>Yıl</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crossAx val="1741653488"/>
        <c:crosses val="autoZero"/>
        <c:auto val="1"/>
        <c:lblAlgn val="ctr"/>
        <c:lblOffset val="100"/>
        <c:noMultiLvlLbl val="0"/>
      </c:catAx>
      <c:valAx>
        <c:axId val="1741653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tr-TR"/>
                  <a:t>TL</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crossAx val="17416491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a:noFill/>
    </a:ln>
    <a:effectLst/>
  </c:spPr>
  <c:txPr>
    <a:bodyPr/>
    <a:lstStyle/>
    <a:p>
      <a:pPr>
        <a:defRPr sz="1200"/>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43AE98-F68D-B046-8BC1-785CD3677D0A}" type="datetimeFigureOut">
              <a:rPr lang="en-US" smtClean="0"/>
              <a:t>3/24/2019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1AA35-9235-F041-B29D-EEF3F8F376A1}" type="slidenum">
              <a:rPr lang="en-US" smtClean="0"/>
              <a:t>‹#›</a:t>
            </a:fld>
            <a:endParaRPr lang="en-US"/>
          </a:p>
        </p:txBody>
      </p:sp>
    </p:spTree>
    <p:extLst>
      <p:ext uri="{BB962C8B-B14F-4D97-AF65-F5344CB8AC3E}">
        <p14:creationId xmlns:p14="http://schemas.microsoft.com/office/powerpoint/2010/main" val="16350700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1AA35-9235-F041-B29D-EEF3F8F376A1}" type="slidenum">
              <a:rPr lang="en-US" smtClean="0"/>
              <a:t>1</a:t>
            </a:fld>
            <a:endParaRPr lang="en-US"/>
          </a:p>
        </p:txBody>
      </p:sp>
    </p:spTree>
    <p:extLst>
      <p:ext uri="{BB962C8B-B14F-4D97-AF65-F5344CB8AC3E}">
        <p14:creationId xmlns:p14="http://schemas.microsoft.com/office/powerpoint/2010/main" val="91436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CE5BA39B-03FE-437C-B0D0-E6A0B0F25F47}"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87E07-D0A2-4EF7-A607-E17CB301FE2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969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E5BA39B-03FE-437C-B0D0-E6A0B0F25F47}"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201889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E5BA39B-03FE-437C-B0D0-E6A0B0F25F47}"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191650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E5BA39B-03FE-437C-B0D0-E6A0B0F25F47}"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1750569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E5BA39B-03FE-437C-B0D0-E6A0B0F25F47}"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87E07-D0A2-4EF7-A607-E17CB301FE2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91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CE5BA39B-03FE-437C-B0D0-E6A0B0F25F47}" type="datetimeFigureOut">
              <a:rPr lang="en-US" smtClean="0"/>
              <a:t>3/24/2019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3013513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097280" y="2582335"/>
            <a:ext cx="4937760" cy="32867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217920" y="2582334"/>
            <a:ext cx="4937760" cy="328676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CE5BA39B-03FE-437C-B0D0-E6A0B0F25F47}" type="datetimeFigureOut">
              <a:rPr lang="en-US" smtClean="0"/>
              <a:t>3/24/2019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357105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CE5BA39B-03FE-437C-B0D0-E6A0B0F25F47}" type="datetimeFigureOut">
              <a:rPr lang="en-US" smtClean="0"/>
              <a:t>3/24/2019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90927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E5BA39B-03FE-437C-B0D0-E6A0B0F25F47}" type="datetimeFigureOut">
              <a:rPr lang="en-US" smtClean="0"/>
              <a:t>3/24/2019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2478442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E5BA39B-03FE-437C-B0D0-E6A0B0F25F47}" type="datetimeFigureOut">
              <a:rPr lang="en-US" smtClean="0"/>
              <a:t>3/24/2019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287E07-D0A2-4EF7-A607-E17CB301FE2C}" type="slidenum">
              <a:rPr lang="en-US" smtClean="0"/>
              <a:t>‹#›</a:t>
            </a:fld>
            <a:endParaRPr lang="en-US"/>
          </a:p>
        </p:txBody>
      </p:sp>
    </p:spTree>
    <p:extLst>
      <p:ext uri="{BB962C8B-B14F-4D97-AF65-F5344CB8AC3E}">
        <p14:creationId xmlns:p14="http://schemas.microsoft.com/office/powerpoint/2010/main" val="2474616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E5BA39B-03FE-437C-B0D0-E6A0B0F25F47}" type="datetimeFigureOut">
              <a:rPr lang="en-US" smtClean="0"/>
              <a:t>3/24/2019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87E07-D0A2-4EF7-A607-E17CB301FE2C}" type="slidenum">
              <a:rPr lang="en-US" smtClean="0"/>
              <a:t>‹#›</a:t>
            </a:fld>
            <a:endParaRPr lang="en-US"/>
          </a:p>
        </p:txBody>
      </p:sp>
    </p:spTree>
    <p:extLst>
      <p:ext uri="{BB962C8B-B14F-4D97-AF65-F5344CB8AC3E}">
        <p14:creationId xmlns:p14="http://schemas.microsoft.com/office/powerpoint/2010/main" val="148738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E5BA39B-03FE-437C-B0D0-E6A0B0F25F47}" type="datetimeFigureOut">
              <a:rPr lang="en-US" smtClean="0"/>
              <a:t>3/24/2019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287E07-D0A2-4EF7-A607-E17CB301FE2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57551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989487" y="399536"/>
            <a:ext cx="8043080" cy="2048258"/>
          </a:xfrm>
        </p:spPr>
        <p:txBody>
          <a:bodyPr>
            <a:normAutofit/>
          </a:bodyPr>
          <a:lstStyle/>
          <a:p>
            <a:pPr algn="ctr"/>
            <a:r>
              <a:rPr lang="en-US" sz="3600" b="1" dirty="0"/>
              <a:t>KASTAMONU ÜNİVERSİTESİ </a:t>
            </a:r>
            <a:r>
              <a:rPr lang="tr-TR" sz="3600" b="1" dirty="0" smtClean="0"/>
              <a:t/>
            </a:r>
            <a:br>
              <a:rPr lang="tr-TR" sz="3600" b="1" dirty="0" smtClean="0"/>
            </a:br>
            <a:r>
              <a:rPr lang="en-US" sz="3600" b="1" dirty="0" smtClean="0"/>
              <a:t>MERKEZİ </a:t>
            </a:r>
            <a:r>
              <a:rPr lang="en-US" sz="3600" b="1" dirty="0"/>
              <a:t>ARAŞTIRMA LABORATUVARI</a:t>
            </a:r>
            <a:br>
              <a:rPr lang="en-US" sz="3600" b="1" dirty="0"/>
            </a:br>
            <a:r>
              <a:rPr lang="en-US" sz="3600" b="1" dirty="0"/>
              <a:t>UYGULAMA VE ARAŞTIRMA MERKEZİ</a:t>
            </a:r>
            <a:br>
              <a:rPr lang="en-US" sz="3600" b="1" dirty="0"/>
            </a:br>
            <a:endParaRPr lang="en-US" sz="3600" b="1" dirty="0"/>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98" y="782254"/>
            <a:ext cx="1085117" cy="1085117"/>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4296" y="782253"/>
            <a:ext cx="1085117" cy="1085117"/>
          </a:xfrm>
          <a:prstGeom prst="rect">
            <a:avLst/>
          </a:prstGeom>
        </p:spPr>
      </p:pic>
      <p:pic>
        <p:nvPicPr>
          <p:cNvPr id="3" name="Resim 2"/>
          <p:cNvPicPr>
            <a:picLocks noChangeAspect="1"/>
          </p:cNvPicPr>
          <p:nvPr/>
        </p:nvPicPr>
        <p:blipFill rotWithShape="1">
          <a:blip r:embed="rId5">
            <a:extLst>
              <a:ext uri="{28A0092B-C50C-407E-A947-70E740481C1C}">
                <a14:useLocalDpi xmlns:a14="http://schemas.microsoft.com/office/drawing/2010/main" val="0"/>
              </a:ext>
            </a:extLst>
          </a:blip>
          <a:srcRect l="2015" t="7561" r="4138" b="14091"/>
          <a:stretch/>
        </p:blipFill>
        <p:spPr>
          <a:xfrm>
            <a:off x="1213339" y="3028218"/>
            <a:ext cx="9595376" cy="2394309"/>
          </a:xfrm>
          <a:prstGeom prst="rect">
            <a:avLst/>
          </a:prstGeom>
        </p:spPr>
      </p:pic>
      <p:sp>
        <p:nvSpPr>
          <p:cNvPr id="4" name="Metin kutusu 3"/>
          <p:cNvSpPr txBox="1"/>
          <p:nvPr/>
        </p:nvSpPr>
        <p:spPr>
          <a:xfrm>
            <a:off x="5043103" y="5736248"/>
            <a:ext cx="1523174" cy="461665"/>
          </a:xfrm>
          <a:prstGeom prst="rect">
            <a:avLst/>
          </a:prstGeom>
          <a:noFill/>
        </p:spPr>
        <p:txBody>
          <a:bodyPr wrap="none" rtlCol="0">
            <a:spAutoFit/>
          </a:bodyPr>
          <a:lstStyle/>
          <a:p>
            <a:r>
              <a:rPr lang="tr-TR" sz="2400" b="1" dirty="0" smtClean="0">
                <a:solidFill>
                  <a:schemeClr val="bg2">
                    <a:lumMod val="25000"/>
                  </a:schemeClr>
                </a:solidFill>
              </a:rPr>
              <a:t>2015-2019</a:t>
            </a:r>
            <a:endParaRPr lang="tr-TR" sz="2400" b="1" dirty="0">
              <a:solidFill>
                <a:schemeClr val="bg2">
                  <a:lumMod val="25000"/>
                </a:schemeClr>
              </a:solidFill>
            </a:endParaRPr>
          </a:p>
        </p:txBody>
      </p:sp>
    </p:spTree>
    <p:extLst>
      <p:ext uri="{BB962C8B-B14F-4D97-AF65-F5344CB8AC3E}">
        <p14:creationId xmlns:p14="http://schemas.microsoft.com/office/powerpoint/2010/main" val="3577090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MERLAB </a:t>
            </a:r>
            <a:r>
              <a:rPr lang="en-US" dirty="0" err="1" smtClean="0"/>
              <a:t>Kuruluş</a:t>
            </a:r>
            <a:r>
              <a:rPr lang="en-US" dirty="0" smtClean="0"/>
              <a:t> </a:t>
            </a:r>
            <a:r>
              <a:rPr lang="en-US" dirty="0" err="1" smtClean="0"/>
              <a:t>Çalışmaları</a:t>
            </a:r>
            <a:endParaRPr lang="en-US" dirty="0"/>
          </a:p>
        </p:txBody>
      </p:sp>
      <p:sp>
        <p:nvSpPr>
          <p:cNvPr id="7" name="Content Placeholder 6"/>
          <p:cNvSpPr>
            <a:spLocks noGrp="1"/>
          </p:cNvSpPr>
          <p:nvPr>
            <p:ph idx="1"/>
          </p:nvPr>
        </p:nvSpPr>
        <p:spPr/>
        <p:txBody>
          <a:bodyPr>
            <a:normAutofit/>
          </a:bodyPr>
          <a:lstStyle/>
          <a:p>
            <a:r>
              <a:rPr lang="tr-TR" sz="2400" dirty="0" smtClean="0"/>
              <a:t>Kalkınma Bakanlığı projesi olarak başlatılan Merkezimizin kuruluş işlemleri faaliyet göstereceği binasının inşası ile başlamıştır. </a:t>
            </a:r>
            <a:r>
              <a:rPr lang="tr-TR" sz="2400" b="1" dirty="0" smtClean="0"/>
              <a:t>Bina inşaatı devam ederken Merkezimize alınması gereken cihazların planlanmasına başlanmıştır. </a:t>
            </a:r>
            <a:r>
              <a:rPr lang="tr-TR" sz="2400" dirty="0" smtClean="0"/>
              <a:t>Bu planlar çerçevesinde;</a:t>
            </a:r>
          </a:p>
          <a:p>
            <a:r>
              <a:rPr lang="tr-TR" sz="2400" b="1" i="1" dirty="0"/>
              <a:t>Y</a:t>
            </a:r>
            <a:r>
              <a:rPr lang="tr-TR" sz="2400" b="1" i="1" dirty="0" smtClean="0"/>
              <a:t>üksek </a:t>
            </a:r>
            <a:r>
              <a:rPr lang="tr-TR" sz="2400" b="1" i="1" dirty="0"/>
              <a:t>teknoloji ürünü cihazlarla birçok alanda hizmet veren hem yerel, hem de ulusal kamu ve özel sektör kuruluşlarına araştırma geliştirme (Ar-Ge) ve danışmanlık hizmeti </a:t>
            </a:r>
            <a:r>
              <a:rPr lang="tr-TR" sz="2400" b="1" i="1" dirty="0" smtClean="0"/>
              <a:t>verilmesi hedeflenmiştir. </a:t>
            </a:r>
          </a:p>
          <a:p>
            <a:r>
              <a:rPr lang="tr-TR" sz="2400" dirty="0" smtClean="0"/>
              <a:t>Bu amaçla Üniversitemiz Araştırmacı alt yapısının isteklerine öncelik verilerek, tüm </a:t>
            </a:r>
            <a:r>
              <a:rPr lang="tr-TR" sz="2400" b="1" dirty="0" smtClean="0"/>
              <a:t>Akademik Birimlere Cihaz Ön Talep Formu </a:t>
            </a:r>
            <a:r>
              <a:rPr lang="tr-TR" sz="2400" dirty="0" smtClean="0"/>
              <a:t>gönderilerek alınması talep edilen cihazlar önerilerinin bu form doldurularak yapılması istenilmiştir.</a:t>
            </a:r>
            <a:endParaRPr lang="tr-TR" sz="2400" dirty="0"/>
          </a:p>
          <a:p>
            <a:endParaRPr lang="en-US" sz="2400" dirty="0"/>
          </a:p>
        </p:txBody>
      </p:sp>
    </p:spTree>
    <p:extLst>
      <p:ext uri="{BB962C8B-B14F-4D97-AF65-F5344CB8AC3E}">
        <p14:creationId xmlns:p14="http://schemas.microsoft.com/office/powerpoint/2010/main" val="2992428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40101" y="0"/>
            <a:ext cx="5761653" cy="6858000"/>
          </a:xfrm>
          <a:prstGeom prst="rect">
            <a:avLst/>
          </a:prstGeom>
        </p:spPr>
      </p:pic>
    </p:spTree>
    <p:extLst>
      <p:ext uri="{BB962C8B-B14F-4D97-AF65-F5344CB8AC3E}">
        <p14:creationId xmlns:p14="http://schemas.microsoft.com/office/powerpoint/2010/main" val="1644731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err="1"/>
              <a:t>Bütçenin</a:t>
            </a:r>
            <a:r>
              <a:rPr lang="en-US" dirty="0"/>
              <a:t> </a:t>
            </a:r>
            <a:r>
              <a:rPr lang="en-US" dirty="0" err="1"/>
              <a:t>verimli</a:t>
            </a:r>
            <a:r>
              <a:rPr lang="en-US" dirty="0"/>
              <a:t> </a:t>
            </a:r>
            <a:r>
              <a:rPr lang="en-US" dirty="0" err="1"/>
              <a:t>kullanımı</a:t>
            </a:r>
            <a:r>
              <a:rPr lang="en-US" dirty="0"/>
              <a:t> </a:t>
            </a:r>
            <a:r>
              <a:rPr lang="en-US" dirty="0" err="1"/>
              <a:t>amacıyla</a:t>
            </a:r>
            <a:r>
              <a:rPr lang="en-US" dirty="0"/>
              <a:t> </a:t>
            </a:r>
            <a:r>
              <a:rPr lang="en-US" dirty="0" err="1"/>
              <a:t>toplanan</a:t>
            </a:r>
            <a:r>
              <a:rPr lang="en-US" dirty="0"/>
              <a:t> </a:t>
            </a:r>
            <a:r>
              <a:rPr lang="en-US" dirty="0" err="1"/>
              <a:t>Cihaz</a:t>
            </a:r>
            <a:r>
              <a:rPr lang="en-US" dirty="0"/>
              <a:t> </a:t>
            </a:r>
            <a:r>
              <a:rPr lang="en-US" dirty="0" err="1"/>
              <a:t>Ön</a:t>
            </a:r>
            <a:r>
              <a:rPr lang="en-US" dirty="0"/>
              <a:t> </a:t>
            </a:r>
            <a:r>
              <a:rPr lang="en-US" dirty="0" err="1"/>
              <a:t>Talep</a:t>
            </a:r>
            <a:r>
              <a:rPr lang="en-US" dirty="0"/>
              <a:t> </a:t>
            </a:r>
            <a:r>
              <a:rPr lang="en-US" dirty="0" err="1"/>
              <a:t>Formları</a:t>
            </a:r>
            <a:r>
              <a:rPr lang="en-US" dirty="0"/>
              <a:t> </a:t>
            </a:r>
            <a:r>
              <a:rPr lang="en-US" dirty="0" err="1"/>
              <a:t>aşağıdaki</a:t>
            </a:r>
            <a:r>
              <a:rPr lang="en-US" dirty="0"/>
              <a:t> </a:t>
            </a:r>
            <a:r>
              <a:rPr lang="en-US" dirty="0" err="1"/>
              <a:t>kıstaslar</a:t>
            </a:r>
            <a:r>
              <a:rPr lang="en-US" dirty="0"/>
              <a:t> </a:t>
            </a:r>
            <a:r>
              <a:rPr lang="en-US" dirty="0" err="1"/>
              <a:t>esas</a:t>
            </a:r>
            <a:r>
              <a:rPr lang="en-US" dirty="0"/>
              <a:t> </a:t>
            </a:r>
            <a:r>
              <a:rPr lang="en-US" dirty="0" err="1"/>
              <a:t>alınarak</a:t>
            </a:r>
            <a:r>
              <a:rPr lang="en-US" dirty="0"/>
              <a:t> </a:t>
            </a:r>
            <a:r>
              <a:rPr lang="en-US" dirty="0" err="1"/>
              <a:t>değerlendirilmiştir</a:t>
            </a:r>
            <a:r>
              <a:rPr lang="en-US" dirty="0" smtClean="0"/>
              <a:t>.</a:t>
            </a:r>
          </a:p>
          <a:p>
            <a:pPr marL="261938" indent="-90488">
              <a:buFont typeface="Wingdings" charset="2"/>
              <a:buChar char="Ø"/>
            </a:pPr>
            <a:r>
              <a:rPr lang="en-US" b="1" dirty="0" err="1" smtClean="0"/>
              <a:t>Cihazın</a:t>
            </a:r>
            <a:r>
              <a:rPr lang="en-US" b="1" dirty="0" smtClean="0"/>
              <a:t> </a:t>
            </a:r>
            <a:r>
              <a:rPr lang="en-US" b="1" dirty="0" err="1" smtClean="0"/>
              <a:t>kullanıcı</a:t>
            </a:r>
            <a:r>
              <a:rPr lang="en-US" b="1" dirty="0" smtClean="0"/>
              <a:t> </a:t>
            </a:r>
            <a:r>
              <a:rPr lang="en-US" b="1" dirty="0" err="1" smtClean="0"/>
              <a:t>kitlesi</a:t>
            </a:r>
            <a:r>
              <a:rPr lang="en-US" b="1" dirty="0" smtClean="0"/>
              <a:t>: </a:t>
            </a:r>
            <a:r>
              <a:rPr lang="en-US" dirty="0" err="1" smtClean="0"/>
              <a:t>Cihaz</a:t>
            </a:r>
            <a:r>
              <a:rPr lang="tr-TR" dirty="0" smtClean="0"/>
              <a:t>dan faydalanması </a:t>
            </a:r>
            <a:r>
              <a:rPr lang="en-US" dirty="0" err="1" smtClean="0"/>
              <a:t>muhtemel</a:t>
            </a:r>
            <a:r>
              <a:rPr lang="en-US" dirty="0" smtClean="0"/>
              <a:t> </a:t>
            </a:r>
            <a:r>
              <a:rPr lang="en-US" dirty="0" err="1" smtClean="0"/>
              <a:t>Birimler</a:t>
            </a:r>
            <a:r>
              <a:rPr lang="en-US" dirty="0" smtClean="0"/>
              <a:t> </a:t>
            </a:r>
            <a:r>
              <a:rPr lang="en-US" dirty="0" err="1" smtClean="0"/>
              <a:t>ve</a:t>
            </a:r>
            <a:r>
              <a:rPr lang="en-US" dirty="0" smtClean="0"/>
              <a:t> </a:t>
            </a:r>
            <a:r>
              <a:rPr lang="en-US" dirty="0" err="1" smtClean="0"/>
              <a:t>Araştırmacılar</a:t>
            </a:r>
            <a:endParaRPr lang="en-US" dirty="0"/>
          </a:p>
          <a:p>
            <a:pPr marL="261938" indent="-90488">
              <a:buFont typeface="Wingdings" charset="2"/>
              <a:buChar char="Ø"/>
            </a:pPr>
            <a:r>
              <a:rPr lang="en-US" b="1" dirty="0" err="1" smtClean="0"/>
              <a:t>Cihazın</a:t>
            </a:r>
            <a:r>
              <a:rPr lang="en-US" b="1" dirty="0" smtClean="0"/>
              <a:t> </a:t>
            </a:r>
            <a:r>
              <a:rPr lang="en-US" b="1" dirty="0" err="1" smtClean="0"/>
              <a:t>katma</a:t>
            </a:r>
            <a:r>
              <a:rPr lang="en-US" b="1" dirty="0" smtClean="0"/>
              <a:t> </a:t>
            </a:r>
            <a:r>
              <a:rPr lang="en-US" b="1" dirty="0" err="1" smtClean="0"/>
              <a:t>değeri</a:t>
            </a:r>
            <a:r>
              <a:rPr lang="en-US" b="1" dirty="0" smtClean="0"/>
              <a:t>: </a:t>
            </a:r>
            <a:r>
              <a:rPr lang="en-US" dirty="0" err="1" smtClean="0"/>
              <a:t>Cihazın</a:t>
            </a:r>
            <a:r>
              <a:rPr lang="en-US" dirty="0" smtClean="0"/>
              <a:t> </a:t>
            </a:r>
            <a:r>
              <a:rPr lang="en-US" dirty="0" err="1" smtClean="0"/>
              <a:t>muhtemel</a:t>
            </a:r>
            <a:r>
              <a:rPr lang="en-US" dirty="0" smtClean="0"/>
              <a:t> </a:t>
            </a:r>
            <a:r>
              <a:rPr lang="en-US" dirty="0" err="1" smtClean="0"/>
              <a:t>kullanım</a:t>
            </a:r>
            <a:r>
              <a:rPr lang="en-US" dirty="0" smtClean="0"/>
              <a:t> </a:t>
            </a:r>
            <a:r>
              <a:rPr lang="en-US" dirty="0" err="1" smtClean="0"/>
              <a:t>sıklığı</a:t>
            </a:r>
            <a:r>
              <a:rPr lang="en-US" dirty="0" smtClean="0"/>
              <a:t> </a:t>
            </a:r>
            <a:r>
              <a:rPr lang="en-US" dirty="0" err="1" smtClean="0"/>
              <a:t>ve</a:t>
            </a:r>
            <a:r>
              <a:rPr lang="en-US" dirty="0"/>
              <a:t> </a:t>
            </a:r>
            <a:r>
              <a:rPr lang="en-US" dirty="0" smtClean="0"/>
              <a:t>hem </a:t>
            </a:r>
            <a:r>
              <a:rPr lang="en-US" dirty="0" err="1" smtClean="0"/>
              <a:t>akademik</a:t>
            </a:r>
            <a:r>
              <a:rPr lang="en-US" dirty="0" smtClean="0"/>
              <a:t> hem de </a:t>
            </a:r>
            <a:r>
              <a:rPr lang="en-US" dirty="0" err="1" smtClean="0"/>
              <a:t>iktisadi</a:t>
            </a:r>
            <a:r>
              <a:rPr lang="en-US" dirty="0" smtClean="0"/>
              <a:t> </a:t>
            </a:r>
            <a:r>
              <a:rPr lang="en-US" dirty="0" err="1" smtClean="0"/>
              <a:t>olarak</a:t>
            </a:r>
            <a:r>
              <a:rPr lang="en-US" dirty="0" smtClean="0"/>
              <a:t> </a:t>
            </a:r>
            <a:r>
              <a:rPr lang="en-US" dirty="0" err="1" smtClean="0"/>
              <a:t>getirisi</a:t>
            </a:r>
            <a:endParaRPr lang="en-US" dirty="0" smtClean="0"/>
          </a:p>
          <a:p>
            <a:pPr marL="261938" indent="-90488">
              <a:buFont typeface="Wingdings" charset="2"/>
              <a:buChar char="Ø"/>
            </a:pPr>
            <a:r>
              <a:rPr lang="en-US" b="1" dirty="0" err="1" smtClean="0"/>
              <a:t>Cihazla</a:t>
            </a:r>
            <a:r>
              <a:rPr lang="en-US" b="1" dirty="0" smtClean="0"/>
              <a:t> </a:t>
            </a:r>
            <a:r>
              <a:rPr lang="en-US" b="1" dirty="0" err="1" smtClean="0"/>
              <a:t>tecrübesi</a:t>
            </a:r>
            <a:r>
              <a:rPr lang="en-US" b="1" dirty="0" smtClean="0"/>
              <a:t> </a:t>
            </a:r>
            <a:r>
              <a:rPr lang="en-US" b="1" dirty="0" err="1" smtClean="0"/>
              <a:t>olan</a:t>
            </a:r>
            <a:r>
              <a:rPr lang="en-US" b="1" dirty="0" smtClean="0"/>
              <a:t> </a:t>
            </a:r>
            <a:r>
              <a:rPr lang="en-US" b="1" dirty="0" err="1" smtClean="0"/>
              <a:t>araştırmacının</a:t>
            </a:r>
            <a:r>
              <a:rPr lang="en-US" b="1" dirty="0" smtClean="0"/>
              <a:t> </a:t>
            </a:r>
            <a:r>
              <a:rPr lang="en-US" b="1" dirty="0" err="1" smtClean="0"/>
              <a:t>varlığı</a:t>
            </a:r>
            <a:r>
              <a:rPr lang="en-US" b="1" dirty="0" smtClean="0"/>
              <a:t>: </a:t>
            </a:r>
            <a:r>
              <a:rPr lang="en-US" dirty="0" err="1" smtClean="0"/>
              <a:t>İhtiyacı</a:t>
            </a:r>
            <a:r>
              <a:rPr lang="en-US" dirty="0" smtClean="0"/>
              <a:t> </a:t>
            </a:r>
            <a:r>
              <a:rPr lang="en-US" dirty="0" err="1" smtClean="0"/>
              <a:t>karşılayacak</a:t>
            </a:r>
            <a:r>
              <a:rPr lang="en-US" dirty="0" smtClean="0"/>
              <a:t> en </a:t>
            </a:r>
            <a:r>
              <a:rPr lang="en-US" dirty="0" err="1" smtClean="0"/>
              <a:t>uygun</a:t>
            </a:r>
            <a:r>
              <a:rPr lang="en-US" dirty="0" smtClean="0"/>
              <a:t> </a:t>
            </a:r>
            <a:r>
              <a:rPr lang="en-US" dirty="0" err="1" smtClean="0"/>
              <a:t>cihazın</a:t>
            </a:r>
            <a:r>
              <a:rPr lang="en-US" dirty="0" smtClean="0"/>
              <a:t> </a:t>
            </a:r>
            <a:r>
              <a:rPr lang="en-US" dirty="0" err="1" smtClean="0"/>
              <a:t>alımında</a:t>
            </a:r>
            <a:r>
              <a:rPr lang="en-US" dirty="0" smtClean="0"/>
              <a:t> </a:t>
            </a:r>
            <a:r>
              <a:rPr lang="en-US" dirty="0" err="1" smtClean="0"/>
              <a:t>teknik</a:t>
            </a:r>
            <a:r>
              <a:rPr lang="en-US" dirty="0" smtClean="0"/>
              <a:t> </a:t>
            </a:r>
            <a:r>
              <a:rPr lang="en-US" dirty="0" err="1" smtClean="0"/>
              <a:t>uzmanlık</a:t>
            </a:r>
            <a:r>
              <a:rPr lang="en-US" dirty="0" smtClean="0"/>
              <a:t> </a:t>
            </a:r>
            <a:r>
              <a:rPr lang="en-US" dirty="0" err="1" smtClean="0"/>
              <a:t>bilgisinden</a:t>
            </a:r>
            <a:r>
              <a:rPr lang="en-US" dirty="0" smtClean="0"/>
              <a:t> </a:t>
            </a:r>
            <a:r>
              <a:rPr lang="en-US" dirty="0" err="1" smtClean="0"/>
              <a:t>faydalanılması</a:t>
            </a:r>
            <a:r>
              <a:rPr lang="en-US" dirty="0" smtClean="0"/>
              <a:t>, </a:t>
            </a:r>
            <a:r>
              <a:rPr lang="en-US" dirty="0" err="1"/>
              <a:t>c</a:t>
            </a:r>
            <a:r>
              <a:rPr lang="en-US" dirty="0" err="1" smtClean="0"/>
              <a:t>ihazların</a:t>
            </a:r>
            <a:r>
              <a:rPr lang="en-US" dirty="0" smtClean="0"/>
              <a:t> </a:t>
            </a:r>
            <a:r>
              <a:rPr lang="en-US" dirty="0" err="1" smtClean="0"/>
              <a:t>daha</a:t>
            </a:r>
            <a:r>
              <a:rPr lang="en-US" dirty="0" smtClean="0"/>
              <a:t> </a:t>
            </a:r>
            <a:r>
              <a:rPr lang="en-US" dirty="0" err="1" smtClean="0"/>
              <a:t>verimli</a:t>
            </a:r>
            <a:r>
              <a:rPr lang="en-US" dirty="0" smtClean="0"/>
              <a:t> </a:t>
            </a:r>
            <a:r>
              <a:rPr lang="en-US" dirty="0" err="1" smtClean="0"/>
              <a:t>çalıştırılması</a:t>
            </a:r>
            <a:r>
              <a:rPr lang="en-US" dirty="0" smtClean="0"/>
              <a:t> </a:t>
            </a:r>
            <a:r>
              <a:rPr lang="en-US" dirty="0" err="1" smtClean="0"/>
              <a:t>ve</a:t>
            </a:r>
            <a:r>
              <a:rPr lang="en-US" dirty="0" smtClean="0"/>
              <a:t> en </a:t>
            </a:r>
            <a:r>
              <a:rPr lang="en-US" dirty="0" err="1" smtClean="0"/>
              <a:t>kısa</a:t>
            </a:r>
            <a:r>
              <a:rPr lang="en-US" dirty="0" smtClean="0"/>
              <a:t> </a:t>
            </a:r>
            <a:r>
              <a:rPr lang="en-US" dirty="0" err="1" smtClean="0"/>
              <a:t>sürede</a:t>
            </a:r>
            <a:r>
              <a:rPr lang="en-US" dirty="0" smtClean="0"/>
              <a:t> </a:t>
            </a:r>
            <a:r>
              <a:rPr lang="en-US" dirty="0" err="1" smtClean="0"/>
              <a:t>devreye</a:t>
            </a:r>
            <a:r>
              <a:rPr lang="en-US" dirty="0" smtClean="0"/>
              <a:t> </a:t>
            </a:r>
            <a:r>
              <a:rPr lang="en-US" dirty="0" err="1" smtClean="0"/>
              <a:t>alınması</a:t>
            </a:r>
            <a:r>
              <a:rPr lang="en-US" dirty="0" smtClean="0"/>
              <a:t>, </a:t>
            </a:r>
            <a:r>
              <a:rPr lang="en-US" dirty="0" err="1" smtClean="0"/>
              <a:t>önemli</a:t>
            </a:r>
            <a:r>
              <a:rPr lang="en-US" dirty="0" smtClean="0"/>
              <a:t> </a:t>
            </a:r>
            <a:r>
              <a:rPr lang="en-US" dirty="0" err="1" smtClean="0"/>
              <a:t>olarak</a:t>
            </a:r>
            <a:r>
              <a:rPr lang="en-US" dirty="0" smtClean="0"/>
              <a:t> da </a:t>
            </a:r>
            <a:r>
              <a:rPr lang="en-US" dirty="0" err="1" smtClean="0"/>
              <a:t>gelen</a:t>
            </a:r>
            <a:r>
              <a:rPr lang="en-US" dirty="0" smtClean="0"/>
              <a:t> </a:t>
            </a:r>
            <a:r>
              <a:rPr lang="en-US" dirty="0" err="1" smtClean="0"/>
              <a:t>farklı</a:t>
            </a:r>
            <a:r>
              <a:rPr lang="en-US" dirty="0" smtClean="0"/>
              <a:t> </a:t>
            </a:r>
            <a:r>
              <a:rPr lang="en-US" dirty="0" err="1" smtClean="0"/>
              <a:t>analiz</a:t>
            </a:r>
            <a:r>
              <a:rPr lang="en-US" dirty="0" smtClean="0"/>
              <a:t> </a:t>
            </a:r>
            <a:r>
              <a:rPr lang="en-US" dirty="0" err="1" smtClean="0"/>
              <a:t>taleplerine</a:t>
            </a:r>
            <a:r>
              <a:rPr lang="en-US" dirty="0" smtClean="0"/>
              <a:t> </a:t>
            </a:r>
            <a:r>
              <a:rPr lang="en-US" dirty="0" err="1" smtClean="0"/>
              <a:t>hızlı</a:t>
            </a:r>
            <a:r>
              <a:rPr lang="en-US" dirty="0" smtClean="0"/>
              <a:t> </a:t>
            </a:r>
            <a:r>
              <a:rPr lang="en-US" dirty="0" err="1" smtClean="0"/>
              <a:t>şekilde</a:t>
            </a:r>
            <a:r>
              <a:rPr lang="en-US" dirty="0" smtClean="0"/>
              <a:t> </a:t>
            </a:r>
            <a:r>
              <a:rPr lang="en-US" dirty="0" err="1" smtClean="0"/>
              <a:t>cevap</a:t>
            </a:r>
            <a:r>
              <a:rPr lang="en-US" dirty="0" smtClean="0"/>
              <a:t> </a:t>
            </a:r>
            <a:r>
              <a:rPr lang="en-US" dirty="0" err="1" smtClean="0"/>
              <a:t>verilebilmesi</a:t>
            </a:r>
            <a:r>
              <a:rPr lang="en-US" dirty="0" smtClean="0"/>
              <a:t> </a:t>
            </a:r>
            <a:r>
              <a:rPr lang="en-US" dirty="0" err="1" smtClean="0"/>
              <a:t>ve</a:t>
            </a:r>
            <a:r>
              <a:rPr lang="en-US" dirty="0" smtClean="0"/>
              <a:t> </a:t>
            </a:r>
            <a:r>
              <a:rPr lang="en-US" dirty="0" err="1" smtClean="0"/>
              <a:t>muhtemel</a:t>
            </a:r>
            <a:r>
              <a:rPr lang="en-US" dirty="0" smtClean="0"/>
              <a:t> </a:t>
            </a:r>
            <a:r>
              <a:rPr lang="en-US" dirty="0" err="1" smtClean="0"/>
              <a:t>sorunların</a:t>
            </a:r>
            <a:r>
              <a:rPr lang="en-US" dirty="0" smtClean="0"/>
              <a:t> </a:t>
            </a:r>
            <a:r>
              <a:rPr lang="en-US" dirty="0" err="1" smtClean="0"/>
              <a:t>çözümü</a:t>
            </a:r>
            <a:r>
              <a:rPr lang="en-US" dirty="0" smtClean="0"/>
              <a:t> </a:t>
            </a:r>
            <a:r>
              <a:rPr lang="en-US" dirty="0" err="1" smtClean="0"/>
              <a:t>için</a:t>
            </a:r>
            <a:r>
              <a:rPr lang="en-US" dirty="0" smtClean="0"/>
              <a:t> </a:t>
            </a:r>
            <a:r>
              <a:rPr lang="en-US" dirty="0" err="1" smtClean="0"/>
              <a:t>önem</a:t>
            </a:r>
            <a:r>
              <a:rPr lang="en-US" dirty="0" smtClean="0"/>
              <a:t> </a:t>
            </a:r>
            <a:r>
              <a:rPr lang="en-US" dirty="0" err="1" smtClean="0"/>
              <a:t>arz</a:t>
            </a:r>
            <a:r>
              <a:rPr lang="en-US" dirty="0" smtClean="0"/>
              <a:t> </a:t>
            </a:r>
            <a:r>
              <a:rPr lang="en-US" dirty="0" err="1" smtClean="0"/>
              <a:t>etmektedir</a:t>
            </a:r>
            <a:r>
              <a:rPr lang="en-US" dirty="0" smtClean="0"/>
              <a:t>.</a:t>
            </a:r>
            <a:endParaRPr lang="en-US" dirty="0"/>
          </a:p>
          <a:p>
            <a:endParaRPr lang="en-US" dirty="0"/>
          </a:p>
        </p:txBody>
      </p:sp>
    </p:spTree>
    <p:extLst>
      <p:ext uri="{BB962C8B-B14F-4D97-AF65-F5344CB8AC3E}">
        <p14:creationId xmlns:p14="http://schemas.microsoft.com/office/powerpoint/2010/main" val="3199265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MERLAB </a:t>
            </a:r>
            <a:r>
              <a:rPr lang="en-US" dirty="0" err="1"/>
              <a:t>Kuruluş</a:t>
            </a:r>
            <a:r>
              <a:rPr lang="en-US" dirty="0"/>
              <a:t> </a:t>
            </a:r>
            <a:r>
              <a:rPr lang="en-US" dirty="0" err="1" smtClean="0"/>
              <a:t>Çalışmaları</a:t>
            </a:r>
            <a:r>
              <a:rPr lang="en-US" dirty="0" smtClean="0"/>
              <a:t> </a:t>
            </a:r>
            <a:r>
              <a:rPr lang="en-US" dirty="0" err="1" smtClean="0"/>
              <a:t>ve</a:t>
            </a:r>
            <a:r>
              <a:rPr lang="en-US" dirty="0" smtClean="0"/>
              <a:t> </a:t>
            </a:r>
            <a:r>
              <a:rPr lang="en-US" dirty="0" err="1" smtClean="0"/>
              <a:t>Gelişimi</a:t>
            </a:r>
            <a:endParaRPr lang="en-US" dirty="0"/>
          </a:p>
        </p:txBody>
      </p:sp>
      <p:sp>
        <p:nvSpPr>
          <p:cNvPr id="3" name="Content Placeholder 2"/>
          <p:cNvSpPr>
            <a:spLocks noGrp="1"/>
          </p:cNvSpPr>
          <p:nvPr>
            <p:ph idx="1"/>
          </p:nvPr>
        </p:nvSpPr>
        <p:spPr>
          <a:xfrm>
            <a:off x="888999" y="1845733"/>
            <a:ext cx="10780889" cy="4588933"/>
          </a:xfrm>
        </p:spPr>
        <p:txBody>
          <a:bodyPr>
            <a:normAutofit/>
          </a:bodyPr>
          <a:lstStyle/>
          <a:p>
            <a:pPr>
              <a:buFont typeface="Wingdings" charset="2"/>
              <a:buChar char="§"/>
            </a:pPr>
            <a:r>
              <a:rPr lang="en-US" dirty="0" err="1">
                <a:solidFill>
                  <a:srgbClr val="000000"/>
                </a:solidFill>
              </a:rPr>
              <a:t>Alınacak</a:t>
            </a:r>
            <a:r>
              <a:rPr lang="en-US" dirty="0">
                <a:solidFill>
                  <a:srgbClr val="000000"/>
                </a:solidFill>
              </a:rPr>
              <a:t> </a:t>
            </a:r>
            <a:r>
              <a:rPr lang="en-US" dirty="0" err="1">
                <a:solidFill>
                  <a:srgbClr val="000000"/>
                </a:solidFill>
              </a:rPr>
              <a:t>cihazların</a:t>
            </a:r>
            <a:r>
              <a:rPr lang="en-US" dirty="0">
                <a:solidFill>
                  <a:srgbClr val="000000"/>
                </a:solidFill>
              </a:rPr>
              <a:t> </a:t>
            </a:r>
            <a:r>
              <a:rPr lang="en-US" dirty="0" err="1">
                <a:solidFill>
                  <a:srgbClr val="000000"/>
                </a:solidFill>
              </a:rPr>
              <a:t>muhtemel</a:t>
            </a:r>
            <a:r>
              <a:rPr lang="en-US" dirty="0">
                <a:solidFill>
                  <a:srgbClr val="000000"/>
                </a:solidFill>
              </a:rPr>
              <a:t> </a:t>
            </a:r>
            <a:r>
              <a:rPr lang="en-US" dirty="0" err="1">
                <a:solidFill>
                  <a:srgbClr val="000000"/>
                </a:solidFill>
              </a:rPr>
              <a:t>hizmet</a:t>
            </a:r>
            <a:r>
              <a:rPr lang="en-US" dirty="0">
                <a:solidFill>
                  <a:srgbClr val="000000"/>
                </a:solidFill>
              </a:rPr>
              <a:t> </a:t>
            </a:r>
            <a:r>
              <a:rPr lang="en-US" dirty="0" err="1">
                <a:solidFill>
                  <a:srgbClr val="000000"/>
                </a:solidFill>
              </a:rPr>
              <a:t>portföyünün</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kullanım</a:t>
            </a:r>
            <a:r>
              <a:rPr lang="en-US" dirty="0">
                <a:solidFill>
                  <a:srgbClr val="000000"/>
                </a:solidFill>
              </a:rPr>
              <a:t> </a:t>
            </a:r>
            <a:r>
              <a:rPr lang="en-US" dirty="0" err="1">
                <a:solidFill>
                  <a:srgbClr val="000000"/>
                </a:solidFill>
              </a:rPr>
              <a:t>talep</a:t>
            </a:r>
            <a:r>
              <a:rPr lang="en-US" dirty="0">
                <a:solidFill>
                  <a:srgbClr val="000000"/>
                </a:solidFill>
              </a:rPr>
              <a:t> </a:t>
            </a:r>
            <a:r>
              <a:rPr lang="en-US" dirty="0" err="1">
                <a:solidFill>
                  <a:srgbClr val="000000"/>
                </a:solidFill>
              </a:rPr>
              <a:t>sıklığının</a:t>
            </a:r>
            <a:r>
              <a:rPr lang="en-US" dirty="0">
                <a:solidFill>
                  <a:srgbClr val="000000"/>
                </a:solidFill>
              </a:rPr>
              <a:t> </a:t>
            </a:r>
            <a:r>
              <a:rPr lang="en-US" dirty="0" err="1" smtClean="0">
                <a:solidFill>
                  <a:srgbClr val="000000"/>
                </a:solidFill>
              </a:rPr>
              <a:t>belirlenmesi</a:t>
            </a:r>
            <a:r>
              <a:rPr lang="en-US" dirty="0" smtClean="0">
                <a:solidFill>
                  <a:srgbClr val="000000"/>
                </a:solidFill>
              </a:rPr>
              <a:t> </a:t>
            </a:r>
            <a:r>
              <a:rPr lang="en-US" dirty="0" err="1" smtClean="0">
                <a:solidFill>
                  <a:srgbClr val="000000"/>
                </a:solidFill>
              </a:rPr>
              <a:t>ile</a:t>
            </a:r>
            <a:r>
              <a:rPr lang="en-US" dirty="0" smtClean="0">
                <a:solidFill>
                  <a:srgbClr val="000000"/>
                </a:solidFill>
              </a:rPr>
              <a:t> </a:t>
            </a:r>
            <a:r>
              <a:rPr lang="en-US" dirty="0" err="1" smtClean="0">
                <a:solidFill>
                  <a:srgbClr val="000000"/>
                </a:solidFill>
              </a:rPr>
              <a:t>dosyanın</a:t>
            </a:r>
            <a:r>
              <a:rPr lang="en-US" dirty="0" smtClean="0">
                <a:solidFill>
                  <a:srgbClr val="000000"/>
                </a:solidFill>
              </a:rPr>
              <a:t> </a:t>
            </a:r>
            <a:r>
              <a:rPr lang="en-US" dirty="0" err="1" smtClean="0">
                <a:solidFill>
                  <a:srgbClr val="000000"/>
                </a:solidFill>
              </a:rPr>
              <a:t>Yönetim</a:t>
            </a:r>
            <a:r>
              <a:rPr lang="en-US" dirty="0" smtClean="0">
                <a:solidFill>
                  <a:srgbClr val="000000"/>
                </a:solidFill>
              </a:rPr>
              <a:t> </a:t>
            </a:r>
            <a:r>
              <a:rPr lang="en-US" dirty="0" err="1" smtClean="0">
                <a:solidFill>
                  <a:srgbClr val="000000"/>
                </a:solidFill>
              </a:rPr>
              <a:t>Kuruluna</a:t>
            </a:r>
            <a:r>
              <a:rPr lang="en-US" dirty="0" smtClean="0">
                <a:solidFill>
                  <a:srgbClr val="000000"/>
                </a:solidFill>
              </a:rPr>
              <a:t> </a:t>
            </a:r>
            <a:r>
              <a:rPr lang="en-US" dirty="0" err="1" smtClean="0">
                <a:solidFill>
                  <a:srgbClr val="000000"/>
                </a:solidFill>
              </a:rPr>
              <a:t>sunulması</a:t>
            </a:r>
            <a:endParaRPr lang="en-US" dirty="0">
              <a:solidFill>
                <a:srgbClr val="000000"/>
              </a:solidFill>
            </a:endParaRPr>
          </a:p>
          <a:p>
            <a:pPr>
              <a:buFont typeface="Wingdings" charset="2"/>
              <a:buChar char="§"/>
            </a:pPr>
            <a:r>
              <a:rPr lang="en-US" dirty="0" err="1" smtClean="0">
                <a:solidFill>
                  <a:srgbClr val="000000"/>
                </a:solidFill>
              </a:rPr>
              <a:t>Yıllık</a:t>
            </a:r>
            <a:r>
              <a:rPr lang="en-US" dirty="0" smtClean="0">
                <a:solidFill>
                  <a:srgbClr val="000000"/>
                </a:solidFill>
              </a:rPr>
              <a:t> </a:t>
            </a:r>
            <a:r>
              <a:rPr lang="en-US" dirty="0" err="1" smtClean="0">
                <a:solidFill>
                  <a:srgbClr val="000000"/>
                </a:solidFill>
              </a:rPr>
              <a:t>bütçe</a:t>
            </a:r>
            <a:r>
              <a:rPr lang="en-US" dirty="0" smtClean="0">
                <a:solidFill>
                  <a:srgbClr val="000000"/>
                </a:solidFill>
              </a:rPr>
              <a:t> </a:t>
            </a:r>
            <a:r>
              <a:rPr lang="en-US" dirty="0" err="1" smtClean="0">
                <a:solidFill>
                  <a:srgbClr val="000000"/>
                </a:solidFill>
              </a:rPr>
              <a:t>planlamasına</a:t>
            </a:r>
            <a:r>
              <a:rPr lang="en-US" dirty="0" smtClean="0">
                <a:solidFill>
                  <a:srgbClr val="000000"/>
                </a:solidFill>
              </a:rPr>
              <a:t> </a:t>
            </a:r>
            <a:r>
              <a:rPr lang="en-US" dirty="0" err="1" smtClean="0">
                <a:solidFill>
                  <a:srgbClr val="000000"/>
                </a:solidFill>
              </a:rPr>
              <a:t>göre</a:t>
            </a:r>
            <a:r>
              <a:rPr lang="en-US" dirty="0" smtClean="0">
                <a:solidFill>
                  <a:srgbClr val="000000"/>
                </a:solidFill>
              </a:rPr>
              <a:t> </a:t>
            </a:r>
            <a:r>
              <a:rPr lang="en-US" dirty="0" err="1" smtClean="0">
                <a:solidFill>
                  <a:srgbClr val="000000"/>
                </a:solidFill>
              </a:rPr>
              <a:t>alınacak</a:t>
            </a:r>
            <a:r>
              <a:rPr lang="en-US" dirty="0" smtClean="0">
                <a:solidFill>
                  <a:srgbClr val="000000"/>
                </a:solidFill>
              </a:rPr>
              <a:t> </a:t>
            </a:r>
            <a:r>
              <a:rPr lang="en-US" dirty="0" err="1" smtClean="0">
                <a:solidFill>
                  <a:srgbClr val="000000"/>
                </a:solidFill>
              </a:rPr>
              <a:t>olan</a:t>
            </a:r>
            <a:r>
              <a:rPr lang="en-US" dirty="0" smtClean="0">
                <a:solidFill>
                  <a:srgbClr val="000000"/>
                </a:solidFill>
              </a:rPr>
              <a:t> </a:t>
            </a:r>
            <a:r>
              <a:rPr lang="en-US" dirty="0" err="1" smtClean="0">
                <a:solidFill>
                  <a:srgbClr val="000000"/>
                </a:solidFill>
              </a:rPr>
              <a:t>cihazların</a:t>
            </a:r>
            <a:r>
              <a:rPr lang="en-US" dirty="0" smtClean="0">
                <a:solidFill>
                  <a:srgbClr val="000000"/>
                </a:solidFill>
              </a:rPr>
              <a:t> </a:t>
            </a:r>
            <a:r>
              <a:rPr lang="en-US" dirty="0" err="1" smtClean="0">
                <a:solidFill>
                  <a:srgbClr val="000000"/>
                </a:solidFill>
              </a:rPr>
              <a:t>belirlenmesi</a:t>
            </a:r>
            <a:r>
              <a:rPr lang="en-US" dirty="0" smtClean="0">
                <a:solidFill>
                  <a:srgbClr val="000000"/>
                </a:solidFill>
              </a:rPr>
              <a:t>: </a:t>
            </a:r>
            <a:r>
              <a:rPr lang="en-US" i="1" dirty="0" err="1" smtClean="0">
                <a:solidFill>
                  <a:srgbClr val="0000FF"/>
                </a:solidFill>
              </a:rPr>
              <a:t>Yönetim</a:t>
            </a:r>
            <a:r>
              <a:rPr lang="en-US" i="1" dirty="0" smtClean="0">
                <a:solidFill>
                  <a:srgbClr val="0000FF"/>
                </a:solidFill>
              </a:rPr>
              <a:t> </a:t>
            </a:r>
            <a:r>
              <a:rPr lang="en-US" i="1" dirty="0" err="1" smtClean="0">
                <a:solidFill>
                  <a:srgbClr val="0000FF"/>
                </a:solidFill>
              </a:rPr>
              <a:t>Kurulu</a:t>
            </a:r>
            <a:r>
              <a:rPr lang="en-US" i="1" dirty="0" smtClean="0">
                <a:solidFill>
                  <a:srgbClr val="0000FF"/>
                </a:solidFill>
              </a:rPr>
              <a:t> </a:t>
            </a:r>
            <a:r>
              <a:rPr lang="en-US" i="1" dirty="0" err="1" smtClean="0">
                <a:solidFill>
                  <a:srgbClr val="0000FF"/>
                </a:solidFill>
              </a:rPr>
              <a:t>Kararı</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Rektörlük</a:t>
            </a:r>
            <a:r>
              <a:rPr lang="en-US" i="1" dirty="0" smtClean="0">
                <a:solidFill>
                  <a:srgbClr val="0000FF"/>
                </a:solidFill>
              </a:rPr>
              <a:t> </a:t>
            </a:r>
            <a:r>
              <a:rPr lang="en-US" i="1" dirty="0" err="1" smtClean="0">
                <a:solidFill>
                  <a:srgbClr val="0000FF"/>
                </a:solidFill>
              </a:rPr>
              <a:t>Makamı</a:t>
            </a:r>
            <a:r>
              <a:rPr lang="en-US" i="1" dirty="0" smtClean="0">
                <a:solidFill>
                  <a:srgbClr val="0000FF"/>
                </a:solidFill>
              </a:rPr>
              <a:t> </a:t>
            </a:r>
            <a:r>
              <a:rPr lang="en-US" i="1" dirty="0" err="1" smtClean="0">
                <a:solidFill>
                  <a:srgbClr val="0000FF"/>
                </a:solidFill>
              </a:rPr>
              <a:t>Onayı</a:t>
            </a:r>
            <a:r>
              <a:rPr lang="en-US" i="1" dirty="0" smtClean="0">
                <a:solidFill>
                  <a:srgbClr val="0000FF"/>
                </a:solidFill>
              </a:rPr>
              <a:t> </a:t>
            </a:r>
            <a:r>
              <a:rPr lang="en-US" i="1" dirty="0" err="1" smtClean="0">
                <a:solidFill>
                  <a:srgbClr val="0000FF"/>
                </a:solidFill>
              </a:rPr>
              <a:t>ile</a:t>
            </a:r>
            <a:r>
              <a:rPr lang="en-US" i="1" dirty="0" smtClean="0">
                <a:solidFill>
                  <a:srgbClr val="0000FF"/>
                </a:solidFill>
              </a:rPr>
              <a:t> </a:t>
            </a:r>
            <a:r>
              <a:rPr lang="en-US" i="1" dirty="0" err="1" smtClean="0">
                <a:solidFill>
                  <a:srgbClr val="0000FF"/>
                </a:solidFill>
              </a:rPr>
              <a:t>karar</a:t>
            </a:r>
            <a:r>
              <a:rPr lang="en-US" i="1" dirty="0" smtClean="0">
                <a:solidFill>
                  <a:srgbClr val="0000FF"/>
                </a:solidFill>
              </a:rPr>
              <a:t> </a:t>
            </a:r>
            <a:r>
              <a:rPr lang="en-US" i="1" dirty="0" err="1" smtClean="0">
                <a:solidFill>
                  <a:srgbClr val="0000FF"/>
                </a:solidFill>
              </a:rPr>
              <a:t>verilir</a:t>
            </a:r>
            <a:r>
              <a:rPr lang="en-US" i="1" dirty="0" smtClean="0">
                <a:solidFill>
                  <a:srgbClr val="0000FF"/>
                </a:solidFill>
              </a:rPr>
              <a:t>.</a:t>
            </a:r>
          </a:p>
          <a:p>
            <a:pPr>
              <a:buFont typeface="Wingdings" charset="2"/>
              <a:buChar char="§"/>
            </a:pPr>
            <a:r>
              <a:rPr lang="en-US" dirty="0" err="1" smtClean="0">
                <a:solidFill>
                  <a:srgbClr val="000000"/>
                </a:solidFill>
              </a:rPr>
              <a:t>Birim</a:t>
            </a:r>
            <a:r>
              <a:rPr lang="en-US" dirty="0" smtClean="0">
                <a:solidFill>
                  <a:srgbClr val="000000"/>
                </a:solidFill>
              </a:rPr>
              <a:t> </a:t>
            </a:r>
            <a:r>
              <a:rPr lang="en-US" dirty="0" err="1">
                <a:solidFill>
                  <a:srgbClr val="000000"/>
                </a:solidFill>
              </a:rPr>
              <a:t>p</a:t>
            </a:r>
            <a:r>
              <a:rPr lang="en-US" dirty="0" err="1" smtClean="0">
                <a:solidFill>
                  <a:srgbClr val="000000"/>
                </a:solidFill>
              </a:rPr>
              <a:t>lanlamaları</a:t>
            </a:r>
            <a:endParaRPr lang="en-US" dirty="0" smtClean="0">
              <a:solidFill>
                <a:srgbClr val="000000"/>
              </a:solidFill>
            </a:endParaRPr>
          </a:p>
          <a:p>
            <a:pPr>
              <a:buFont typeface="Wingdings" charset="2"/>
              <a:buChar char="§"/>
            </a:pPr>
            <a:r>
              <a:rPr lang="en-US" dirty="0" err="1" smtClean="0">
                <a:solidFill>
                  <a:srgbClr val="000000"/>
                </a:solidFill>
              </a:rPr>
              <a:t>Birim</a:t>
            </a:r>
            <a:r>
              <a:rPr lang="en-US" dirty="0" smtClean="0">
                <a:solidFill>
                  <a:srgbClr val="000000"/>
                </a:solidFill>
              </a:rPr>
              <a:t> </a:t>
            </a:r>
            <a:r>
              <a:rPr lang="en-US" dirty="0" err="1" smtClean="0">
                <a:solidFill>
                  <a:srgbClr val="000000"/>
                </a:solidFill>
              </a:rPr>
              <a:t>Sorumlularının</a:t>
            </a:r>
            <a:r>
              <a:rPr lang="en-US" dirty="0" smtClean="0">
                <a:solidFill>
                  <a:srgbClr val="000000"/>
                </a:solidFill>
              </a:rPr>
              <a:t> </a:t>
            </a:r>
            <a:r>
              <a:rPr lang="en-US" dirty="0" err="1" smtClean="0">
                <a:solidFill>
                  <a:srgbClr val="000000"/>
                </a:solidFill>
              </a:rPr>
              <a:t>tespiti</a:t>
            </a:r>
            <a:endParaRPr lang="en-US" dirty="0" smtClean="0">
              <a:solidFill>
                <a:srgbClr val="000000"/>
              </a:solidFill>
            </a:endParaRPr>
          </a:p>
          <a:p>
            <a:pPr>
              <a:buFont typeface="Wingdings" charset="2"/>
              <a:buChar char="§"/>
            </a:pPr>
            <a:r>
              <a:rPr lang="en-US" dirty="0" err="1" smtClean="0">
                <a:solidFill>
                  <a:srgbClr val="000000"/>
                </a:solidFill>
              </a:rPr>
              <a:t>Alınan</a:t>
            </a:r>
            <a:r>
              <a:rPr lang="en-US" dirty="0" smtClean="0">
                <a:solidFill>
                  <a:srgbClr val="000000"/>
                </a:solidFill>
              </a:rPr>
              <a:t> </a:t>
            </a:r>
            <a:r>
              <a:rPr lang="en-US" dirty="0" err="1" smtClean="0">
                <a:solidFill>
                  <a:srgbClr val="000000"/>
                </a:solidFill>
              </a:rPr>
              <a:t>cihazların</a:t>
            </a:r>
            <a:r>
              <a:rPr lang="en-US" dirty="0" smtClean="0">
                <a:solidFill>
                  <a:srgbClr val="000000"/>
                </a:solidFill>
              </a:rPr>
              <a:t> </a:t>
            </a:r>
            <a:r>
              <a:rPr lang="en-US" dirty="0" err="1" smtClean="0">
                <a:solidFill>
                  <a:srgbClr val="000000"/>
                </a:solidFill>
              </a:rPr>
              <a:t>Kullanıcı</a:t>
            </a:r>
            <a:r>
              <a:rPr lang="en-US" dirty="0" smtClean="0">
                <a:solidFill>
                  <a:srgbClr val="000000"/>
                </a:solidFill>
              </a:rPr>
              <a:t> </a:t>
            </a:r>
            <a:r>
              <a:rPr lang="en-US" dirty="0" err="1">
                <a:solidFill>
                  <a:srgbClr val="000000"/>
                </a:solidFill>
              </a:rPr>
              <a:t>U</a:t>
            </a:r>
            <a:r>
              <a:rPr lang="en-US" dirty="0" err="1" smtClean="0">
                <a:solidFill>
                  <a:srgbClr val="000000"/>
                </a:solidFill>
              </a:rPr>
              <a:t>zman</a:t>
            </a:r>
            <a:r>
              <a:rPr lang="en-US" dirty="0" smtClean="0">
                <a:solidFill>
                  <a:srgbClr val="000000"/>
                </a:solidFill>
              </a:rPr>
              <a:t> </a:t>
            </a:r>
            <a:r>
              <a:rPr lang="en-US" dirty="0" err="1" smtClean="0">
                <a:solidFill>
                  <a:srgbClr val="000000"/>
                </a:solidFill>
              </a:rPr>
              <a:t>eğitimlerinin</a:t>
            </a:r>
            <a:r>
              <a:rPr lang="en-US" dirty="0" smtClean="0">
                <a:solidFill>
                  <a:srgbClr val="000000"/>
                </a:solidFill>
              </a:rPr>
              <a:t> </a:t>
            </a:r>
            <a:r>
              <a:rPr lang="en-US" dirty="0" err="1" smtClean="0">
                <a:solidFill>
                  <a:srgbClr val="000000"/>
                </a:solidFill>
              </a:rPr>
              <a:t>planlanması</a:t>
            </a:r>
            <a:endParaRPr lang="en-US" dirty="0" smtClean="0">
              <a:solidFill>
                <a:srgbClr val="000000"/>
              </a:solidFill>
            </a:endParaRPr>
          </a:p>
          <a:p>
            <a:pPr>
              <a:buFont typeface="Wingdings" charset="2"/>
              <a:buChar char="§"/>
            </a:pPr>
            <a:r>
              <a:rPr lang="en-US" dirty="0" err="1" smtClean="0">
                <a:solidFill>
                  <a:srgbClr val="000000"/>
                </a:solidFill>
              </a:rPr>
              <a:t>Cihaz</a:t>
            </a:r>
            <a:r>
              <a:rPr lang="en-US" dirty="0" smtClean="0">
                <a:solidFill>
                  <a:srgbClr val="000000"/>
                </a:solidFill>
              </a:rPr>
              <a:t> </a:t>
            </a:r>
            <a:r>
              <a:rPr lang="en-US" dirty="0" err="1" smtClean="0">
                <a:solidFill>
                  <a:srgbClr val="000000"/>
                </a:solidFill>
              </a:rPr>
              <a:t>evraklarının</a:t>
            </a:r>
            <a:r>
              <a:rPr lang="en-US" dirty="0" smtClean="0">
                <a:solidFill>
                  <a:srgbClr val="000000"/>
                </a:solidFill>
              </a:rPr>
              <a:t> </a:t>
            </a:r>
            <a:r>
              <a:rPr lang="en-US" dirty="0" err="1" smtClean="0">
                <a:solidFill>
                  <a:srgbClr val="000000"/>
                </a:solidFill>
              </a:rPr>
              <a:t>hazılanması</a:t>
            </a:r>
            <a:r>
              <a:rPr lang="en-US" dirty="0" smtClean="0">
                <a:solidFill>
                  <a:srgbClr val="000000"/>
                </a:solidFill>
              </a:rPr>
              <a:t>: </a:t>
            </a:r>
            <a:r>
              <a:rPr lang="en-US" i="1" dirty="0" err="1" smtClean="0">
                <a:solidFill>
                  <a:srgbClr val="0000FF"/>
                </a:solidFill>
              </a:rPr>
              <a:t>Cihaz</a:t>
            </a:r>
            <a:r>
              <a:rPr lang="en-US" i="1" dirty="0" smtClean="0">
                <a:solidFill>
                  <a:srgbClr val="0000FF"/>
                </a:solidFill>
              </a:rPr>
              <a:t> </a:t>
            </a:r>
            <a:r>
              <a:rPr lang="en-US" i="1" dirty="0" err="1" smtClean="0">
                <a:solidFill>
                  <a:srgbClr val="0000FF"/>
                </a:solidFill>
              </a:rPr>
              <a:t>Talep</a:t>
            </a:r>
            <a:r>
              <a:rPr lang="en-US" i="1" dirty="0" smtClean="0">
                <a:solidFill>
                  <a:srgbClr val="0000FF"/>
                </a:solidFill>
              </a:rPr>
              <a:t> </a:t>
            </a:r>
            <a:r>
              <a:rPr lang="en-US" i="1" dirty="0" err="1" smtClean="0">
                <a:solidFill>
                  <a:srgbClr val="0000FF"/>
                </a:solidFill>
              </a:rPr>
              <a:t>Formu</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Analiz</a:t>
            </a:r>
            <a:r>
              <a:rPr lang="en-US" i="1" dirty="0" smtClean="0">
                <a:solidFill>
                  <a:srgbClr val="0000FF"/>
                </a:solidFill>
              </a:rPr>
              <a:t> </a:t>
            </a:r>
            <a:r>
              <a:rPr lang="en-US" i="1" dirty="0" err="1" smtClean="0">
                <a:solidFill>
                  <a:srgbClr val="0000FF"/>
                </a:solidFill>
              </a:rPr>
              <a:t>İstek</a:t>
            </a:r>
            <a:r>
              <a:rPr lang="en-US" i="1" dirty="0" smtClean="0">
                <a:solidFill>
                  <a:srgbClr val="0000FF"/>
                </a:solidFill>
              </a:rPr>
              <a:t> </a:t>
            </a:r>
            <a:r>
              <a:rPr lang="en-US" i="1" dirty="0" err="1" smtClean="0">
                <a:solidFill>
                  <a:srgbClr val="0000FF"/>
                </a:solidFill>
              </a:rPr>
              <a:t>Formu</a:t>
            </a:r>
            <a:endParaRPr lang="en-US" i="1" dirty="0" smtClean="0">
              <a:solidFill>
                <a:srgbClr val="0000FF"/>
              </a:solidFill>
            </a:endParaRPr>
          </a:p>
          <a:p>
            <a:pPr>
              <a:buFont typeface="Wingdings" charset="2"/>
              <a:buChar char="§"/>
            </a:pPr>
            <a:r>
              <a:rPr lang="en-US" dirty="0" err="1" smtClean="0">
                <a:solidFill>
                  <a:srgbClr val="000000"/>
                </a:solidFill>
              </a:rPr>
              <a:t>Cihazların</a:t>
            </a:r>
            <a:r>
              <a:rPr lang="en-US" dirty="0" smtClean="0">
                <a:solidFill>
                  <a:srgbClr val="000000"/>
                </a:solidFill>
              </a:rPr>
              <a:t> </a:t>
            </a:r>
            <a:r>
              <a:rPr lang="en-US" dirty="0" err="1" smtClean="0">
                <a:solidFill>
                  <a:srgbClr val="000000"/>
                </a:solidFill>
              </a:rPr>
              <a:t>devreye</a:t>
            </a:r>
            <a:r>
              <a:rPr lang="en-US" dirty="0" smtClean="0">
                <a:solidFill>
                  <a:srgbClr val="000000"/>
                </a:solidFill>
              </a:rPr>
              <a:t> </a:t>
            </a:r>
            <a:r>
              <a:rPr lang="en-US" dirty="0" err="1" smtClean="0">
                <a:solidFill>
                  <a:srgbClr val="000000"/>
                </a:solidFill>
              </a:rPr>
              <a:t>alınması</a:t>
            </a:r>
            <a:endParaRPr lang="en-US" dirty="0" smtClean="0">
              <a:solidFill>
                <a:srgbClr val="000000"/>
              </a:solidFill>
            </a:endParaRPr>
          </a:p>
          <a:p>
            <a:pPr>
              <a:buFont typeface="Wingdings" charset="2"/>
              <a:buChar char="§"/>
            </a:pPr>
            <a:r>
              <a:rPr lang="en-US" dirty="0" smtClean="0">
                <a:solidFill>
                  <a:srgbClr val="000000"/>
                </a:solidFill>
              </a:rPr>
              <a:t>Mali </a:t>
            </a:r>
            <a:r>
              <a:rPr lang="en-US" dirty="0" err="1" smtClean="0">
                <a:solidFill>
                  <a:srgbClr val="000000"/>
                </a:solidFill>
              </a:rPr>
              <a:t>süreçler</a:t>
            </a:r>
            <a:r>
              <a:rPr lang="en-US" dirty="0" smtClean="0">
                <a:solidFill>
                  <a:srgbClr val="000000"/>
                </a:solidFill>
              </a:rPr>
              <a:t>: </a:t>
            </a:r>
            <a:r>
              <a:rPr lang="en-US" i="1" dirty="0" err="1" smtClean="0">
                <a:solidFill>
                  <a:srgbClr val="0000FF"/>
                </a:solidFill>
              </a:rPr>
              <a:t>Faturalandırma</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gelir-gider</a:t>
            </a:r>
            <a:r>
              <a:rPr lang="en-US" i="1" dirty="0" smtClean="0">
                <a:solidFill>
                  <a:srgbClr val="0000FF"/>
                </a:solidFill>
              </a:rPr>
              <a:t> </a:t>
            </a:r>
            <a:r>
              <a:rPr lang="en-US" i="1" dirty="0" err="1" smtClean="0">
                <a:solidFill>
                  <a:srgbClr val="0000FF"/>
                </a:solidFill>
              </a:rPr>
              <a:t>hesaplamarı</a:t>
            </a:r>
            <a:endParaRPr lang="en-US" i="1" dirty="0" smtClean="0">
              <a:solidFill>
                <a:srgbClr val="0000FF"/>
              </a:solidFill>
            </a:endParaRPr>
          </a:p>
          <a:p>
            <a:pPr>
              <a:buFont typeface="Wingdings" charset="2"/>
              <a:buChar char="§"/>
            </a:pPr>
            <a:r>
              <a:rPr lang="en-US" dirty="0" err="1" smtClean="0">
                <a:solidFill>
                  <a:schemeClr val="tx1"/>
                </a:solidFill>
              </a:rPr>
              <a:t>Tanıtım</a:t>
            </a:r>
            <a:r>
              <a:rPr lang="en-US" dirty="0" smtClean="0">
                <a:solidFill>
                  <a:schemeClr val="tx1"/>
                </a:solidFill>
              </a:rPr>
              <a:t> </a:t>
            </a:r>
            <a:r>
              <a:rPr lang="en-US" dirty="0" err="1" smtClean="0">
                <a:solidFill>
                  <a:schemeClr val="tx1"/>
                </a:solidFill>
              </a:rPr>
              <a:t>Planlamarı</a:t>
            </a:r>
            <a:r>
              <a:rPr lang="en-US" dirty="0" smtClean="0">
                <a:solidFill>
                  <a:schemeClr val="tx1"/>
                </a:solidFill>
              </a:rPr>
              <a:t>: </a:t>
            </a:r>
            <a:r>
              <a:rPr lang="en-US" i="1" dirty="0" err="1" smtClean="0">
                <a:solidFill>
                  <a:srgbClr val="0000FF"/>
                </a:solidFill>
              </a:rPr>
              <a:t>Katalog</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interaktif</a:t>
            </a:r>
            <a:r>
              <a:rPr lang="en-US" i="1" dirty="0" smtClean="0">
                <a:solidFill>
                  <a:srgbClr val="0000FF"/>
                </a:solidFill>
              </a:rPr>
              <a:t> </a:t>
            </a:r>
            <a:r>
              <a:rPr lang="en-US" i="1" dirty="0" err="1" smtClean="0">
                <a:solidFill>
                  <a:srgbClr val="0000FF"/>
                </a:solidFill>
              </a:rPr>
              <a:t>tanıtım</a:t>
            </a:r>
            <a:r>
              <a:rPr lang="en-US" i="1" dirty="0" smtClean="0">
                <a:solidFill>
                  <a:srgbClr val="0000FF"/>
                </a:solidFill>
              </a:rPr>
              <a:t> </a:t>
            </a:r>
            <a:r>
              <a:rPr lang="en-US" i="1" dirty="0" err="1" smtClean="0">
                <a:solidFill>
                  <a:srgbClr val="0000FF"/>
                </a:solidFill>
              </a:rPr>
              <a:t>organlarının</a:t>
            </a:r>
            <a:r>
              <a:rPr lang="en-US" i="1" dirty="0" smtClean="0">
                <a:solidFill>
                  <a:srgbClr val="0000FF"/>
                </a:solidFill>
              </a:rPr>
              <a:t> </a:t>
            </a:r>
            <a:r>
              <a:rPr lang="en-US" i="1" dirty="0" err="1" smtClean="0">
                <a:solidFill>
                  <a:srgbClr val="0000FF"/>
                </a:solidFill>
              </a:rPr>
              <a:t>kullanımı</a:t>
            </a:r>
            <a:endParaRPr lang="en-US" i="1" dirty="0" smtClean="0">
              <a:solidFill>
                <a:srgbClr val="0000FF"/>
              </a:solidFill>
            </a:endParaRPr>
          </a:p>
          <a:p>
            <a:pPr marL="0" indent="0">
              <a:buNone/>
            </a:pPr>
            <a:endParaRPr lang="en-US" i="1" dirty="0">
              <a:solidFill>
                <a:srgbClr val="000000"/>
              </a:solidFill>
            </a:endParaRPr>
          </a:p>
        </p:txBody>
      </p:sp>
    </p:spTree>
    <p:extLst>
      <p:ext uri="{BB962C8B-B14F-4D97-AF65-F5344CB8AC3E}">
        <p14:creationId xmlns:p14="http://schemas.microsoft.com/office/powerpoint/2010/main" val="2772407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MERLAB </a:t>
            </a:r>
            <a:r>
              <a:rPr lang="en-US" dirty="0" err="1"/>
              <a:t>Kuruluş</a:t>
            </a:r>
            <a:r>
              <a:rPr lang="en-US" dirty="0"/>
              <a:t> </a:t>
            </a:r>
            <a:r>
              <a:rPr lang="en-US" dirty="0" err="1" smtClean="0"/>
              <a:t>Çalışmaları</a:t>
            </a:r>
            <a:r>
              <a:rPr lang="en-US" dirty="0" smtClean="0"/>
              <a:t> </a:t>
            </a:r>
            <a:r>
              <a:rPr lang="en-US" dirty="0" err="1" smtClean="0"/>
              <a:t>ve</a:t>
            </a:r>
            <a:r>
              <a:rPr lang="en-US" dirty="0" smtClean="0"/>
              <a:t> </a:t>
            </a:r>
            <a:r>
              <a:rPr lang="en-US" dirty="0" err="1" smtClean="0"/>
              <a:t>Gelişimi</a:t>
            </a:r>
            <a:endParaRPr lang="en-US" dirty="0"/>
          </a:p>
        </p:txBody>
      </p:sp>
      <p:sp>
        <p:nvSpPr>
          <p:cNvPr id="3" name="Content Placeholder 2"/>
          <p:cNvSpPr>
            <a:spLocks noGrp="1"/>
          </p:cNvSpPr>
          <p:nvPr>
            <p:ph idx="1"/>
          </p:nvPr>
        </p:nvSpPr>
        <p:spPr>
          <a:xfrm>
            <a:off x="888999" y="1845733"/>
            <a:ext cx="10780889" cy="4588933"/>
          </a:xfrm>
        </p:spPr>
        <p:txBody>
          <a:bodyPr>
            <a:normAutofit/>
          </a:bodyPr>
          <a:lstStyle/>
          <a:p>
            <a:pPr marL="0" indent="0">
              <a:buFont typeface="Wingdings" charset="2"/>
              <a:buChar char="§"/>
              <a:tabLst>
                <a:tab pos="268288" algn="l"/>
                <a:tab pos="804863" algn="l"/>
              </a:tabLst>
            </a:pPr>
            <a:r>
              <a:rPr lang="en-US" dirty="0" err="1" smtClean="0">
                <a:solidFill>
                  <a:srgbClr val="000000"/>
                </a:solidFill>
              </a:rPr>
              <a:t>Cihaz</a:t>
            </a:r>
            <a:r>
              <a:rPr lang="en-US" dirty="0" smtClean="0">
                <a:solidFill>
                  <a:srgbClr val="000000"/>
                </a:solidFill>
              </a:rPr>
              <a:t> alt </a:t>
            </a:r>
            <a:r>
              <a:rPr lang="en-US" dirty="0" err="1" smtClean="0">
                <a:solidFill>
                  <a:srgbClr val="000000"/>
                </a:solidFill>
              </a:rPr>
              <a:t>yapısının</a:t>
            </a:r>
            <a:r>
              <a:rPr lang="en-US" dirty="0" smtClean="0">
                <a:solidFill>
                  <a:srgbClr val="000000"/>
                </a:solidFill>
              </a:rPr>
              <a:t> </a:t>
            </a:r>
            <a:r>
              <a:rPr lang="en-US" dirty="0" err="1" smtClean="0">
                <a:solidFill>
                  <a:srgbClr val="000000"/>
                </a:solidFill>
              </a:rPr>
              <a:t>ve</a:t>
            </a:r>
            <a:r>
              <a:rPr lang="en-US" dirty="0" smtClean="0">
                <a:solidFill>
                  <a:srgbClr val="000000"/>
                </a:solidFill>
              </a:rPr>
              <a:t> </a:t>
            </a:r>
            <a:r>
              <a:rPr lang="en-US" dirty="0" err="1" smtClean="0">
                <a:solidFill>
                  <a:srgbClr val="000000"/>
                </a:solidFill>
              </a:rPr>
              <a:t>araştırma</a:t>
            </a:r>
            <a:r>
              <a:rPr lang="en-US" dirty="0" smtClean="0">
                <a:solidFill>
                  <a:srgbClr val="000000"/>
                </a:solidFill>
              </a:rPr>
              <a:t> </a:t>
            </a:r>
            <a:r>
              <a:rPr lang="en-US" dirty="0" err="1" smtClean="0">
                <a:solidFill>
                  <a:srgbClr val="000000"/>
                </a:solidFill>
              </a:rPr>
              <a:t>imkanlarının</a:t>
            </a:r>
            <a:r>
              <a:rPr lang="en-US" dirty="0" smtClean="0">
                <a:solidFill>
                  <a:srgbClr val="000000"/>
                </a:solidFill>
              </a:rPr>
              <a:t> </a:t>
            </a:r>
            <a:r>
              <a:rPr lang="en-US" dirty="0" err="1" smtClean="0">
                <a:solidFill>
                  <a:srgbClr val="000000"/>
                </a:solidFill>
              </a:rPr>
              <a:t>geliştirilmesi</a:t>
            </a:r>
            <a:r>
              <a:rPr lang="en-US" dirty="0" smtClean="0">
                <a:solidFill>
                  <a:srgbClr val="000000"/>
                </a:solidFill>
              </a:rPr>
              <a:t> </a:t>
            </a:r>
            <a:r>
              <a:rPr lang="en-US" dirty="0" err="1" smtClean="0">
                <a:solidFill>
                  <a:srgbClr val="000000"/>
                </a:solidFill>
              </a:rPr>
              <a:t>için</a:t>
            </a:r>
            <a:r>
              <a:rPr lang="en-US" dirty="0" smtClean="0">
                <a:solidFill>
                  <a:srgbClr val="000000"/>
                </a:solidFill>
              </a:rPr>
              <a:t> </a:t>
            </a:r>
            <a:r>
              <a:rPr lang="en-US" dirty="0" err="1" smtClean="0">
                <a:solidFill>
                  <a:srgbClr val="000000"/>
                </a:solidFill>
              </a:rPr>
              <a:t>stratejik</a:t>
            </a:r>
            <a:r>
              <a:rPr lang="en-US" dirty="0" smtClean="0">
                <a:solidFill>
                  <a:srgbClr val="000000"/>
                </a:solidFill>
              </a:rPr>
              <a:t> </a:t>
            </a:r>
            <a:r>
              <a:rPr lang="en-US" dirty="0" err="1" smtClean="0">
                <a:solidFill>
                  <a:srgbClr val="000000"/>
                </a:solidFill>
              </a:rPr>
              <a:t>planlamalar</a:t>
            </a:r>
            <a:r>
              <a:rPr lang="en-US" dirty="0" smtClean="0">
                <a:solidFill>
                  <a:srgbClr val="000000"/>
                </a:solidFill>
              </a:rPr>
              <a:t>: </a:t>
            </a:r>
            <a:r>
              <a:rPr lang="en-US" i="1" dirty="0" err="1" smtClean="0">
                <a:solidFill>
                  <a:srgbClr val="0000FF"/>
                </a:solidFill>
              </a:rPr>
              <a:t>Hibe</a:t>
            </a:r>
            <a:r>
              <a:rPr lang="en-US" i="1" dirty="0" smtClean="0">
                <a:solidFill>
                  <a:srgbClr val="0000FF"/>
                </a:solidFill>
              </a:rPr>
              <a:t> </a:t>
            </a:r>
            <a:r>
              <a:rPr lang="en-US" i="1" dirty="0" err="1" smtClean="0">
                <a:solidFill>
                  <a:srgbClr val="0000FF"/>
                </a:solidFill>
              </a:rPr>
              <a:t>alımı</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Üniversite</a:t>
            </a:r>
            <a:r>
              <a:rPr lang="en-US" i="1" dirty="0" smtClean="0">
                <a:solidFill>
                  <a:srgbClr val="0000FF"/>
                </a:solidFill>
              </a:rPr>
              <a:t> </a:t>
            </a:r>
            <a:r>
              <a:rPr lang="en-US" i="1" dirty="0" err="1" smtClean="0">
                <a:solidFill>
                  <a:srgbClr val="0000FF"/>
                </a:solidFill>
              </a:rPr>
              <a:t>dışı</a:t>
            </a:r>
            <a:r>
              <a:rPr lang="en-US" i="1" dirty="0" smtClean="0">
                <a:solidFill>
                  <a:srgbClr val="0000FF"/>
                </a:solidFill>
              </a:rPr>
              <a:t> </a:t>
            </a:r>
            <a:r>
              <a:rPr lang="en-US" i="1" dirty="0" err="1" smtClean="0">
                <a:solidFill>
                  <a:srgbClr val="0000FF"/>
                </a:solidFill>
              </a:rPr>
              <a:t>proje</a:t>
            </a:r>
            <a:r>
              <a:rPr lang="en-US" i="1" dirty="0" smtClean="0">
                <a:solidFill>
                  <a:srgbClr val="0000FF"/>
                </a:solidFill>
              </a:rPr>
              <a:t> </a:t>
            </a:r>
            <a:r>
              <a:rPr lang="en-US" i="1" dirty="0" err="1" smtClean="0">
                <a:solidFill>
                  <a:srgbClr val="0000FF"/>
                </a:solidFill>
              </a:rPr>
              <a:t>çalışmaları</a:t>
            </a:r>
            <a:endParaRPr lang="en-US" i="1" dirty="0" smtClean="0">
              <a:solidFill>
                <a:srgbClr val="0000FF"/>
              </a:solidFill>
            </a:endParaRPr>
          </a:p>
          <a:p>
            <a:pPr>
              <a:buFont typeface="Wingdings" charset="2"/>
              <a:buChar char="§"/>
            </a:pPr>
            <a:r>
              <a:rPr lang="en-US" dirty="0" err="1" smtClean="0">
                <a:solidFill>
                  <a:srgbClr val="000000"/>
                </a:solidFill>
              </a:rPr>
              <a:t>Merkezimizin</a:t>
            </a:r>
            <a:r>
              <a:rPr lang="en-US" dirty="0" smtClean="0">
                <a:solidFill>
                  <a:srgbClr val="000000"/>
                </a:solidFill>
              </a:rPr>
              <a:t> </a:t>
            </a:r>
            <a:r>
              <a:rPr lang="en-US" dirty="0" err="1" smtClean="0">
                <a:solidFill>
                  <a:srgbClr val="000000"/>
                </a:solidFill>
              </a:rPr>
              <a:t>Akreditasyon</a:t>
            </a:r>
            <a:r>
              <a:rPr lang="en-US" dirty="0" smtClean="0">
                <a:solidFill>
                  <a:srgbClr val="000000"/>
                </a:solidFill>
              </a:rPr>
              <a:t> </a:t>
            </a:r>
            <a:r>
              <a:rPr lang="en-US" dirty="0" err="1" smtClean="0">
                <a:solidFill>
                  <a:srgbClr val="000000"/>
                </a:solidFill>
              </a:rPr>
              <a:t>süreci</a:t>
            </a:r>
            <a:r>
              <a:rPr lang="en-US" dirty="0" smtClean="0">
                <a:solidFill>
                  <a:srgbClr val="000000"/>
                </a:solidFill>
              </a:rPr>
              <a:t> </a:t>
            </a:r>
            <a:r>
              <a:rPr lang="en-US" dirty="0" err="1" smtClean="0">
                <a:solidFill>
                  <a:srgbClr val="000000"/>
                </a:solidFill>
              </a:rPr>
              <a:t>için</a:t>
            </a:r>
            <a:r>
              <a:rPr lang="en-US" dirty="0" smtClean="0">
                <a:solidFill>
                  <a:srgbClr val="000000"/>
                </a:solidFill>
              </a:rPr>
              <a:t> </a:t>
            </a:r>
            <a:r>
              <a:rPr lang="en-US" dirty="0" err="1" smtClean="0">
                <a:solidFill>
                  <a:srgbClr val="000000"/>
                </a:solidFill>
              </a:rPr>
              <a:t>Kalite</a:t>
            </a:r>
            <a:r>
              <a:rPr lang="en-US" dirty="0" smtClean="0">
                <a:solidFill>
                  <a:srgbClr val="000000"/>
                </a:solidFill>
              </a:rPr>
              <a:t> </a:t>
            </a:r>
            <a:r>
              <a:rPr lang="en-US" dirty="0" err="1" smtClean="0">
                <a:solidFill>
                  <a:srgbClr val="000000"/>
                </a:solidFill>
              </a:rPr>
              <a:t>Merkezine</a:t>
            </a:r>
            <a:r>
              <a:rPr lang="en-US" dirty="0" smtClean="0">
                <a:solidFill>
                  <a:srgbClr val="000000"/>
                </a:solidFill>
              </a:rPr>
              <a:t> </a:t>
            </a:r>
            <a:r>
              <a:rPr lang="en-US" dirty="0" err="1" smtClean="0">
                <a:solidFill>
                  <a:srgbClr val="000000"/>
                </a:solidFill>
              </a:rPr>
              <a:t>dönüşümü</a:t>
            </a:r>
            <a:r>
              <a:rPr lang="en-US" dirty="0" smtClean="0">
                <a:solidFill>
                  <a:srgbClr val="000000"/>
                </a:solidFill>
              </a:rPr>
              <a:t>: </a:t>
            </a:r>
            <a:r>
              <a:rPr lang="en-US" i="1" dirty="0" smtClean="0">
                <a:solidFill>
                  <a:srgbClr val="0000FF"/>
                </a:solidFill>
              </a:rPr>
              <a:t>Alt </a:t>
            </a:r>
            <a:r>
              <a:rPr lang="en-US" i="1" dirty="0" err="1" smtClean="0">
                <a:solidFill>
                  <a:srgbClr val="0000FF"/>
                </a:solidFill>
              </a:rPr>
              <a:t>yapı</a:t>
            </a:r>
            <a:r>
              <a:rPr lang="en-US" i="1" dirty="0" smtClean="0">
                <a:solidFill>
                  <a:srgbClr val="0000FF"/>
                </a:solidFill>
              </a:rPr>
              <a:t> </a:t>
            </a:r>
            <a:r>
              <a:rPr lang="en-US" i="1" dirty="0" err="1" smtClean="0">
                <a:solidFill>
                  <a:srgbClr val="0000FF"/>
                </a:solidFill>
              </a:rPr>
              <a:t>eksikliklerinin</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evrak</a:t>
            </a:r>
            <a:r>
              <a:rPr lang="en-US" i="1" dirty="0" smtClean="0">
                <a:solidFill>
                  <a:srgbClr val="0000FF"/>
                </a:solidFill>
              </a:rPr>
              <a:t> </a:t>
            </a:r>
            <a:r>
              <a:rPr lang="en-US" i="1" dirty="0" err="1" smtClean="0">
                <a:solidFill>
                  <a:srgbClr val="0000FF"/>
                </a:solidFill>
              </a:rPr>
              <a:t>işlemlerinin</a:t>
            </a:r>
            <a:r>
              <a:rPr lang="en-US" i="1" dirty="0" smtClean="0">
                <a:solidFill>
                  <a:srgbClr val="0000FF"/>
                </a:solidFill>
              </a:rPr>
              <a:t> </a:t>
            </a:r>
            <a:r>
              <a:rPr lang="en-US" i="1" dirty="0" err="1" smtClean="0">
                <a:solidFill>
                  <a:srgbClr val="0000FF"/>
                </a:solidFill>
              </a:rPr>
              <a:t>tamamlanması</a:t>
            </a:r>
            <a:endParaRPr lang="en-US" i="1" dirty="0" smtClean="0">
              <a:solidFill>
                <a:srgbClr val="0000FF"/>
              </a:solidFill>
            </a:endParaRPr>
          </a:p>
          <a:p>
            <a:pPr>
              <a:buFont typeface="Wingdings" charset="2"/>
              <a:buChar char="§"/>
            </a:pPr>
            <a:r>
              <a:rPr lang="en-US" dirty="0" err="1" smtClean="0">
                <a:solidFill>
                  <a:srgbClr val="000000"/>
                </a:solidFill>
              </a:rPr>
              <a:t>Akreditasyon</a:t>
            </a:r>
            <a:r>
              <a:rPr lang="en-US" dirty="0" smtClean="0">
                <a:solidFill>
                  <a:srgbClr val="000000"/>
                </a:solidFill>
              </a:rPr>
              <a:t> </a:t>
            </a:r>
            <a:r>
              <a:rPr lang="en-US" dirty="0" err="1" smtClean="0">
                <a:solidFill>
                  <a:srgbClr val="000000"/>
                </a:solidFill>
              </a:rPr>
              <a:t>Sürecinin</a:t>
            </a:r>
            <a:r>
              <a:rPr lang="en-US" dirty="0" smtClean="0">
                <a:solidFill>
                  <a:srgbClr val="000000"/>
                </a:solidFill>
              </a:rPr>
              <a:t> </a:t>
            </a:r>
            <a:r>
              <a:rPr lang="en-US" dirty="0" err="1" smtClean="0">
                <a:solidFill>
                  <a:srgbClr val="000000"/>
                </a:solidFill>
              </a:rPr>
              <a:t>başlatılması</a:t>
            </a:r>
            <a:r>
              <a:rPr lang="en-US" dirty="0" smtClean="0">
                <a:solidFill>
                  <a:srgbClr val="000000"/>
                </a:solidFill>
              </a:rPr>
              <a:t> </a:t>
            </a:r>
            <a:r>
              <a:rPr lang="en-US" dirty="0" err="1" smtClean="0">
                <a:solidFill>
                  <a:srgbClr val="000000"/>
                </a:solidFill>
              </a:rPr>
              <a:t>ve</a:t>
            </a:r>
            <a:r>
              <a:rPr lang="en-US" dirty="0" smtClean="0">
                <a:solidFill>
                  <a:srgbClr val="000000"/>
                </a:solidFill>
              </a:rPr>
              <a:t> </a:t>
            </a:r>
            <a:r>
              <a:rPr lang="en-US" dirty="0" err="1" smtClean="0">
                <a:solidFill>
                  <a:srgbClr val="000000"/>
                </a:solidFill>
              </a:rPr>
              <a:t>nihayete</a:t>
            </a:r>
            <a:r>
              <a:rPr lang="en-US" dirty="0" smtClean="0">
                <a:solidFill>
                  <a:srgbClr val="000000"/>
                </a:solidFill>
              </a:rPr>
              <a:t> </a:t>
            </a:r>
            <a:r>
              <a:rPr lang="en-US" dirty="0" err="1" smtClean="0">
                <a:solidFill>
                  <a:srgbClr val="000000"/>
                </a:solidFill>
              </a:rPr>
              <a:t>ulaştırılması</a:t>
            </a:r>
            <a:r>
              <a:rPr lang="en-US" dirty="0" smtClean="0">
                <a:solidFill>
                  <a:srgbClr val="000000"/>
                </a:solidFill>
              </a:rPr>
              <a:t>: </a:t>
            </a:r>
            <a:r>
              <a:rPr lang="en-US" i="1" dirty="0" err="1" smtClean="0">
                <a:solidFill>
                  <a:srgbClr val="0000FF"/>
                </a:solidFill>
              </a:rPr>
              <a:t>Birimlerin</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analizlerinin</a:t>
            </a:r>
            <a:r>
              <a:rPr lang="en-US" i="1" dirty="0" smtClean="0">
                <a:solidFill>
                  <a:srgbClr val="0000FF"/>
                </a:solidFill>
              </a:rPr>
              <a:t> </a:t>
            </a:r>
            <a:r>
              <a:rPr lang="en-US" i="1" dirty="0" err="1" smtClean="0">
                <a:solidFill>
                  <a:srgbClr val="0000FF"/>
                </a:solidFill>
              </a:rPr>
              <a:t>seçimi</a:t>
            </a:r>
            <a:r>
              <a:rPr lang="en-US" i="1" dirty="0" smtClean="0">
                <a:solidFill>
                  <a:srgbClr val="0000FF"/>
                </a:solidFill>
              </a:rPr>
              <a:t>, </a:t>
            </a:r>
            <a:r>
              <a:rPr lang="en-US" i="1" dirty="0" err="1" smtClean="0">
                <a:solidFill>
                  <a:srgbClr val="0000FF"/>
                </a:solidFill>
              </a:rPr>
              <a:t>yeterlilik</a:t>
            </a:r>
            <a:r>
              <a:rPr lang="en-US" i="1" dirty="0" smtClean="0">
                <a:solidFill>
                  <a:srgbClr val="0000FF"/>
                </a:solidFill>
              </a:rPr>
              <a:t> </a:t>
            </a:r>
            <a:r>
              <a:rPr lang="en-US" i="1" dirty="0" err="1" smtClean="0">
                <a:solidFill>
                  <a:srgbClr val="0000FF"/>
                </a:solidFill>
              </a:rPr>
              <a:t>ve</a:t>
            </a:r>
            <a:r>
              <a:rPr lang="en-US" i="1" dirty="0" smtClean="0">
                <a:solidFill>
                  <a:srgbClr val="0000FF"/>
                </a:solidFill>
              </a:rPr>
              <a:t> </a:t>
            </a:r>
            <a:r>
              <a:rPr lang="en-US" i="1" dirty="0" err="1" smtClean="0">
                <a:solidFill>
                  <a:srgbClr val="0000FF"/>
                </a:solidFill>
              </a:rPr>
              <a:t>validasyon</a:t>
            </a:r>
            <a:r>
              <a:rPr lang="en-US" i="1" dirty="0" smtClean="0">
                <a:solidFill>
                  <a:srgbClr val="0000FF"/>
                </a:solidFill>
              </a:rPr>
              <a:t> </a:t>
            </a:r>
            <a:r>
              <a:rPr lang="en-US" i="1" dirty="0" err="1" smtClean="0">
                <a:solidFill>
                  <a:srgbClr val="0000FF"/>
                </a:solidFill>
              </a:rPr>
              <a:t>işlemleri</a:t>
            </a:r>
            <a:endParaRPr lang="en-US" i="1" dirty="0" smtClean="0">
              <a:solidFill>
                <a:srgbClr val="0000FF"/>
              </a:solidFill>
            </a:endParaRPr>
          </a:p>
          <a:p>
            <a:pPr>
              <a:buFont typeface="Wingdings" charset="2"/>
              <a:buChar char="§"/>
            </a:pPr>
            <a:r>
              <a:rPr lang="en-US" dirty="0" err="1" smtClean="0">
                <a:solidFill>
                  <a:srgbClr val="000000"/>
                </a:solidFill>
              </a:rPr>
              <a:t>Muhtemel</a:t>
            </a:r>
            <a:r>
              <a:rPr lang="en-US" dirty="0" smtClean="0">
                <a:solidFill>
                  <a:srgbClr val="000000"/>
                </a:solidFill>
              </a:rPr>
              <a:t> </a:t>
            </a:r>
            <a:r>
              <a:rPr lang="en-US" dirty="0" err="1" smtClean="0">
                <a:solidFill>
                  <a:srgbClr val="000000"/>
                </a:solidFill>
              </a:rPr>
              <a:t>hizmet</a:t>
            </a:r>
            <a:r>
              <a:rPr lang="en-US" dirty="0" smtClean="0">
                <a:solidFill>
                  <a:srgbClr val="000000"/>
                </a:solidFill>
              </a:rPr>
              <a:t> </a:t>
            </a:r>
            <a:r>
              <a:rPr lang="en-US" dirty="0" err="1" smtClean="0">
                <a:solidFill>
                  <a:srgbClr val="000000"/>
                </a:solidFill>
              </a:rPr>
              <a:t>alıcıların</a:t>
            </a:r>
            <a:r>
              <a:rPr lang="en-US" dirty="0" smtClean="0">
                <a:solidFill>
                  <a:srgbClr val="000000"/>
                </a:solidFill>
              </a:rPr>
              <a:t> </a:t>
            </a:r>
            <a:r>
              <a:rPr lang="en-US" dirty="0" err="1" smtClean="0">
                <a:solidFill>
                  <a:srgbClr val="000000"/>
                </a:solidFill>
              </a:rPr>
              <a:t>tespiti</a:t>
            </a:r>
            <a:r>
              <a:rPr lang="en-US" dirty="0" smtClean="0">
                <a:solidFill>
                  <a:srgbClr val="000000"/>
                </a:solidFill>
              </a:rPr>
              <a:t> </a:t>
            </a:r>
            <a:r>
              <a:rPr lang="en-US" dirty="0" err="1" smtClean="0">
                <a:solidFill>
                  <a:srgbClr val="000000"/>
                </a:solidFill>
              </a:rPr>
              <a:t>ile</a:t>
            </a:r>
            <a:r>
              <a:rPr lang="en-US" dirty="0" smtClean="0">
                <a:solidFill>
                  <a:srgbClr val="000000"/>
                </a:solidFill>
              </a:rPr>
              <a:t> </a:t>
            </a:r>
            <a:r>
              <a:rPr lang="en-US" dirty="0" err="1" smtClean="0">
                <a:solidFill>
                  <a:srgbClr val="000000"/>
                </a:solidFill>
              </a:rPr>
              <a:t>yeni</a:t>
            </a:r>
            <a:r>
              <a:rPr lang="en-US" dirty="0" smtClean="0">
                <a:solidFill>
                  <a:srgbClr val="000000"/>
                </a:solidFill>
              </a:rPr>
              <a:t> </a:t>
            </a:r>
            <a:r>
              <a:rPr lang="en-US" dirty="0" err="1" smtClean="0">
                <a:solidFill>
                  <a:srgbClr val="000000"/>
                </a:solidFill>
              </a:rPr>
              <a:t>birimlerin</a:t>
            </a:r>
            <a:r>
              <a:rPr lang="en-US" dirty="0" smtClean="0">
                <a:solidFill>
                  <a:srgbClr val="000000"/>
                </a:solidFill>
              </a:rPr>
              <a:t> </a:t>
            </a:r>
            <a:r>
              <a:rPr lang="en-US" dirty="0" err="1" smtClean="0">
                <a:solidFill>
                  <a:srgbClr val="000000"/>
                </a:solidFill>
              </a:rPr>
              <a:t>kurulumu</a:t>
            </a:r>
            <a:endParaRPr lang="en-US" dirty="0" smtClean="0">
              <a:solidFill>
                <a:srgbClr val="000000"/>
              </a:solidFill>
            </a:endParaRPr>
          </a:p>
          <a:p>
            <a:pPr>
              <a:buFont typeface="Wingdings" charset="2"/>
              <a:buChar char="§"/>
            </a:pPr>
            <a:r>
              <a:rPr lang="en-US" dirty="0" err="1" smtClean="0">
                <a:solidFill>
                  <a:srgbClr val="000000"/>
                </a:solidFill>
              </a:rPr>
              <a:t>Akredite</a:t>
            </a:r>
            <a:r>
              <a:rPr lang="en-US" dirty="0" smtClean="0">
                <a:solidFill>
                  <a:srgbClr val="000000"/>
                </a:solidFill>
              </a:rPr>
              <a:t> </a:t>
            </a:r>
            <a:r>
              <a:rPr lang="en-US" dirty="0" err="1" smtClean="0">
                <a:solidFill>
                  <a:srgbClr val="000000"/>
                </a:solidFill>
              </a:rPr>
              <a:t>analizlerin</a:t>
            </a:r>
            <a:r>
              <a:rPr lang="en-US" dirty="0" smtClean="0">
                <a:solidFill>
                  <a:srgbClr val="000000"/>
                </a:solidFill>
              </a:rPr>
              <a:t> </a:t>
            </a:r>
            <a:r>
              <a:rPr lang="en-US" dirty="0" err="1" smtClean="0">
                <a:solidFill>
                  <a:srgbClr val="000000"/>
                </a:solidFill>
              </a:rPr>
              <a:t>artırılması</a:t>
            </a:r>
            <a:endParaRPr lang="en-US" dirty="0" smtClean="0">
              <a:solidFill>
                <a:srgbClr val="000000"/>
              </a:solidFill>
            </a:endParaRPr>
          </a:p>
          <a:p>
            <a:pPr>
              <a:buFont typeface="Wingdings" charset="2"/>
              <a:buChar char="§"/>
            </a:pPr>
            <a:r>
              <a:rPr lang="en-US" dirty="0" err="1" smtClean="0">
                <a:solidFill>
                  <a:srgbClr val="000000"/>
                </a:solidFill>
              </a:rPr>
              <a:t>Üniversitemizdeki</a:t>
            </a:r>
            <a:r>
              <a:rPr lang="en-US" dirty="0" smtClean="0">
                <a:solidFill>
                  <a:srgbClr val="000000"/>
                </a:solidFill>
              </a:rPr>
              <a:t> </a:t>
            </a:r>
            <a:r>
              <a:rPr lang="en-US" dirty="0" err="1" smtClean="0">
                <a:solidFill>
                  <a:srgbClr val="000000"/>
                </a:solidFill>
              </a:rPr>
              <a:t>Diğer</a:t>
            </a:r>
            <a:r>
              <a:rPr lang="en-US" dirty="0" smtClean="0">
                <a:solidFill>
                  <a:srgbClr val="000000"/>
                </a:solidFill>
              </a:rPr>
              <a:t> </a:t>
            </a:r>
            <a:r>
              <a:rPr lang="en-US" dirty="0" err="1" smtClean="0">
                <a:solidFill>
                  <a:srgbClr val="000000"/>
                </a:solidFill>
              </a:rPr>
              <a:t>Birimlere</a:t>
            </a:r>
            <a:r>
              <a:rPr lang="en-US" dirty="0" smtClean="0">
                <a:solidFill>
                  <a:srgbClr val="000000"/>
                </a:solidFill>
              </a:rPr>
              <a:t> </a:t>
            </a:r>
            <a:r>
              <a:rPr lang="en-US" dirty="0" err="1" smtClean="0">
                <a:solidFill>
                  <a:srgbClr val="000000"/>
                </a:solidFill>
              </a:rPr>
              <a:t>Yapılabilecek</a:t>
            </a:r>
            <a:r>
              <a:rPr lang="en-US" dirty="0" smtClean="0">
                <a:solidFill>
                  <a:srgbClr val="000000"/>
                </a:solidFill>
              </a:rPr>
              <a:t> </a:t>
            </a:r>
            <a:r>
              <a:rPr lang="en-US" dirty="0" err="1" smtClean="0">
                <a:solidFill>
                  <a:srgbClr val="000000"/>
                </a:solidFill>
              </a:rPr>
              <a:t>Katkıların</a:t>
            </a:r>
            <a:r>
              <a:rPr lang="en-US" dirty="0" smtClean="0">
                <a:solidFill>
                  <a:srgbClr val="000000"/>
                </a:solidFill>
              </a:rPr>
              <a:t> </a:t>
            </a:r>
            <a:r>
              <a:rPr lang="en-US" dirty="0" err="1" smtClean="0">
                <a:solidFill>
                  <a:srgbClr val="000000"/>
                </a:solidFill>
              </a:rPr>
              <a:t>belirlenmesi</a:t>
            </a:r>
            <a:endParaRPr lang="en-US" dirty="0" smtClean="0">
              <a:solidFill>
                <a:srgbClr val="000000"/>
              </a:solidFill>
            </a:endParaRPr>
          </a:p>
          <a:p>
            <a:pPr>
              <a:buFont typeface="Wingdings" charset="2"/>
              <a:buChar char="§"/>
            </a:pPr>
            <a:endParaRPr lang="en-US" dirty="0">
              <a:solidFill>
                <a:srgbClr val="000000"/>
              </a:solidFill>
            </a:endParaRPr>
          </a:p>
        </p:txBody>
      </p:sp>
    </p:spTree>
    <p:extLst>
      <p:ext uri="{BB962C8B-B14F-4D97-AF65-F5344CB8AC3E}">
        <p14:creationId xmlns:p14="http://schemas.microsoft.com/office/powerpoint/2010/main" val="3413296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74662" y="938499"/>
            <a:ext cx="10827116" cy="706964"/>
          </a:xfrm>
        </p:spPr>
        <p:txBody>
          <a:bodyPr>
            <a:normAutofit fontScale="90000"/>
          </a:bodyPr>
          <a:lstStyle/>
          <a:p>
            <a:pPr algn="ctr"/>
            <a:r>
              <a:rPr lang="tr-TR" sz="7200" dirty="0" smtClean="0"/>
              <a:t>Birimlerimiz</a:t>
            </a:r>
            <a:endParaRPr lang="en-US" sz="7200" dirty="0"/>
          </a:p>
        </p:txBody>
      </p:sp>
      <p:sp>
        <p:nvSpPr>
          <p:cNvPr id="3" name="İçerik Yer Tutucusu 2"/>
          <p:cNvSpPr>
            <a:spLocks noGrp="1"/>
          </p:cNvSpPr>
          <p:nvPr>
            <p:ph idx="1"/>
          </p:nvPr>
        </p:nvSpPr>
        <p:spPr>
          <a:xfrm>
            <a:off x="2521980" y="1700594"/>
            <a:ext cx="9231924" cy="4677507"/>
          </a:xfrm>
        </p:spPr>
        <p:txBody>
          <a:bodyPr>
            <a:noAutofit/>
          </a:bodyPr>
          <a:lstStyle/>
          <a:p>
            <a:pPr marL="457200" indent="-457200">
              <a:lnSpc>
                <a:spcPct val="100000"/>
              </a:lnSpc>
              <a:spcBef>
                <a:spcPts val="600"/>
              </a:spcBef>
              <a:spcAft>
                <a:spcPts val="0"/>
              </a:spcAft>
              <a:buFont typeface="+mj-lt"/>
              <a:buAutoNum type="arabicPeriod"/>
            </a:pPr>
            <a:r>
              <a:rPr lang="en-US" sz="1700" b="1" dirty="0" err="1">
                <a:solidFill>
                  <a:srgbClr val="000000"/>
                </a:solidFill>
              </a:rPr>
              <a:t>Görüntüleme</a:t>
            </a:r>
            <a:r>
              <a:rPr lang="en-US" sz="1700" b="1" dirty="0">
                <a:solidFill>
                  <a:srgbClr val="000000"/>
                </a:solidFill>
              </a:rPr>
              <a:t> </a:t>
            </a:r>
            <a:r>
              <a:rPr lang="en-US" sz="1700" b="1" dirty="0" err="1" smtClean="0">
                <a:solidFill>
                  <a:srgbClr val="000000"/>
                </a:solidFill>
              </a:rPr>
              <a:t>Birimi</a:t>
            </a:r>
            <a:endParaRPr lang="tr-TR" sz="1700" b="1" dirty="0">
              <a:solidFill>
                <a:srgbClr val="000000"/>
              </a:solidFill>
            </a:endParaRPr>
          </a:p>
          <a:p>
            <a:pPr marL="457200" indent="-457200">
              <a:lnSpc>
                <a:spcPct val="100000"/>
              </a:lnSpc>
              <a:spcBef>
                <a:spcPts val="600"/>
              </a:spcBef>
              <a:spcAft>
                <a:spcPts val="0"/>
              </a:spcAft>
              <a:buFont typeface="+mj-lt"/>
              <a:buAutoNum type="arabicPeriod"/>
            </a:pPr>
            <a:r>
              <a:rPr lang="en-US" sz="1700" b="1" dirty="0" err="1" smtClean="0">
                <a:solidFill>
                  <a:srgbClr val="000000"/>
                </a:solidFill>
              </a:rPr>
              <a:t>Kromatografi</a:t>
            </a:r>
            <a:r>
              <a:rPr lang="en-US" sz="1700" b="1" dirty="0" smtClean="0">
                <a:solidFill>
                  <a:srgbClr val="000000"/>
                </a:solidFill>
              </a:rPr>
              <a:t> </a:t>
            </a:r>
            <a:r>
              <a:rPr lang="en-US" sz="1700" b="1" dirty="0" err="1" smtClean="0">
                <a:solidFill>
                  <a:srgbClr val="000000"/>
                </a:solidFill>
              </a:rPr>
              <a:t>Birimi</a:t>
            </a:r>
            <a:r>
              <a:rPr lang="en-US" sz="1700" b="1" dirty="0" smtClean="0">
                <a:solidFill>
                  <a:srgbClr val="000000"/>
                </a:solidFill>
              </a:rPr>
              <a:t> </a:t>
            </a:r>
            <a:endParaRPr lang="tr-TR" sz="1700" b="1" dirty="0" smtClean="0">
              <a:solidFill>
                <a:srgbClr val="000000"/>
              </a:solidFill>
            </a:endParaRPr>
          </a:p>
          <a:p>
            <a:pPr marL="457200" indent="-457200">
              <a:lnSpc>
                <a:spcPct val="100000"/>
              </a:lnSpc>
              <a:spcBef>
                <a:spcPts val="600"/>
              </a:spcBef>
              <a:spcAft>
                <a:spcPts val="0"/>
              </a:spcAft>
              <a:buFont typeface="+mj-lt"/>
              <a:buAutoNum type="arabicPeriod"/>
            </a:pPr>
            <a:r>
              <a:rPr lang="en-US" sz="1700" b="1" dirty="0" err="1" smtClean="0">
                <a:solidFill>
                  <a:srgbClr val="000000"/>
                </a:solidFill>
              </a:rPr>
              <a:t>Spektroskopi</a:t>
            </a:r>
            <a:r>
              <a:rPr lang="en-US" sz="1700" b="1" dirty="0" smtClean="0">
                <a:solidFill>
                  <a:srgbClr val="000000"/>
                </a:solidFill>
              </a:rPr>
              <a:t> </a:t>
            </a:r>
            <a:r>
              <a:rPr lang="en-US" sz="1700" b="1" dirty="0" err="1">
                <a:solidFill>
                  <a:srgbClr val="000000"/>
                </a:solidFill>
              </a:rPr>
              <a:t>Birimi</a:t>
            </a:r>
            <a:endParaRPr lang="tr-TR" sz="1700" b="1" dirty="0">
              <a:solidFill>
                <a:srgbClr val="000000"/>
              </a:solidFill>
            </a:endParaRPr>
          </a:p>
          <a:p>
            <a:pPr marL="457200" indent="-457200">
              <a:lnSpc>
                <a:spcPct val="100000"/>
              </a:lnSpc>
              <a:spcBef>
                <a:spcPts val="600"/>
              </a:spcBef>
              <a:spcAft>
                <a:spcPts val="0"/>
              </a:spcAft>
              <a:buFont typeface="+mj-lt"/>
              <a:buAutoNum type="arabicPeriod"/>
            </a:pPr>
            <a:r>
              <a:rPr lang="tr-TR" sz="1700" b="1" dirty="0" err="1" smtClean="0">
                <a:solidFill>
                  <a:srgbClr val="000000"/>
                </a:solidFill>
              </a:rPr>
              <a:t>Elementel</a:t>
            </a:r>
            <a:r>
              <a:rPr lang="tr-TR" sz="1700" b="1" dirty="0" smtClean="0">
                <a:solidFill>
                  <a:srgbClr val="000000"/>
                </a:solidFill>
              </a:rPr>
              <a:t> </a:t>
            </a:r>
            <a:r>
              <a:rPr lang="tr-TR" sz="1700" b="1" dirty="0">
                <a:solidFill>
                  <a:srgbClr val="000000"/>
                </a:solidFill>
              </a:rPr>
              <a:t>Analiz Birimi</a:t>
            </a:r>
          </a:p>
          <a:p>
            <a:pPr marL="457200" indent="-457200">
              <a:lnSpc>
                <a:spcPct val="100000"/>
              </a:lnSpc>
              <a:spcBef>
                <a:spcPts val="600"/>
              </a:spcBef>
              <a:spcAft>
                <a:spcPts val="0"/>
              </a:spcAft>
              <a:buFont typeface="+mj-lt"/>
              <a:buAutoNum type="arabicPeriod"/>
            </a:pPr>
            <a:r>
              <a:rPr lang="en-US" sz="1700" b="1" dirty="0" err="1" smtClean="0">
                <a:solidFill>
                  <a:srgbClr val="000000"/>
                </a:solidFill>
              </a:rPr>
              <a:t>Termal</a:t>
            </a:r>
            <a:r>
              <a:rPr lang="en-US" sz="1700" b="1" dirty="0" smtClean="0">
                <a:solidFill>
                  <a:srgbClr val="000000"/>
                </a:solidFill>
              </a:rPr>
              <a:t> </a:t>
            </a:r>
            <a:r>
              <a:rPr lang="en-US" sz="1700" b="1" dirty="0" err="1">
                <a:solidFill>
                  <a:srgbClr val="000000"/>
                </a:solidFill>
              </a:rPr>
              <a:t>Analiz</a:t>
            </a:r>
            <a:r>
              <a:rPr lang="en-US" sz="1700" b="1" dirty="0">
                <a:solidFill>
                  <a:srgbClr val="000000"/>
                </a:solidFill>
              </a:rPr>
              <a:t> </a:t>
            </a:r>
            <a:r>
              <a:rPr lang="en-US" sz="1700" b="1" dirty="0" err="1">
                <a:solidFill>
                  <a:srgbClr val="000000"/>
                </a:solidFill>
              </a:rPr>
              <a:t>Birimi</a:t>
            </a:r>
            <a:endParaRPr lang="tr-TR" sz="1700" b="1" dirty="0">
              <a:solidFill>
                <a:srgbClr val="000000"/>
              </a:solidFill>
            </a:endParaRPr>
          </a:p>
          <a:p>
            <a:pPr marL="457200" indent="-457200">
              <a:lnSpc>
                <a:spcPct val="100000"/>
              </a:lnSpc>
              <a:spcBef>
                <a:spcPts val="600"/>
              </a:spcBef>
              <a:spcAft>
                <a:spcPts val="0"/>
              </a:spcAft>
              <a:buFont typeface="+mj-lt"/>
              <a:buAutoNum type="arabicPeriod"/>
            </a:pPr>
            <a:r>
              <a:rPr lang="en-US" sz="1700" b="1" dirty="0" err="1">
                <a:solidFill>
                  <a:srgbClr val="000000"/>
                </a:solidFill>
              </a:rPr>
              <a:t>Nükleer</a:t>
            </a:r>
            <a:r>
              <a:rPr lang="en-US" sz="1700" b="1" dirty="0">
                <a:solidFill>
                  <a:srgbClr val="000000"/>
                </a:solidFill>
              </a:rPr>
              <a:t> </a:t>
            </a:r>
            <a:r>
              <a:rPr lang="en-US" sz="1700" b="1" dirty="0" err="1">
                <a:solidFill>
                  <a:srgbClr val="000000"/>
                </a:solidFill>
              </a:rPr>
              <a:t>Bilimler</a:t>
            </a:r>
            <a:r>
              <a:rPr lang="en-US" sz="1700" b="1" dirty="0">
                <a:solidFill>
                  <a:srgbClr val="000000"/>
                </a:solidFill>
              </a:rPr>
              <a:t> </a:t>
            </a:r>
            <a:r>
              <a:rPr lang="en-US" sz="1700" b="1" dirty="0" err="1">
                <a:solidFill>
                  <a:srgbClr val="000000"/>
                </a:solidFill>
              </a:rPr>
              <a:t>Analiz</a:t>
            </a:r>
            <a:r>
              <a:rPr lang="en-US" sz="1700" b="1" dirty="0">
                <a:solidFill>
                  <a:srgbClr val="000000"/>
                </a:solidFill>
              </a:rPr>
              <a:t> </a:t>
            </a:r>
            <a:r>
              <a:rPr lang="en-US" sz="1700" b="1" dirty="0" err="1">
                <a:solidFill>
                  <a:srgbClr val="000000"/>
                </a:solidFill>
              </a:rPr>
              <a:t>Birimi</a:t>
            </a:r>
            <a:endParaRPr lang="tr-TR" sz="1700" b="1" dirty="0">
              <a:solidFill>
                <a:srgbClr val="000000"/>
              </a:solidFill>
            </a:endParaRPr>
          </a:p>
          <a:p>
            <a:pPr marL="457200" indent="-457200">
              <a:lnSpc>
                <a:spcPct val="100000"/>
              </a:lnSpc>
              <a:spcBef>
                <a:spcPts val="600"/>
              </a:spcBef>
              <a:spcAft>
                <a:spcPts val="0"/>
              </a:spcAft>
              <a:buFont typeface="+mj-lt"/>
              <a:buAutoNum type="arabicPeriod"/>
            </a:pPr>
            <a:r>
              <a:rPr lang="en-US" sz="1700" b="1" dirty="0" err="1" smtClean="0">
                <a:solidFill>
                  <a:srgbClr val="000000"/>
                </a:solidFill>
              </a:rPr>
              <a:t>Mekanik</a:t>
            </a:r>
            <a:r>
              <a:rPr lang="en-US" sz="1700" b="1" dirty="0" smtClean="0">
                <a:solidFill>
                  <a:srgbClr val="000000"/>
                </a:solidFill>
              </a:rPr>
              <a:t> </a:t>
            </a:r>
            <a:r>
              <a:rPr lang="en-US" sz="1700" b="1" dirty="0" err="1">
                <a:solidFill>
                  <a:srgbClr val="000000"/>
                </a:solidFill>
              </a:rPr>
              <a:t>Karakterizasyon</a:t>
            </a:r>
            <a:r>
              <a:rPr lang="en-US" sz="1700" b="1" dirty="0">
                <a:solidFill>
                  <a:srgbClr val="000000"/>
                </a:solidFill>
              </a:rPr>
              <a:t> </a:t>
            </a:r>
            <a:r>
              <a:rPr lang="en-US" sz="1700" b="1" dirty="0" err="1" smtClean="0">
                <a:solidFill>
                  <a:srgbClr val="000000"/>
                </a:solidFill>
              </a:rPr>
              <a:t>Birimi</a:t>
            </a:r>
            <a:endParaRPr lang="en-US" sz="1700" b="1" dirty="0" smtClean="0">
              <a:solidFill>
                <a:srgbClr val="000000"/>
              </a:solidFill>
            </a:endParaRPr>
          </a:p>
          <a:p>
            <a:pPr marL="457200" indent="-457200">
              <a:lnSpc>
                <a:spcPct val="100000"/>
              </a:lnSpc>
              <a:spcBef>
                <a:spcPts val="600"/>
              </a:spcBef>
              <a:spcAft>
                <a:spcPts val="0"/>
              </a:spcAft>
              <a:buFont typeface="+mj-lt"/>
              <a:buAutoNum type="arabicPeriod"/>
            </a:pPr>
            <a:r>
              <a:rPr lang="en-US" sz="1700" b="1" dirty="0" err="1" smtClean="0">
                <a:solidFill>
                  <a:srgbClr val="000000"/>
                </a:solidFill>
              </a:rPr>
              <a:t>Malzeme</a:t>
            </a:r>
            <a:r>
              <a:rPr lang="en-US" sz="1700" b="1" dirty="0" smtClean="0">
                <a:solidFill>
                  <a:srgbClr val="000000"/>
                </a:solidFill>
              </a:rPr>
              <a:t> </a:t>
            </a:r>
            <a:r>
              <a:rPr lang="en-US" sz="1700" b="1" dirty="0" err="1" smtClean="0">
                <a:solidFill>
                  <a:srgbClr val="000000"/>
                </a:solidFill>
              </a:rPr>
              <a:t>Yüzey</a:t>
            </a:r>
            <a:r>
              <a:rPr lang="en-US" sz="1700" b="1" dirty="0" smtClean="0">
                <a:solidFill>
                  <a:srgbClr val="000000"/>
                </a:solidFill>
              </a:rPr>
              <a:t> </a:t>
            </a:r>
            <a:r>
              <a:rPr lang="en-US" sz="1700" b="1" dirty="0" err="1" smtClean="0">
                <a:solidFill>
                  <a:srgbClr val="000000"/>
                </a:solidFill>
              </a:rPr>
              <a:t>Karakterizasyon</a:t>
            </a:r>
            <a:r>
              <a:rPr lang="en-US" sz="1700" b="1" dirty="0" smtClean="0">
                <a:solidFill>
                  <a:srgbClr val="000000"/>
                </a:solidFill>
              </a:rPr>
              <a:t> </a:t>
            </a:r>
            <a:r>
              <a:rPr lang="en-US" sz="1700" b="1" dirty="0" err="1" smtClean="0">
                <a:solidFill>
                  <a:srgbClr val="000000"/>
                </a:solidFill>
              </a:rPr>
              <a:t>Birimi</a:t>
            </a:r>
            <a:endParaRPr lang="tr-TR" sz="1700" b="1" dirty="0">
              <a:solidFill>
                <a:srgbClr val="000000"/>
              </a:solidFill>
            </a:endParaRPr>
          </a:p>
          <a:p>
            <a:pPr marL="457200" indent="-457200">
              <a:lnSpc>
                <a:spcPct val="100000"/>
              </a:lnSpc>
              <a:spcBef>
                <a:spcPts val="600"/>
              </a:spcBef>
              <a:spcAft>
                <a:spcPts val="0"/>
              </a:spcAft>
              <a:buFont typeface="+mj-lt"/>
              <a:buAutoNum type="arabicPeriod"/>
            </a:pPr>
            <a:r>
              <a:rPr lang="en-US" sz="1700" b="1" dirty="0" err="1" smtClean="0">
                <a:solidFill>
                  <a:srgbClr val="000000"/>
                </a:solidFill>
              </a:rPr>
              <a:t>İleri</a:t>
            </a:r>
            <a:r>
              <a:rPr lang="en-US" sz="1700" b="1" dirty="0" smtClean="0">
                <a:solidFill>
                  <a:srgbClr val="000000"/>
                </a:solidFill>
              </a:rPr>
              <a:t> </a:t>
            </a:r>
            <a:r>
              <a:rPr lang="en-US" sz="1700" b="1" dirty="0" err="1">
                <a:solidFill>
                  <a:srgbClr val="000000"/>
                </a:solidFill>
              </a:rPr>
              <a:t>Teknolojik</a:t>
            </a:r>
            <a:r>
              <a:rPr lang="en-US" sz="1700" b="1" dirty="0">
                <a:solidFill>
                  <a:srgbClr val="000000"/>
                </a:solidFill>
              </a:rPr>
              <a:t> </a:t>
            </a:r>
            <a:r>
              <a:rPr lang="en-US" sz="1700" b="1" dirty="0" err="1">
                <a:solidFill>
                  <a:srgbClr val="000000"/>
                </a:solidFill>
              </a:rPr>
              <a:t>Malzeme</a:t>
            </a:r>
            <a:r>
              <a:rPr lang="en-US" sz="1700" b="1" dirty="0">
                <a:solidFill>
                  <a:srgbClr val="000000"/>
                </a:solidFill>
              </a:rPr>
              <a:t> </a:t>
            </a:r>
            <a:r>
              <a:rPr lang="en-US" sz="1700" b="1" dirty="0" err="1">
                <a:solidFill>
                  <a:srgbClr val="000000"/>
                </a:solidFill>
              </a:rPr>
              <a:t>Üretim</a:t>
            </a:r>
            <a:r>
              <a:rPr lang="en-US" sz="1700" b="1" dirty="0">
                <a:solidFill>
                  <a:srgbClr val="000000"/>
                </a:solidFill>
              </a:rPr>
              <a:t> </a:t>
            </a:r>
            <a:r>
              <a:rPr lang="en-US" sz="1700" b="1" dirty="0" err="1">
                <a:solidFill>
                  <a:srgbClr val="000000"/>
                </a:solidFill>
              </a:rPr>
              <a:t>ve</a:t>
            </a:r>
            <a:r>
              <a:rPr lang="en-US" sz="1700" b="1" dirty="0">
                <a:solidFill>
                  <a:srgbClr val="000000"/>
                </a:solidFill>
              </a:rPr>
              <a:t> </a:t>
            </a:r>
            <a:r>
              <a:rPr lang="en-US" sz="1700" b="1" dirty="0" err="1" smtClean="0">
                <a:solidFill>
                  <a:srgbClr val="000000"/>
                </a:solidFill>
              </a:rPr>
              <a:t>Karakterizasyon</a:t>
            </a:r>
            <a:r>
              <a:rPr lang="en-US" sz="1700" b="1" dirty="0" smtClean="0">
                <a:solidFill>
                  <a:srgbClr val="000000"/>
                </a:solidFill>
              </a:rPr>
              <a:t> </a:t>
            </a:r>
            <a:r>
              <a:rPr lang="en-US" sz="1700" b="1" dirty="0" err="1" smtClean="0">
                <a:solidFill>
                  <a:srgbClr val="000000"/>
                </a:solidFill>
              </a:rPr>
              <a:t>Birimi</a:t>
            </a:r>
            <a:r>
              <a:rPr lang="en-US" sz="1700" b="1" dirty="0" smtClean="0">
                <a:solidFill>
                  <a:srgbClr val="000000"/>
                </a:solidFill>
              </a:rPr>
              <a:t> </a:t>
            </a:r>
          </a:p>
          <a:p>
            <a:pPr marL="457200" indent="-457200">
              <a:lnSpc>
                <a:spcPct val="100000"/>
              </a:lnSpc>
              <a:spcBef>
                <a:spcPts val="600"/>
              </a:spcBef>
              <a:spcAft>
                <a:spcPts val="0"/>
              </a:spcAft>
              <a:buFont typeface="+mj-lt"/>
              <a:buAutoNum type="arabicPeriod"/>
            </a:pPr>
            <a:r>
              <a:rPr lang="en-US" sz="1700" b="1" dirty="0" smtClean="0">
                <a:solidFill>
                  <a:srgbClr val="000000"/>
                </a:solidFill>
              </a:rPr>
              <a:t>Su </a:t>
            </a:r>
            <a:r>
              <a:rPr lang="en-US" sz="1700" b="1" dirty="0" err="1">
                <a:solidFill>
                  <a:srgbClr val="000000"/>
                </a:solidFill>
              </a:rPr>
              <a:t>Kalitesi</a:t>
            </a:r>
            <a:r>
              <a:rPr lang="en-US" sz="1700" b="1" dirty="0">
                <a:solidFill>
                  <a:srgbClr val="000000"/>
                </a:solidFill>
              </a:rPr>
              <a:t> </a:t>
            </a:r>
            <a:r>
              <a:rPr lang="en-US" sz="1700" b="1" dirty="0" err="1">
                <a:solidFill>
                  <a:srgbClr val="000000"/>
                </a:solidFill>
              </a:rPr>
              <a:t>ve</a:t>
            </a:r>
            <a:r>
              <a:rPr lang="en-US" sz="1700" b="1" dirty="0">
                <a:solidFill>
                  <a:srgbClr val="000000"/>
                </a:solidFill>
              </a:rPr>
              <a:t> </a:t>
            </a:r>
            <a:r>
              <a:rPr lang="en-US" sz="1700" b="1" dirty="0" err="1">
                <a:solidFill>
                  <a:srgbClr val="000000"/>
                </a:solidFill>
              </a:rPr>
              <a:t>Kirliliği</a:t>
            </a:r>
            <a:r>
              <a:rPr lang="en-US" sz="1700" b="1" dirty="0">
                <a:solidFill>
                  <a:srgbClr val="000000"/>
                </a:solidFill>
              </a:rPr>
              <a:t> </a:t>
            </a:r>
            <a:r>
              <a:rPr lang="en-US" sz="1700" b="1" dirty="0" err="1" smtClean="0">
                <a:solidFill>
                  <a:srgbClr val="000000"/>
                </a:solidFill>
              </a:rPr>
              <a:t>Birimi</a:t>
            </a:r>
            <a:endParaRPr lang="en-US" sz="1700" b="1" dirty="0" smtClean="0">
              <a:solidFill>
                <a:srgbClr val="000000"/>
              </a:solidFill>
            </a:endParaRPr>
          </a:p>
          <a:p>
            <a:pPr marL="457200" indent="-457200">
              <a:lnSpc>
                <a:spcPct val="100000"/>
              </a:lnSpc>
              <a:spcBef>
                <a:spcPts val="600"/>
              </a:spcBef>
              <a:spcAft>
                <a:spcPts val="0"/>
              </a:spcAft>
              <a:buFont typeface="+mj-lt"/>
              <a:buAutoNum type="arabicPeriod"/>
            </a:pPr>
            <a:r>
              <a:rPr lang="en-US" sz="1700" b="1" dirty="0" err="1" smtClean="0">
                <a:solidFill>
                  <a:srgbClr val="000000"/>
                </a:solidFill>
              </a:rPr>
              <a:t>Doku</a:t>
            </a:r>
            <a:r>
              <a:rPr lang="en-US" sz="1700" b="1" dirty="0" smtClean="0">
                <a:solidFill>
                  <a:srgbClr val="000000"/>
                </a:solidFill>
              </a:rPr>
              <a:t> </a:t>
            </a:r>
            <a:r>
              <a:rPr lang="en-US" sz="1700" b="1" dirty="0" err="1" smtClean="0">
                <a:solidFill>
                  <a:srgbClr val="000000"/>
                </a:solidFill>
              </a:rPr>
              <a:t>Mühendisliği</a:t>
            </a:r>
            <a:r>
              <a:rPr lang="en-US" sz="1700" b="1" dirty="0" smtClean="0">
                <a:solidFill>
                  <a:srgbClr val="000000"/>
                </a:solidFill>
              </a:rPr>
              <a:t>, </a:t>
            </a:r>
            <a:r>
              <a:rPr lang="en-US" sz="1700" b="1" dirty="0" err="1">
                <a:solidFill>
                  <a:srgbClr val="000000"/>
                </a:solidFill>
              </a:rPr>
              <a:t>B</a:t>
            </a:r>
            <a:r>
              <a:rPr lang="en-US" sz="1700" b="1" dirty="0" err="1" smtClean="0">
                <a:solidFill>
                  <a:srgbClr val="000000"/>
                </a:solidFill>
              </a:rPr>
              <a:t>iyomalzeme</a:t>
            </a:r>
            <a:r>
              <a:rPr lang="en-US" sz="1700" b="1" dirty="0" smtClean="0">
                <a:solidFill>
                  <a:srgbClr val="000000"/>
                </a:solidFill>
              </a:rPr>
              <a:t> </a:t>
            </a:r>
            <a:r>
              <a:rPr lang="en-US" sz="1700" b="1" dirty="0" err="1" smtClean="0">
                <a:solidFill>
                  <a:srgbClr val="000000"/>
                </a:solidFill>
              </a:rPr>
              <a:t>ve</a:t>
            </a:r>
            <a:r>
              <a:rPr lang="en-US" sz="1700" b="1" dirty="0" smtClean="0">
                <a:solidFill>
                  <a:srgbClr val="000000"/>
                </a:solidFill>
              </a:rPr>
              <a:t> </a:t>
            </a:r>
            <a:r>
              <a:rPr lang="en-US" sz="1700" b="1" dirty="0" err="1" smtClean="0">
                <a:solidFill>
                  <a:srgbClr val="000000"/>
                </a:solidFill>
              </a:rPr>
              <a:t>Kök</a:t>
            </a:r>
            <a:r>
              <a:rPr lang="en-US" sz="1700" b="1" dirty="0" smtClean="0">
                <a:solidFill>
                  <a:srgbClr val="000000"/>
                </a:solidFill>
              </a:rPr>
              <a:t> </a:t>
            </a:r>
            <a:r>
              <a:rPr lang="en-US" sz="1700" b="1" dirty="0" err="1" smtClean="0">
                <a:solidFill>
                  <a:srgbClr val="000000"/>
                </a:solidFill>
              </a:rPr>
              <a:t>Hücre</a:t>
            </a:r>
            <a:r>
              <a:rPr lang="en-US" sz="1700" b="1" dirty="0" smtClean="0">
                <a:solidFill>
                  <a:srgbClr val="000000"/>
                </a:solidFill>
              </a:rPr>
              <a:t> </a:t>
            </a:r>
            <a:r>
              <a:rPr lang="en-US" sz="1700" b="1" dirty="0" err="1" smtClean="0">
                <a:solidFill>
                  <a:srgbClr val="000000"/>
                </a:solidFill>
              </a:rPr>
              <a:t>Araştırma</a:t>
            </a:r>
            <a:r>
              <a:rPr lang="en-US" sz="1700" b="1" dirty="0" smtClean="0">
                <a:solidFill>
                  <a:srgbClr val="000000"/>
                </a:solidFill>
              </a:rPr>
              <a:t> </a:t>
            </a:r>
            <a:r>
              <a:rPr lang="en-US" sz="1700" b="1" dirty="0" err="1" smtClean="0">
                <a:solidFill>
                  <a:srgbClr val="000000"/>
                </a:solidFill>
              </a:rPr>
              <a:t>Birimi</a:t>
            </a:r>
            <a:endParaRPr lang="tr-TR" sz="1700" b="1" dirty="0" smtClean="0">
              <a:solidFill>
                <a:srgbClr val="000000"/>
              </a:solidFill>
            </a:endParaRPr>
          </a:p>
          <a:p>
            <a:pPr marL="457200" indent="-457200">
              <a:lnSpc>
                <a:spcPct val="100000"/>
              </a:lnSpc>
              <a:spcBef>
                <a:spcPts val="600"/>
              </a:spcBef>
              <a:spcAft>
                <a:spcPts val="0"/>
              </a:spcAft>
              <a:buFont typeface="+mj-lt"/>
              <a:buAutoNum type="arabicPeriod"/>
            </a:pPr>
            <a:r>
              <a:rPr lang="tr-TR" sz="1700" b="1" dirty="0" smtClean="0">
                <a:solidFill>
                  <a:srgbClr val="000000"/>
                </a:solidFill>
              </a:rPr>
              <a:t>Tıbbi Genetik ve Kanser Araştırma Birimi</a:t>
            </a:r>
          </a:p>
          <a:p>
            <a:pPr marL="457200" indent="-457200">
              <a:lnSpc>
                <a:spcPct val="100000"/>
              </a:lnSpc>
              <a:spcBef>
                <a:spcPts val="600"/>
              </a:spcBef>
              <a:spcAft>
                <a:spcPts val="0"/>
              </a:spcAft>
              <a:buFont typeface="+mj-lt"/>
              <a:buAutoNum type="arabicPeriod"/>
            </a:pPr>
            <a:r>
              <a:rPr lang="tr-TR" sz="1700" b="1" dirty="0" smtClean="0">
                <a:solidFill>
                  <a:srgbClr val="000000"/>
                </a:solidFill>
              </a:rPr>
              <a:t>Polimer Araştırma Birimi</a:t>
            </a:r>
            <a:r>
              <a:rPr lang="en-US" sz="1700" dirty="0">
                <a:solidFill>
                  <a:srgbClr val="000000"/>
                </a:solidFill>
              </a:rPr>
              <a:t>	</a:t>
            </a:r>
            <a:endParaRPr lang="en-US" sz="1700" dirty="0" smtClean="0">
              <a:solidFill>
                <a:srgbClr val="000000"/>
              </a:solidFill>
            </a:endParaRPr>
          </a:p>
          <a:p>
            <a:pPr marL="457200" indent="-457200">
              <a:lnSpc>
                <a:spcPct val="100000"/>
              </a:lnSpc>
              <a:spcBef>
                <a:spcPts val="600"/>
              </a:spcBef>
              <a:spcAft>
                <a:spcPts val="0"/>
              </a:spcAft>
              <a:buFont typeface="+mj-lt"/>
              <a:buAutoNum type="arabicPeriod"/>
            </a:pPr>
            <a:r>
              <a:rPr lang="en-US" sz="1700" b="1" dirty="0" err="1">
                <a:solidFill>
                  <a:srgbClr val="000000"/>
                </a:solidFill>
              </a:rPr>
              <a:t>Numune</a:t>
            </a:r>
            <a:r>
              <a:rPr lang="en-US" sz="1700" b="1" dirty="0">
                <a:solidFill>
                  <a:srgbClr val="000000"/>
                </a:solidFill>
              </a:rPr>
              <a:t> </a:t>
            </a:r>
            <a:r>
              <a:rPr lang="en-US" sz="1700" b="1" dirty="0" err="1">
                <a:solidFill>
                  <a:srgbClr val="000000"/>
                </a:solidFill>
              </a:rPr>
              <a:t>Hazırlama</a:t>
            </a:r>
            <a:r>
              <a:rPr lang="en-US" sz="1700" b="1" dirty="0">
                <a:solidFill>
                  <a:srgbClr val="000000"/>
                </a:solidFill>
              </a:rPr>
              <a:t> </a:t>
            </a:r>
            <a:r>
              <a:rPr lang="en-US" sz="1700" b="1" dirty="0" err="1">
                <a:solidFill>
                  <a:srgbClr val="000000"/>
                </a:solidFill>
              </a:rPr>
              <a:t>Birimi</a:t>
            </a:r>
            <a:endParaRPr lang="tr-TR" sz="1700" b="1" dirty="0">
              <a:solidFill>
                <a:srgbClr val="000000"/>
              </a:solidFill>
            </a:endParaRPr>
          </a:p>
          <a:p>
            <a:pPr marL="457200" indent="-457200">
              <a:lnSpc>
                <a:spcPct val="100000"/>
              </a:lnSpc>
              <a:spcBef>
                <a:spcPts val="600"/>
              </a:spcBef>
              <a:spcAft>
                <a:spcPts val="0"/>
              </a:spcAft>
              <a:buFont typeface="+mj-lt"/>
              <a:buAutoNum type="arabicPeriod"/>
            </a:pPr>
            <a:r>
              <a:rPr lang="en-US" sz="1700" b="1" dirty="0" err="1">
                <a:solidFill>
                  <a:srgbClr val="000000"/>
                </a:solidFill>
              </a:rPr>
              <a:t>Sıvı</a:t>
            </a:r>
            <a:r>
              <a:rPr lang="en-US" sz="1700" b="1" dirty="0">
                <a:solidFill>
                  <a:srgbClr val="000000"/>
                </a:solidFill>
              </a:rPr>
              <a:t> </a:t>
            </a:r>
            <a:r>
              <a:rPr lang="en-US" sz="1700" b="1" dirty="0" err="1">
                <a:solidFill>
                  <a:srgbClr val="000000"/>
                </a:solidFill>
              </a:rPr>
              <a:t>Azot</a:t>
            </a:r>
            <a:r>
              <a:rPr lang="en-US" sz="1700" b="1" dirty="0">
                <a:solidFill>
                  <a:srgbClr val="000000"/>
                </a:solidFill>
              </a:rPr>
              <a:t> </a:t>
            </a:r>
            <a:r>
              <a:rPr lang="en-US" sz="1700" b="1" dirty="0" err="1">
                <a:solidFill>
                  <a:srgbClr val="000000"/>
                </a:solidFill>
              </a:rPr>
              <a:t>Üretim</a:t>
            </a:r>
            <a:r>
              <a:rPr lang="en-US" sz="1700" b="1" dirty="0">
                <a:solidFill>
                  <a:srgbClr val="000000"/>
                </a:solidFill>
              </a:rPr>
              <a:t> </a:t>
            </a:r>
            <a:r>
              <a:rPr lang="en-US" sz="1700" b="1" dirty="0" err="1">
                <a:solidFill>
                  <a:srgbClr val="000000"/>
                </a:solidFill>
              </a:rPr>
              <a:t>Birimi</a:t>
            </a:r>
            <a:endParaRPr lang="tr-TR" sz="1700" b="1" dirty="0">
              <a:solidFill>
                <a:srgbClr val="000000"/>
              </a:solidFill>
            </a:endParaRPr>
          </a:p>
          <a:p>
            <a:pPr marL="457200" indent="-457200">
              <a:lnSpc>
                <a:spcPct val="100000"/>
              </a:lnSpc>
              <a:spcBef>
                <a:spcPts val="600"/>
              </a:spcBef>
              <a:spcAft>
                <a:spcPts val="0"/>
              </a:spcAft>
              <a:buFont typeface="+mj-lt"/>
              <a:buAutoNum type="arabicPeriod"/>
            </a:pPr>
            <a:endParaRPr lang="en-US" sz="1700" dirty="0">
              <a:solidFill>
                <a:srgbClr val="000000"/>
              </a:solidFill>
            </a:endParaRPr>
          </a:p>
        </p:txBody>
      </p:sp>
    </p:spTree>
    <p:extLst>
      <p:ext uri="{BB962C8B-B14F-4D97-AF65-F5344CB8AC3E}">
        <p14:creationId xmlns:p14="http://schemas.microsoft.com/office/powerpoint/2010/main" val="3789726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Satın Alma </a:t>
            </a:r>
            <a:r>
              <a:rPr lang="en-US" b="1" dirty="0" err="1" smtClean="0"/>
              <a:t>ve</a:t>
            </a:r>
            <a:r>
              <a:rPr lang="en-US" b="1" dirty="0" smtClean="0"/>
              <a:t> </a:t>
            </a:r>
            <a:r>
              <a:rPr lang="en-US" b="1" dirty="0" err="1" smtClean="0"/>
              <a:t>Cihaz</a:t>
            </a:r>
            <a:r>
              <a:rPr lang="en-US" b="1" dirty="0" smtClean="0"/>
              <a:t> </a:t>
            </a:r>
            <a:r>
              <a:rPr lang="en-US" b="1" dirty="0" err="1" smtClean="0"/>
              <a:t>Kullanımı</a:t>
            </a:r>
            <a:endParaRPr lang="en-US" b="1" dirty="0"/>
          </a:p>
        </p:txBody>
      </p:sp>
      <p:sp>
        <p:nvSpPr>
          <p:cNvPr id="3" name="Content Placeholder 2"/>
          <p:cNvSpPr>
            <a:spLocks noGrp="1"/>
          </p:cNvSpPr>
          <p:nvPr>
            <p:ph idx="1"/>
          </p:nvPr>
        </p:nvSpPr>
        <p:spPr/>
        <p:txBody>
          <a:bodyPr/>
          <a:lstStyle/>
          <a:p>
            <a:r>
              <a:rPr lang="tr-TR" dirty="0"/>
              <a:t>Merkezimize alınan laboratuvar cihazlarının satın alımı, Üniversitemizin Bilimsel Araştırma Projeleri Koordinatörlüğü tarafından yapılmaktadır. </a:t>
            </a:r>
            <a:endParaRPr lang="tr-TR" dirty="0" smtClean="0"/>
          </a:p>
          <a:p>
            <a:r>
              <a:rPr lang="tr-TR" dirty="0" smtClean="0"/>
              <a:t>Laboratuvar </a:t>
            </a:r>
            <a:r>
              <a:rPr lang="tr-TR" dirty="0"/>
              <a:t>kaynaklarının araştırma faaliyetlerinin tahsisine yönelik olarak tüm cihazlar için hizmet sözleşmesi ve numune kabul formları elektronik ortamda yayınlanmaktadır. </a:t>
            </a:r>
            <a:endParaRPr lang="tr-TR" dirty="0" smtClean="0"/>
          </a:p>
          <a:p>
            <a:r>
              <a:rPr lang="tr-TR" dirty="0" smtClean="0"/>
              <a:t>Numune </a:t>
            </a:r>
            <a:r>
              <a:rPr lang="tr-TR" dirty="0"/>
              <a:t>kabul kriterleri merkezimizde çalışan uzman </a:t>
            </a:r>
            <a:r>
              <a:rPr lang="tr-TR" dirty="0" smtClean="0"/>
              <a:t>personel ve birim sorumluları </a:t>
            </a:r>
            <a:r>
              <a:rPr lang="tr-TR" dirty="0"/>
              <a:t>tarafından cihazın çalışma prensibine bağlı olarak belirlenmiştir. </a:t>
            </a:r>
            <a:endParaRPr lang="tr-TR" dirty="0" smtClean="0"/>
          </a:p>
          <a:p>
            <a:r>
              <a:rPr lang="tr-TR" dirty="0" smtClean="0"/>
              <a:t>Ayrıca </a:t>
            </a:r>
            <a:r>
              <a:rPr lang="tr-TR" dirty="0"/>
              <a:t>yapılması istenilen analizlerdeki ücretlendirme tablosu da elektronik ortamda bulunmaktadır.</a:t>
            </a:r>
          </a:p>
          <a:p>
            <a:endParaRPr lang="en-US" dirty="0"/>
          </a:p>
        </p:txBody>
      </p:sp>
    </p:spTree>
    <p:extLst>
      <p:ext uri="{BB962C8B-B14F-4D97-AF65-F5344CB8AC3E}">
        <p14:creationId xmlns:p14="http://schemas.microsoft.com/office/powerpoint/2010/main" val="3448748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26724" y="183443"/>
            <a:ext cx="10058400" cy="7354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err="1" smtClean="0"/>
              <a:t>Hibe</a:t>
            </a:r>
            <a:r>
              <a:rPr lang="en-US" sz="4000" b="1" dirty="0" smtClean="0"/>
              <a:t> </a:t>
            </a:r>
            <a:r>
              <a:rPr lang="en-US" sz="4000" b="1" dirty="0" err="1" smtClean="0"/>
              <a:t>Olarak</a:t>
            </a:r>
            <a:r>
              <a:rPr lang="en-US" sz="4000" b="1" dirty="0" smtClean="0"/>
              <a:t> </a:t>
            </a:r>
            <a:r>
              <a:rPr lang="en-US" sz="4000" b="1" dirty="0" err="1" smtClean="0"/>
              <a:t>Alınan</a:t>
            </a:r>
            <a:r>
              <a:rPr lang="en-US" sz="4000" b="1" dirty="0" smtClean="0"/>
              <a:t> </a:t>
            </a:r>
            <a:r>
              <a:rPr lang="en-US" sz="4000" b="1" dirty="0" err="1" smtClean="0"/>
              <a:t>Cihazlar</a:t>
            </a:r>
            <a:r>
              <a:rPr lang="en-US" sz="4000" b="1" dirty="0" smtClean="0"/>
              <a:t> </a:t>
            </a:r>
            <a:r>
              <a:rPr lang="en-US" sz="4000" b="1" dirty="0" err="1" smtClean="0"/>
              <a:t>ve</a:t>
            </a:r>
            <a:r>
              <a:rPr lang="en-US" sz="4000" b="1" dirty="0" smtClean="0"/>
              <a:t> </a:t>
            </a:r>
            <a:r>
              <a:rPr lang="en-US" sz="4000" b="1" dirty="0" err="1" smtClean="0"/>
              <a:t>Laboratuvar</a:t>
            </a:r>
            <a:r>
              <a:rPr lang="en-US" sz="4000" b="1" dirty="0" smtClean="0"/>
              <a:t> </a:t>
            </a:r>
            <a:r>
              <a:rPr lang="en-US" sz="4000" b="1" dirty="0" err="1" smtClean="0"/>
              <a:t>Sarfları</a:t>
            </a:r>
            <a:endParaRPr lang="en-US" sz="4000" b="1" dirty="0"/>
          </a:p>
        </p:txBody>
      </p:sp>
      <p:graphicFrame>
        <p:nvGraphicFramePr>
          <p:cNvPr id="2" name="Table 1"/>
          <p:cNvGraphicFramePr>
            <a:graphicFrameLocks noGrp="1"/>
          </p:cNvGraphicFramePr>
          <p:nvPr>
            <p:extLst>
              <p:ext uri="{D42A27DB-BD31-4B8C-83A1-F6EECF244321}">
                <p14:modId xmlns:p14="http://schemas.microsoft.com/office/powerpoint/2010/main" val="812871197"/>
              </p:ext>
            </p:extLst>
          </p:nvPr>
        </p:nvGraphicFramePr>
        <p:xfrm>
          <a:off x="685244" y="998372"/>
          <a:ext cx="10893776" cy="54000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xmlns="" val="20000"/>
                    </a:ext>
                  </a:extLst>
                </a:gridCol>
                <a:gridCol w="1382889">
                  <a:extLst>
                    <a:ext uri="{9D8B030D-6E8A-4147-A177-3AD203B41FA5}">
                      <a16:colId xmlns:a16="http://schemas.microsoft.com/office/drawing/2014/main" xmlns="" val="20001"/>
                    </a:ext>
                  </a:extLst>
                </a:gridCol>
                <a:gridCol w="2723444">
                  <a:extLst>
                    <a:ext uri="{9D8B030D-6E8A-4147-A177-3AD203B41FA5}">
                      <a16:colId xmlns:a16="http://schemas.microsoft.com/office/drawing/2014/main" xmlns="" val="20002"/>
                    </a:ext>
                  </a:extLst>
                </a:gridCol>
                <a:gridCol w="2723444">
                  <a:extLst>
                    <a:ext uri="{9D8B030D-6E8A-4147-A177-3AD203B41FA5}">
                      <a16:colId xmlns:a16="http://schemas.microsoft.com/office/drawing/2014/main" xmlns="" val="20003"/>
                    </a:ext>
                  </a:extLst>
                </a:gridCol>
              </a:tblGrid>
              <a:tr h="370840">
                <a:tc>
                  <a:txBody>
                    <a:bodyPr/>
                    <a:lstStyle/>
                    <a:p>
                      <a:r>
                        <a:rPr lang="en-US" sz="1600" dirty="0" err="1" smtClean="0"/>
                        <a:t>Cihazın</a:t>
                      </a:r>
                      <a:r>
                        <a:rPr lang="en-US" sz="1600" baseline="0" dirty="0" smtClean="0"/>
                        <a:t> </a:t>
                      </a:r>
                      <a:r>
                        <a:rPr lang="en-US" sz="1600" baseline="0" dirty="0" err="1" smtClean="0"/>
                        <a:t>Adı</a:t>
                      </a:r>
                      <a:endParaRPr lang="en-US" sz="1600" dirty="0"/>
                    </a:p>
                  </a:txBody>
                  <a:tcPr/>
                </a:tc>
                <a:tc>
                  <a:txBody>
                    <a:bodyPr/>
                    <a:lstStyle/>
                    <a:p>
                      <a:r>
                        <a:rPr lang="en-US" sz="1600" dirty="0" err="1" smtClean="0"/>
                        <a:t>Adedi</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Hibe</a:t>
                      </a:r>
                      <a:r>
                        <a:rPr lang="en-US" sz="1600" baseline="0" dirty="0" smtClean="0"/>
                        <a:t> </a:t>
                      </a:r>
                      <a:r>
                        <a:rPr lang="en-US" sz="1600" baseline="0" dirty="0" err="1" smtClean="0"/>
                        <a:t>Alınan</a:t>
                      </a:r>
                      <a:r>
                        <a:rPr lang="en-US" sz="1600" baseline="0" dirty="0" smtClean="0"/>
                        <a:t> </a:t>
                      </a:r>
                      <a:r>
                        <a:rPr lang="en-US" sz="1600" baseline="0" dirty="0" err="1" smtClean="0"/>
                        <a:t>Kurum</a:t>
                      </a:r>
                      <a:endParaRPr lang="en-US" sz="1600" dirty="0" smtClean="0"/>
                    </a:p>
                  </a:txBody>
                  <a:tcPr/>
                </a:tc>
                <a:tc>
                  <a:txBody>
                    <a:bodyPr/>
                    <a:lstStyle/>
                    <a:p>
                      <a:r>
                        <a:rPr lang="en-US" sz="1600" dirty="0" err="1" smtClean="0"/>
                        <a:t>Devreye</a:t>
                      </a:r>
                      <a:r>
                        <a:rPr lang="en-US" sz="1600" dirty="0" smtClean="0"/>
                        <a:t> </a:t>
                      </a:r>
                      <a:r>
                        <a:rPr lang="en-US" sz="1600" dirty="0" err="1" smtClean="0"/>
                        <a:t>Alındığı</a:t>
                      </a:r>
                      <a:r>
                        <a:rPr lang="en-US" sz="1600" dirty="0" smtClean="0"/>
                        <a:t> </a:t>
                      </a:r>
                      <a:r>
                        <a:rPr lang="en-US" sz="1600" dirty="0" err="1" smtClean="0"/>
                        <a:t>Tarih</a:t>
                      </a:r>
                      <a:endParaRPr lang="en-US" sz="1600" dirty="0"/>
                    </a:p>
                  </a:txBody>
                  <a:tcPr/>
                </a:tc>
                <a:extLst>
                  <a:ext uri="{0D108BD9-81ED-4DB2-BD59-A6C34878D82A}">
                    <a16:rowId xmlns:a16="http://schemas.microsoft.com/office/drawing/2014/main" xmlns="" val="10000"/>
                  </a:ext>
                </a:extLst>
              </a:tr>
              <a:tr h="370840">
                <a:tc>
                  <a:txBody>
                    <a:bodyPr/>
                    <a:lstStyle/>
                    <a:p>
                      <a:r>
                        <a:rPr lang="en-US" sz="1600" dirty="0" err="1" smtClean="0"/>
                        <a:t>Atomik</a:t>
                      </a:r>
                      <a:r>
                        <a:rPr lang="en-US" sz="1600" baseline="0" dirty="0" smtClean="0"/>
                        <a:t> </a:t>
                      </a:r>
                      <a:r>
                        <a:rPr lang="en-US" sz="1600" baseline="0" dirty="0" err="1" smtClean="0"/>
                        <a:t>Absorbsiyon</a:t>
                      </a:r>
                      <a:r>
                        <a:rPr lang="en-US" sz="1600" baseline="0" dirty="0" smtClean="0"/>
                        <a:t> </a:t>
                      </a:r>
                      <a:r>
                        <a:rPr lang="en-US" sz="1600" baseline="0" dirty="0" err="1" smtClean="0"/>
                        <a:t>Spektroskopisi</a:t>
                      </a:r>
                      <a:r>
                        <a:rPr lang="en-US" sz="1600" baseline="0" dirty="0" smtClean="0"/>
                        <a:t> (AAS)</a:t>
                      </a:r>
                      <a:endParaRPr lang="en-US" sz="1600" dirty="0"/>
                    </a:p>
                  </a:txBody>
                  <a:tcPr/>
                </a:tc>
                <a:tc>
                  <a:txBody>
                    <a:bodyPr/>
                    <a:lstStyle/>
                    <a:p>
                      <a:r>
                        <a:rPr lang="en-US" sz="1600" dirty="0" smtClean="0"/>
                        <a:t>3</a:t>
                      </a:r>
                      <a:endParaRPr lang="en-US" sz="1600" dirty="0"/>
                    </a:p>
                  </a:txBody>
                  <a:tcPr/>
                </a:tc>
                <a:tc>
                  <a:txBody>
                    <a:bodyPr/>
                    <a:lstStyle/>
                    <a:p>
                      <a:r>
                        <a:rPr lang="en-US" sz="1600" dirty="0" err="1" smtClean="0"/>
                        <a:t>Gümrük</a:t>
                      </a:r>
                      <a:r>
                        <a:rPr lang="en-US" sz="1600" dirty="0" smtClean="0"/>
                        <a:t> </a:t>
                      </a:r>
                      <a:r>
                        <a:rPr lang="en-US" sz="1600" dirty="0" err="1" smtClean="0"/>
                        <a:t>ve</a:t>
                      </a:r>
                      <a:r>
                        <a:rPr lang="en-US" sz="1600" dirty="0" smtClean="0"/>
                        <a:t> </a:t>
                      </a:r>
                      <a:r>
                        <a:rPr lang="en-US" sz="1600" dirty="0" err="1" smtClean="0"/>
                        <a:t>Ticaret</a:t>
                      </a:r>
                      <a:r>
                        <a:rPr lang="en-US" sz="1600" dirty="0" smtClean="0"/>
                        <a:t> </a:t>
                      </a:r>
                      <a:r>
                        <a:rPr lang="en-US" sz="1600" dirty="0" err="1" smtClean="0"/>
                        <a:t>Bakanlığı</a:t>
                      </a:r>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01"/>
                  </a:ext>
                </a:extLst>
              </a:tr>
              <a:tr h="370840">
                <a:tc>
                  <a:txBody>
                    <a:bodyPr/>
                    <a:lstStyle/>
                    <a:p>
                      <a:r>
                        <a:rPr lang="en-US" sz="1600" dirty="0" smtClean="0"/>
                        <a:t>ICP_OES</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err="1" smtClean="0"/>
                        <a:t>Bakımı</a:t>
                      </a:r>
                      <a:r>
                        <a:rPr lang="en-US" sz="1600" dirty="0" smtClean="0"/>
                        <a:t> </a:t>
                      </a:r>
                      <a:r>
                        <a:rPr lang="en-US" sz="1600" dirty="0" err="1" smtClean="0"/>
                        <a:t>Yaptırılamamıştır</a:t>
                      </a:r>
                      <a:endParaRPr lang="en-US" sz="1600" dirty="0"/>
                    </a:p>
                  </a:txBody>
                  <a:tcPr/>
                </a:tc>
                <a:extLst>
                  <a:ext uri="{0D108BD9-81ED-4DB2-BD59-A6C34878D82A}">
                    <a16:rowId xmlns:a16="http://schemas.microsoft.com/office/drawing/2014/main" xmlns="" val="10002"/>
                  </a:ext>
                </a:extLst>
              </a:tr>
              <a:tr h="370840">
                <a:tc>
                  <a:txBody>
                    <a:bodyPr/>
                    <a:lstStyle/>
                    <a:p>
                      <a:r>
                        <a:rPr lang="en-US" sz="1600" dirty="0" err="1" smtClean="0"/>
                        <a:t>Elementel</a:t>
                      </a:r>
                      <a:r>
                        <a:rPr lang="en-US" sz="1600" dirty="0" smtClean="0"/>
                        <a:t> </a:t>
                      </a:r>
                      <a:r>
                        <a:rPr lang="en-US" sz="1600" dirty="0" err="1" smtClean="0"/>
                        <a:t>Analiz</a:t>
                      </a:r>
                      <a:r>
                        <a:rPr lang="en-US" sz="1600" dirty="0" smtClean="0"/>
                        <a:t> </a:t>
                      </a:r>
                      <a:r>
                        <a:rPr lang="en-US" sz="1600" dirty="0" err="1" smtClean="0"/>
                        <a:t>Cihazı</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03"/>
                  </a:ext>
                </a:extLst>
              </a:tr>
              <a:tr h="370840">
                <a:tc>
                  <a:txBody>
                    <a:bodyPr/>
                    <a:lstStyle/>
                    <a:p>
                      <a:r>
                        <a:rPr lang="en-US" sz="1600" dirty="0" smtClean="0"/>
                        <a:t>UV-VİS </a:t>
                      </a:r>
                      <a:r>
                        <a:rPr lang="en-US" sz="1600" dirty="0" err="1" smtClean="0"/>
                        <a:t>Spektrofotometre</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04"/>
                  </a:ext>
                </a:extLst>
              </a:tr>
              <a:tr h="370840">
                <a:tc>
                  <a:txBody>
                    <a:bodyPr/>
                    <a:lstStyle/>
                    <a:p>
                      <a:r>
                        <a:rPr lang="en-US" sz="1600" dirty="0" err="1" smtClean="0"/>
                        <a:t>Alev</a:t>
                      </a:r>
                      <a:r>
                        <a:rPr lang="en-US" sz="1600" dirty="0" smtClean="0"/>
                        <a:t> </a:t>
                      </a:r>
                      <a:r>
                        <a:rPr lang="en-US" sz="1600" dirty="0" err="1" smtClean="0"/>
                        <a:t>Fotometresi</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05"/>
                  </a:ext>
                </a:extLst>
              </a:tr>
              <a:tr h="370840">
                <a:tc>
                  <a:txBody>
                    <a:bodyPr/>
                    <a:lstStyle/>
                    <a:p>
                      <a:r>
                        <a:rPr lang="en-US" sz="1600" dirty="0" err="1" smtClean="0"/>
                        <a:t>Saybolt</a:t>
                      </a:r>
                      <a:r>
                        <a:rPr lang="en-US" sz="1600" dirty="0" smtClean="0"/>
                        <a:t> </a:t>
                      </a:r>
                      <a:r>
                        <a:rPr lang="en-US" sz="1600" dirty="0" err="1" smtClean="0"/>
                        <a:t>Vizkozimetre</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06"/>
                  </a:ext>
                </a:extLst>
              </a:tr>
              <a:tr h="370840">
                <a:tc>
                  <a:txBody>
                    <a:bodyPr/>
                    <a:lstStyle/>
                    <a:p>
                      <a:r>
                        <a:rPr lang="en-US" sz="1600" dirty="0" err="1" smtClean="0"/>
                        <a:t>Mikrodalga</a:t>
                      </a:r>
                      <a:r>
                        <a:rPr lang="en-US" sz="1600" dirty="0" smtClean="0"/>
                        <a:t> </a:t>
                      </a:r>
                      <a:r>
                        <a:rPr lang="en-US" sz="1600" dirty="0" err="1" smtClean="0"/>
                        <a:t>Yakma</a:t>
                      </a:r>
                      <a:r>
                        <a:rPr lang="en-US" sz="1600" dirty="0" smtClean="0"/>
                        <a:t> </a:t>
                      </a:r>
                      <a:r>
                        <a:rPr lang="en-US" sz="1600" dirty="0" err="1" smtClean="0"/>
                        <a:t>Cihazı</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07"/>
                  </a:ext>
                </a:extLst>
              </a:tr>
              <a:tr h="370840">
                <a:tc>
                  <a:txBody>
                    <a:bodyPr/>
                    <a:lstStyle/>
                    <a:p>
                      <a:r>
                        <a:rPr lang="en-US" sz="1600" dirty="0" err="1" smtClean="0"/>
                        <a:t>Akma</a:t>
                      </a:r>
                      <a:r>
                        <a:rPr lang="en-US" sz="1600" dirty="0" smtClean="0"/>
                        <a:t> </a:t>
                      </a:r>
                      <a:r>
                        <a:rPr lang="en-US" sz="1600" dirty="0" err="1" smtClean="0"/>
                        <a:t>Bulutlanma</a:t>
                      </a:r>
                      <a:r>
                        <a:rPr lang="en-US" sz="1600" dirty="0" smtClean="0"/>
                        <a:t> </a:t>
                      </a:r>
                      <a:r>
                        <a:rPr lang="en-US" sz="1600" dirty="0" err="1" smtClean="0"/>
                        <a:t>Cihazı</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08"/>
                  </a:ext>
                </a:extLst>
              </a:tr>
              <a:tr h="370840">
                <a:tc>
                  <a:txBody>
                    <a:bodyPr/>
                    <a:lstStyle/>
                    <a:p>
                      <a:r>
                        <a:rPr lang="en-US" sz="1600" dirty="0" err="1" smtClean="0"/>
                        <a:t>Kül</a:t>
                      </a:r>
                      <a:r>
                        <a:rPr lang="en-US" sz="1600" dirty="0" smtClean="0"/>
                        <a:t> </a:t>
                      </a:r>
                      <a:r>
                        <a:rPr lang="en-US" sz="1600" dirty="0" err="1" smtClean="0"/>
                        <a:t>Fırını</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2016</a:t>
                      </a:r>
                      <a:endParaRPr lang="en-US" sz="1600" dirty="0"/>
                    </a:p>
                  </a:txBody>
                  <a:tcPr/>
                </a:tc>
                <a:extLst>
                  <a:ext uri="{0D108BD9-81ED-4DB2-BD59-A6C34878D82A}">
                    <a16:rowId xmlns:a16="http://schemas.microsoft.com/office/drawing/2014/main" xmlns="" val="10009"/>
                  </a:ext>
                </a:extLst>
              </a:tr>
              <a:tr h="370840">
                <a:tc>
                  <a:txBody>
                    <a:bodyPr/>
                    <a:lstStyle/>
                    <a:p>
                      <a:r>
                        <a:rPr lang="en-US" sz="1600" dirty="0" err="1" smtClean="0"/>
                        <a:t>Otomatik</a:t>
                      </a:r>
                      <a:r>
                        <a:rPr lang="en-US" sz="1600" dirty="0" smtClean="0"/>
                        <a:t> </a:t>
                      </a:r>
                      <a:r>
                        <a:rPr lang="en-US" sz="1600" dirty="0" err="1" smtClean="0"/>
                        <a:t>Büret</a:t>
                      </a:r>
                      <a:r>
                        <a:rPr lang="en-US" sz="1600" dirty="0" smtClean="0"/>
                        <a:t> </a:t>
                      </a:r>
                      <a:r>
                        <a:rPr lang="en-US" sz="1600" dirty="0" err="1" smtClean="0"/>
                        <a:t>sistemi</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10"/>
                  </a:ext>
                </a:extLst>
              </a:tr>
              <a:tr h="370840">
                <a:tc>
                  <a:txBody>
                    <a:bodyPr/>
                    <a:lstStyle/>
                    <a:p>
                      <a:r>
                        <a:rPr lang="en-US" sz="1600" dirty="0" err="1" smtClean="0"/>
                        <a:t>Çeker</a:t>
                      </a:r>
                      <a:r>
                        <a:rPr lang="en-US" sz="1600" dirty="0" smtClean="0"/>
                        <a:t> </a:t>
                      </a:r>
                      <a:r>
                        <a:rPr lang="en-US" sz="1600" dirty="0" err="1" smtClean="0"/>
                        <a:t>Ocak</a:t>
                      </a:r>
                      <a:endParaRPr lang="en-US" sz="1600" dirty="0"/>
                    </a:p>
                  </a:txBody>
                  <a:tcPr/>
                </a:tc>
                <a:tc>
                  <a:txBody>
                    <a:bodyPr/>
                    <a:lstStyle/>
                    <a:p>
                      <a:r>
                        <a:rPr lang="en-US" sz="1600" dirty="0" smtClean="0"/>
                        <a:t>7</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11"/>
                  </a:ext>
                </a:extLst>
              </a:tr>
              <a:tr h="370840">
                <a:tc>
                  <a:txBody>
                    <a:bodyPr/>
                    <a:lstStyle/>
                    <a:p>
                      <a:r>
                        <a:rPr lang="en-US" sz="1600" dirty="0" smtClean="0"/>
                        <a:t>Cam </a:t>
                      </a:r>
                      <a:r>
                        <a:rPr lang="en-US" sz="1600" dirty="0" err="1" smtClean="0"/>
                        <a:t>ve</a:t>
                      </a:r>
                      <a:r>
                        <a:rPr lang="en-US" sz="1600" dirty="0" smtClean="0"/>
                        <a:t> </a:t>
                      </a:r>
                      <a:r>
                        <a:rPr lang="en-US" sz="1600" dirty="0" err="1" smtClean="0"/>
                        <a:t>plastik</a:t>
                      </a:r>
                      <a:r>
                        <a:rPr lang="en-US" sz="1600" dirty="0" smtClean="0"/>
                        <a:t> </a:t>
                      </a:r>
                      <a:r>
                        <a:rPr lang="en-US" sz="1600" dirty="0" err="1" smtClean="0"/>
                        <a:t>laboratuvar</a:t>
                      </a:r>
                      <a:r>
                        <a:rPr lang="en-US" sz="1600" dirty="0" smtClean="0"/>
                        <a:t> </a:t>
                      </a:r>
                      <a:r>
                        <a:rPr lang="en-US" sz="1600" dirty="0" err="1" smtClean="0"/>
                        <a:t>malzemesi</a:t>
                      </a:r>
                      <a:endParaRPr lang="en-US" sz="1600" dirty="0"/>
                    </a:p>
                  </a:txBody>
                  <a:tcPr/>
                </a:tc>
                <a:tc>
                  <a:txBody>
                    <a:bodyPr/>
                    <a:lstStyle/>
                    <a:p>
                      <a:r>
                        <a:rPr lang="en-US" sz="1600" dirty="0" smtClean="0"/>
                        <a:t>10</a:t>
                      </a:r>
                      <a:r>
                        <a:rPr lang="en-US" sz="1600" baseline="0" dirty="0" smtClean="0"/>
                        <a:t> </a:t>
                      </a:r>
                      <a:r>
                        <a:rPr lang="en-US" sz="1600" baseline="0" dirty="0" err="1" smtClean="0"/>
                        <a:t>koli</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12"/>
                  </a:ext>
                </a:extLst>
              </a:tr>
              <a:tr h="370840">
                <a:tc>
                  <a:txBody>
                    <a:bodyPr/>
                    <a:lstStyle/>
                    <a:p>
                      <a:r>
                        <a:rPr lang="en-US" sz="1600" dirty="0" err="1" smtClean="0"/>
                        <a:t>Kimyasal</a:t>
                      </a:r>
                      <a:r>
                        <a:rPr lang="en-US" sz="1600" dirty="0" smtClean="0"/>
                        <a:t> </a:t>
                      </a:r>
                      <a:r>
                        <a:rPr lang="en-US" sz="1600" dirty="0" err="1" smtClean="0"/>
                        <a:t>Madde</a:t>
                      </a:r>
                      <a:endParaRPr lang="en-US" sz="1600" dirty="0"/>
                    </a:p>
                  </a:txBody>
                  <a:tcPr/>
                </a:tc>
                <a:tc>
                  <a:txBody>
                    <a:bodyPr/>
                    <a:lstStyle/>
                    <a:p>
                      <a:r>
                        <a:rPr lang="en-US" sz="1600" dirty="0" err="1" smtClean="0"/>
                        <a:t>Toplam</a:t>
                      </a:r>
                      <a:r>
                        <a:rPr lang="en-US" sz="1600" baseline="0" dirty="0" smtClean="0"/>
                        <a:t> 30 </a:t>
                      </a:r>
                      <a:r>
                        <a:rPr lang="en-US" sz="1600" baseline="0" dirty="0" err="1" smtClean="0"/>
                        <a:t>koli</a:t>
                      </a:r>
                      <a:r>
                        <a:rPr lang="en-US" sz="1600" baseline="0" dirty="0" smtClean="0"/>
                        <a:t> </a:t>
                      </a:r>
                      <a:r>
                        <a:rPr lang="en-US" sz="1600" baseline="0" dirty="0" err="1" smtClean="0"/>
                        <a:t>üzeri</a:t>
                      </a:r>
                      <a:endParaRPr lang="en-US" sz="1600" dirty="0"/>
                    </a:p>
                  </a:txBody>
                  <a:tcPr/>
                </a:tc>
                <a:tc>
                  <a:txBody>
                    <a:bodyPr/>
                    <a:lstStyle/>
                    <a:p>
                      <a:endParaRPr lang="en-US" sz="1600" dirty="0"/>
                    </a:p>
                  </a:txBody>
                  <a:tcPr/>
                </a:tc>
                <a:tc>
                  <a:txBody>
                    <a:bodyPr/>
                    <a:lstStyle/>
                    <a:p>
                      <a:r>
                        <a:rPr lang="en-US" sz="1600" dirty="0" smtClean="0"/>
                        <a:t>2015</a:t>
                      </a:r>
                      <a:endParaRPr lang="en-US" sz="1600" dirty="0"/>
                    </a:p>
                  </a:txBody>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072062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26724" y="324553"/>
            <a:ext cx="10058400" cy="7354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err="1" smtClean="0"/>
              <a:t>Hibe</a:t>
            </a:r>
            <a:r>
              <a:rPr lang="en-US" sz="4000" b="1" dirty="0" smtClean="0"/>
              <a:t> </a:t>
            </a:r>
            <a:r>
              <a:rPr lang="en-US" sz="4000" b="1" dirty="0" err="1" smtClean="0"/>
              <a:t>Olarak</a:t>
            </a:r>
            <a:r>
              <a:rPr lang="en-US" sz="4000" b="1" dirty="0" smtClean="0"/>
              <a:t> </a:t>
            </a:r>
            <a:r>
              <a:rPr lang="en-US" sz="4000" b="1" dirty="0" err="1" smtClean="0"/>
              <a:t>Alınan</a:t>
            </a:r>
            <a:r>
              <a:rPr lang="en-US" sz="4000" b="1" dirty="0" smtClean="0"/>
              <a:t> </a:t>
            </a:r>
            <a:r>
              <a:rPr lang="en-US" sz="4000" b="1" dirty="0" err="1" smtClean="0"/>
              <a:t>Cihazlar</a:t>
            </a:r>
            <a:r>
              <a:rPr lang="en-US" sz="4000" b="1" dirty="0" smtClean="0"/>
              <a:t> </a:t>
            </a:r>
            <a:r>
              <a:rPr lang="en-US" sz="4000" b="1" dirty="0" err="1" smtClean="0"/>
              <a:t>ve</a:t>
            </a:r>
            <a:r>
              <a:rPr lang="en-US" sz="4000" b="1" dirty="0" smtClean="0"/>
              <a:t> </a:t>
            </a:r>
            <a:r>
              <a:rPr lang="en-US" sz="4000" b="1" dirty="0" err="1" smtClean="0"/>
              <a:t>Laboratuvar</a:t>
            </a:r>
            <a:r>
              <a:rPr lang="en-US" sz="4000" b="1" dirty="0" smtClean="0"/>
              <a:t> </a:t>
            </a:r>
            <a:r>
              <a:rPr lang="en-US" sz="4000" b="1" dirty="0" err="1" smtClean="0"/>
              <a:t>Sarfları</a:t>
            </a:r>
            <a:endParaRPr lang="en-US" sz="4000" b="1" dirty="0"/>
          </a:p>
        </p:txBody>
      </p:sp>
      <p:graphicFrame>
        <p:nvGraphicFramePr>
          <p:cNvPr id="2" name="Table 1"/>
          <p:cNvGraphicFramePr>
            <a:graphicFrameLocks noGrp="1"/>
          </p:cNvGraphicFramePr>
          <p:nvPr>
            <p:extLst>
              <p:ext uri="{D42A27DB-BD31-4B8C-83A1-F6EECF244321}">
                <p14:modId xmlns:p14="http://schemas.microsoft.com/office/powerpoint/2010/main" val="974372809"/>
              </p:ext>
            </p:extLst>
          </p:nvPr>
        </p:nvGraphicFramePr>
        <p:xfrm>
          <a:off x="550334" y="1312330"/>
          <a:ext cx="10893776" cy="45313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xmlns="" val="20000"/>
                    </a:ext>
                  </a:extLst>
                </a:gridCol>
                <a:gridCol w="1382889">
                  <a:extLst>
                    <a:ext uri="{9D8B030D-6E8A-4147-A177-3AD203B41FA5}">
                      <a16:colId xmlns:a16="http://schemas.microsoft.com/office/drawing/2014/main" xmlns="" val="20001"/>
                    </a:ext>
                  </a:extLst>
                </a:gridCol>
                <a:gridCol w="2723444">
                  <a:extLst>
                    <a:ext uri="{9D8B030D-6E8A-4147-A177-3AD203B41FA5}">
                      <a16:colId xmlns:a16="http://schemas.microsoft.com/office/drawing/2014/main" xmlns="" val="20002"/>
                    </a:ext>
                  </a:extLst>
                </a:gridCol>
                <a:gridCol w="2723444">
                  <a:extLst>
                    <a:ext uri="{9D8B030D-6E8A-4147-A177-3AD203B41FA5}">
                      <a16:colId xmlns:a16="http://schemas.microsoft.com/office/drawing/2014/main" xmlns="" val="20003"/>
                    </a:ext>
                  </a:extLst>
                </a:gridCol>
              </a:tblGrid>
              <a:tr h="370840">
                <a:tc>
                  <a:txBody>
                    <a:bodyPr/>
                    <a:lstStyle/>
                    <a:p>
                      <a:r>
                        <a:rPr lang="en-US" sz="1600" dirty="0" err="1" smtClean="0"/>
                        <a:t>Cihazın</a:t>
                      </a:r>
                      <a:r>
                        <a:rPr lang="en-US" sz="1600" baseline="0" dirty="0" smtClean="0"/>
                        <a:t> </a:t>
                      </a:r>
                      <a:r>
                        <a:rPr lang="en-US" sz="1600" baseline="0" dirty="0" err="1" smtClean="0"/>
                        <a:t>Adı</a:t>
                      </a:r>
                      <a:endParaRPr lang="en-US" sz="1600" dirty="0"/>
                    </a:p>
                  </a:txBody>
                  <a:tcPr/>
                </a:tc>
                <a:tc>
                  <a:txBody>
                    <a:bodyPr/>
                    <a:lstStyle/>
                    <a:p>
                      <a:r>
                        <a:rPr lang="en-US" sz="1600" dirty="0" err="1" smtClean="0"/>
                        <a:t>Adedi</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Hibe</a:t>
                      </a:r>
                      <a:r>
                        <a:rPr lang="en-US" sz="1600" baseline="0" dirty="0" smtClean="0"/>
                        <a:t> </a:t>
                      </a:r>
                      <a:r>
                        <a:rPr lang="en-US" sz="1600" baseline="0" dirty="0" err="1" smtClean="0"/>
                        <a:t>Alınan</a:t>
                      </a:r>
                      <a:r>
                        <a:rPr lang="en-US" sz="1600" baseline="0" dirty="0" smtClean="0"/>
                        <a:t> </a:t>
                      </a:r>
                      <a:r>
                        <a:rPr lang="en-US" sz="1600" baseline="0" dirty="0" err="1" smtClean="0"/>
                        <a:t>Kurum</a:t>
                      </a:r>
                      <a:endParaRPr lang="en-US" sz="1600" dirty="0" smtClean="0"/>
                    </a:p>
                  </a:txBody>
                  <a:tcPr/>
                </a:tc>
                <a:tc>
                  <a:txBody>
                    <a:bodyPr/>
                    <a:lstStyle/>
                    <a:p>
                      <a:r>
                        <a:rPr lang="en-US" sz="1600" dirty="0" err="1" smtClean="0"/>
                        <a:t>Devreye</a:t>
                      </a:r>
                      <a:r>
                        <a:rPr lang="en-US" sz="1600" dirty="0" smtClean="0"/>
                        <a:t> </a:t>
                      </a:r>
                      <a:r>
                        <a:rPr lang="en-US" sz="1600" dirty="0" err="1" smtClean="0"/>
                        <a:t>Alındığı</a:t>
                      </a:r>
                      <a:r>
                        <a:rPr lang="en-US" sz="1600" dirty="0" smtClean="0"/>
                        <a:t> </a:t>
                      </a:r>
                      <a:r>
                        <a:rPr lang="en-US" sz="1600" dirty="0" err="1" smtClean="0"/>
                        <a:t>Tarih</a:t>
                      </a:r>
                      <a:endParaRPr lang="en-US" sz="1600" dirty="0"/>
                    </a:p>
                  </a:txBody>
                  <a:tcPr/>
                </a:tc>
                <a:extLst>
                  <a:ext uri="{0D108BD9-81ED-4DB2-BD59-A6C34878D82A}">
                    <a16:rowId xmlns:a16="http://schemas.microsoft.com/office/drawing/2014/main" xmlns="" val="10000"/>
                  </a:ext>
                </a:extLst>
              </a:tr>
              <a:tr h="370840">
                <a:tc>
                  <a:txBody>
                    <a:bodyPr/>
                    <a:lstStyle/>
                    <a:p>
                      <a:r>
                        <a:rPr lang="en-US" sz="1600" dirty="0" smtClean="0"/>
                        <a:t>ICP-OES</a:t>
                      </a:r>
                      <a:endParaRPr lang="en-US" sz="1600" dirty="0"/>
                    </a:p>
                  </a:txBody>
                  <a:tcPr/>
                </a:tc>
                <a:tc>
                  <a:txBody>
                    <a:bodyPr/>
                    <a:lstStyle/>
                    <a:p>
                      <a:r>
                        <a:rPr lang="en-US" sz="1600" dirty="0" smtClean="0"/>
                        <a:t>1</a:t>
                      </a:r>
                      <a:endParaRPr lang="en-US" sz="1600" dirty="0"/>
                    </a:p>
                  </a:txBody>
                  <a:tcPr/>
                </a:tc>
                <a:tc>
                  <a:txBody>
                    <a:bodyPr/>
                    <a:lstStyle/>
                    <a:p>
                      <a:r>
                        <a:rPr lang="en-US" sz="1600" dirty="0" err="1" smtClean="0"/>
                        <a:t>Çevre</a:t>
                      </a:r>
                      <a:r>
                        <a:rPr lang="en-US" sz="1600" baseline="0" dirty="0" smtClean="0"/>
                        <a:t> </a:t>
                      </a:r>
                      <a:r>
                        <a:rPr lang="en-US" sz="1600" baseline="0" dirty="0" err="1" smtClean="0"/>
                        <a:t>ve</a:t>
                      </a:r>
                      <a:r>
                        <a:rPr lang="en-US" sz="1600" baseline="0" dirty="0" smtClean="0"/>
                        <a:t> </a:t>
                      </a:r>
                      <a:r>
                        <a:rPr lang="en-US" sz="1600" baseline="0" dirty="0" err="1" smtClean="0"/>
                        <a:t>Şehircilik</a:t>
                      </a:r>
                      <a:r>
                        <a:rPr lang="en-US" sz="1600" baseline="0" dirty="0" smtClean="0"/>
                        <a:t> </a:t>
                      </a:r>
                      <a:r>
                        <a:rPr lang="en-US" sz="1600" baseline="0" dirty="0" err="1" smtClean="0"/>
                        <a:t>Bakanlığı</a:t>
                      </a:r>
                      <a:endParaRPr lang="en-US" sz="1600" dirty="0"/>
                    </a:p>
                  </a:txBody>
                  <a:tcPr/>
                </a:tc>
                <a:tc>
                  <a:txBody>
                    <a:bodyPr/>
                    <a:lstStyle/>
                    <a:p>
                      <a:r>
                        <a:rPr lang="en-US" sz="1600" dirty="0" smtClean="0"/>
                        <a:t>2018</a:t>
                      </a:r>
                      <a:endParaRPr lang="en-US" sz="1600" dirty="0"/>
                    </a:p>
                  </a:txBody>
                  <a:tcPr/>
                </a:tc>
                <a:extLst>
                  <a:ext uri="{0D108BD9-81ED-4DB2-BD59-A6C34878D82A}">
                    <a16:rowId xmlns:a16="http://schemas.microsoft.com/office/drawing/2014/main" xmlns="" val="10001"/>
                  </a:ext>
                </a:extLst>
              </a:tr>
              <a:tr h="370840">
                <a:tc>
                  <a:txBody>
                    <a:bodyPr/>
                    <a:lstStyle/>
                    <a:p>
                      <a:r>
                        <a:rPr lang="en-US" sz="1600" dirty="0" smtClean="0"/>
                        <a:t>GC-</a:t>
                      </a:r>
                      <a:r>
                        <a:rPr lang="en-US" sz="1600" dirty="0" err="1" smtClean="0"/>
                        <a:t>FID_Termal</a:t>
                      </a:r>
                      <a:r>
                        <a:rPr lang="en-US" sz="1600" baseline="0" dirty="0" smtClean="0"/>
                        <a:t> </a:t>
                      </a:r>
                      <a:r>
                        <a:rPr lang="en-US" sz="1600" baseline="0" dirty="0" err="1" smtClean="0"/>
                        <a:t>Desorber</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2018</a:t>
                      </a:r>
                      <a:endParaRPr lang="en-US" sz="1600" dirty="0"/>
                    </a:p>
                  </a:txBody>
                  <a:tcPr/>
                </a:tc>
                <a:extLst>
                  <a:ext uri="{0D108BD9-81ED-4DB2-BD59-A6C34878D82A}">
                    <a16:rowId xmlns:a16="http://schemas.microsoft.com/office/drawing/2014/main" xmlns="" val="10002"/>
                  </a:ext>
                </a:extLst>
              </a:tr>
              <a:tr h="370840">
                <a:tc>
                  <a:txBody>
                    <a:bodyPr/>
                    <a:lstStyle/>
                    <a:p>
                      <a:r>
                        <a:rPr lang="en-US" sz="1600" dirty="0" smtClean="0"/>
                        <a:t>FTIR</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err="1" smtClean="0"/>
                        <a:t>Bakımı</a:t>
                      </a:r>
                      <a:r>
                        <a:rPr lang="en-US" sz="1600" dirty="0" smtClean="0"/>
                        <a:t> </a:t>
                      </a:r>
                      <a:r>
                        <a:rPr lang="en-US" sz="1600" dirty="0" err="1" smtClean="0"/>
                        <a:t>Yapılamadı</a:t>
                      </a:r>
                      <a:endParaRPr lang="en-US" sz="1600" dirty="0"/>
                    </a:p>
                  </a:txBody>
                  <a:tcPr/>
                </a:tc>
                <a:extLst>
                  <a:ext uri="{0D108BD9-81ED-4DB2-BD59-A6C34878D82A}">
                    <a16:rowId xmlns:a16="http://schemas.microsoft.com/office/drawing/2014/main" xmlns="" val="10003"/>
                  </a:ext>
                </a:extLst>
              </a:tr>
              <a:tr h="370840">
                <a:tc>
                  <a:txBody>
                    <a:bodyPr/>
                    <a:lstStyle/>
                    <a:p>
                      <a:r>
                        <a:rPr lang="en-US" sz="1600" dirty="0" err="1" smtClean="0"/>
                        <a:t>Saf</a:t>
                      </a:r>
                      <a:r>
                        <a:rPr lang="en-US" sz="1600" dirty="0" smtClean="0"/>
                        <a:t> </a:t>
                      </a:r>
                      <a:r>
                        <a:rPr lang="en-US" sz="1600" dirty="0" err="1" smtClean="0"/>
                        <a:t>su</a:t>
                      </a:r>
                      <a:r>
                        <a:rPr lang="en-US" sz="1600" dirty="0" smtClean="0"/>
                        <a:t> </a:t>
                      </a:r>
                      <a:r>
                        <a:rPr lang="en-US" sz="1600" dirty="0" err="1" smtClean="0"/>
                        <a:t>Cihazı</a:t>
                      </a:r>
                      <a:endParaRPr lang="en-US" sz="1600" dirty="0"/>
                    </a:p>
                  </a:txBody>
                  <a:tcPr/>
                </a:tc>
                <a:tc>
                  <a:txBody>
                    <a:bodyPr/>
                    <a:lstStyle/>
                    <a:p>
                      <a:r>
                        <a:rPr lang="en-US" sz="1600" dirty="0" smtClean="0"/>
                        <a:t>1</a:t>
                      </a:r>
                      <a:endParaRPr lang="en-US" sz="1600" dirty="0"/>
                    </a:p>
                  </a:txBody>
                  <a:tcPr/>
                </a:tc>
                <a:tc>
                  <a:txBody>
                    <a:bodyPr/>
                    <a:lstStyle/>
                    <a:p>
                      <a:endParaRPr lang="en-US" sz="1600" dirty="0"/>
                    </a:p>
                  </a:txBody>
                  <a:tcPr/>
                </a:tc>
                <a:tc>
                  <a:txBody>
                    <a:bodyPr/>
                    <a:lstStyle/>
                    <a:p>
                      <a:r>
                        <a:rPr lang="en-US" sz="1600" dirty="0" smtClean="0"/>
                        <a:t>2019, </a:t>
                      </a:r>
                      <a:r>
                        <a:rPr lang="en-US" sz="1600" dirty="0" err="1" smtClean="0"/>
                        <a:t>Bakımı</a:t>
                      </a:r>
                      <a:r>
                        <a:rPr lang="en-US" sz="1600" baseline="0" dirty="0" smtClean="0"/>
                        <a:t> </a:t>
                      </a:r>
                      <a:r>
                        <a:rPr lang="en-US" sz="1600" baseline="0" dirty="0" err="1" smtClean="0"/>
                        <a:t>Yapılacak</a:t>
                      </a:r>
                      <a:endParaRPr lang="en-US" sz="1600" dirty="0"/>
                    </a:p>
                  </a:txBody>
                  <a:tcPr/>
                </a:tc>
                <a:extLst>
                  <a:ext uri="{0D108BD9-81ED-4DB2-BD59-A6C34878D82A}">
                    <a16:rowId xmlns:a16="http://schemas.microsoft.com/office/drawing/2014/main" xmlns="" val="10004"/>
                  </a:ext>
                </a:extLst>
              </a:tr>
              <a:tr h="370840">
                <a:tc>
                  <a:txBody>
                    <a:bodyPr/>
                    <a:lstStyle/>
                    <a:p>
                      <a:r>
                        <a:rPr lang="en-US" sz="1600" dirty="0" err="1" smtClean="0"/>
                        <a:t>Masa</a:t>
                      </a:r>
                      <a:r>
                        <a:rPr lang="en-US" sz="1600" dirty="0" smtClean="0"/>
                        <a:t> </a:t>
                      </a:r>
                      <a:r>
                        <a:rPr lang="en-US" sz="1600" dirty="0" err="1" smtClean="0"/>
                        <a:t>Üstü</a:t>
                      </a:r>
                      <a:r>
                        <a:rPr lang="en-US" sz="1600" dirty="0" smtClean="0"/>
                        <a:t> Ultra </a:t>
                      </a:r>
                      <a:r>
                        <a:rPr lang="en-US" sz="1600" dirty="0" err="1" smtClean="0"/>
                        <a:t>Derin</a:t>
                      </a:r>
                      <a:r>
                        <a:rPr lang="en-US" sz="1600" dirty="0" smtClean="0"/>
                        <a:t> </a:t>
                      </a:r>
                      <a:r>
                        <a:rPr lang="en-US" sz="1600" dirty="0" err="1" smtClean="0"/>
                        <a:t>Dondurucu</a:t>
                      </a:r>
                      <a:endParaRPr lang="en-US" sz="1600" dirty="0"/>
                    </a:p>
                  </a:txBody>
                  <a:tcPr/>
                </a:tc>
                <a:tc>
                  <a:txBody>
                    <a:bodyPr/>
                    <a:lstStyle/>
                    <a:p>
                      <a:r>
                        <a:rPr lang="en-US" sz="1600" dirty="0" smtClean="0"/>
                        <a:t>1</a:t>
                      </a:r>
                      <a:endParaRPr lang="en-US" sz="1600" dirty="0"/>
                    </a:p>
                  </a:txBody>
                  <a:tcPr/>
                </a:tc>
                <a:tc>
                  <a:txBody>
                    <a:bodyPr/>
                    <a:lstStyle/>
                    <a:p>
                      <a:r>
                        <a:rPr lang="en-US" sz="1600" dirty="0" err="1" smtClean="0"/>
                        <a:t>Ticaret</a:t>
                      </a:r>
                      <a:r>
                        <a:rPr lang="en-US" sz="1600" dirty="0" smtClean="0"/>
                        <a:t> </a:t>
                      </a:r>
                      <a:r>
                        <a:rPr lang="en-US" sz="1600" dirty="0" err="1" smtClean="0"/>
                        <a:t>Bakanlığı</a:t>
                      </a:r>
                      <a:endParaRPr lang="en-US" sz="1600" dirty="0"/>
                    </a:p>
                  </a:txBody>
                  <a:tcPr/>
                </a:tc>
                <a:tc>
                  <a:txBody>
                    <a:bodyPr/>
                    <a:lstStyle/>
                    <a:p>
                      <a:r>
                        <a:rPr lang="en-US" sz="1600" dirty="0" smtClean="0"/>
                        <a:t>2018</a:t>
                      </a:r>
                      <a:endParaRPr lang="en-US" sz="1600" dirty="0"/>
                    </a:p>
                  </a:txBody>
                  <a:tcPr/>
                </a:tc>
                <a:extLst>
                  <a:ext uri="{0D108BD9-81ED-4DB2-BD59-A6C34878D82A}">
                    <a16:rowId xmlns:a16="http://schemas.microsoft.com/office/drawing/2014/main" xmlns="" val="10005"/>
                  </a:ext>
                </a:extLst>
              </a:tr>
              <a:tr h="370840">
                <a:tc>
                  <a:txBody>
                    <a:bodyPr/>
                    <a:lstStyle/>
                    <a:p>
                      <a:r>
                        <a:rPr lang="en-US" sz="1600" dirty="0" err="1" smtClean="0"/>
                        <a:t>Soğuk</a:t>
                      </a:r>
                      <a:r>
                        <a:rPr lang="en-US" sz="1600" dirty="0" smtClean="0"/>
                        <a:t> </a:t>
                      </a:r>
                      <a:r>
                        <a:rPr lang="en-US" sz="1600" dirty="0" err="1" smtClean="0"/>
                        <a:t>Zincir</a:t>
                      </a:r>
                      <a:r>
                        <a:rPr lang="en-US" sz="1600" dirty="0" smtClean="0"/>
                        <a:t> </a:t>
                      </a:r>
                      <a:r>
                        <a:rPr lang="en-US" sz="1600" dirty="0" err="1" smtClean="0"/>
                        <a:t>Taşıma</a:t>
                      </a:r>
                      <a:r>
                        <a:rPr lang="en-US" sz="1600" dirty="0" smtClean="0"/>
                        <a:t> </a:t>
                      </a:r>
                      <a:r>
                        <a:rPr lang="en-US" sz="1600" dirty="0" err="1" smtClean="0"/>
                        <a:t>Kapları</a:t>
                      </a:r>
                      <a:endParaRPr lang="en-US" sz="1600" dirty="0"/>
                    </a:p>
                  </a:txBody>
                  <a:tcPr/>
                </a:tc>
                <a:tc>
                  <a:txBody>
                    <a:bodyPr/>
                    <a:lstStyle/>
                    <a:p>
                      <a:r>
                        <a:rPr lang="en-US" sz="1600" dirty="0" smtClean="0"/>
                        <a:t>7</a:t>
                      </a:r>
                      <a:endParaRPr lang="en-US" sz="1600" dirty="0"/>
                    </a:p>
                  </a:txBody>
                  <a:tcPr/>
                </a:tc>
                <a:tc>
                  <a:txBody>
                    <a:bodyPr/>
                    <a:lstStyle/>
                    <a:p>
                      <a:endParaRPr lang="en-US" sz="1600" dirty="0"/>
                    </a:p>
                  </a:txBody>
                  <a:tcPr/>
                </a:tc>
                <a:tc>
                  <a:txBody>
                    <a:bodyPr/>
                    <a:lstStyle/>
                    <a:p>
                      <a:r>
                        <a:rPr lang="en-US" sz="1600" dirty="0" smtClean="0"/>
                        <a:t>2018</a:t>
                      </a:r>
                      <a:endParaRPr lang="en-US" sz="1600" dirty="0"/>
                    </a:p>
                  </a:txBody>
                  <a:tcPr/>
                </a:tc>
                <a:extLst>
                  <a:ext uri="{0D108BD9-81ED-4DB2-BD59-A6C34878D82A}">
                    <a16:rowId xmlns:a16="http://schemas.microsoft.com/office/drawing/2014/main" xmlns="" val="10006"/>
                  </a:ext>
                </a:extLst>
              </a:tr>
              <a:tr h="370840">
                <a:tc>
                  <a:txBody>
                    <a:bodyPr/>
                    <a:lstStyle/>
                    <a:p>
                      <a:r>
                        <a:rPr lang="tr-TR" sz="1600" dirty="0" smtClean="0"/>
                        <a:t>Yatay ve Dik İşleme </a:t>
                      </a:r>
                      <a:r>
                        <a:rPr lang="en-US" sz="1600" dirty="0" smtClean="0"/>
                        <a:t>CNC </a:t>
                      </a:r>
                      <a:r>
                        <a:rPr lang="en-US" sz="1600" dirty="0" err="1" smtClean="0"/>
                        <a:t>Tezgahı</a:t>
                      </a:r>
                      <a:r>
                        <a:rPr lang="en-US" sz="1600" dirty="0" smtClean="0"/>
                        <a:t> (</a:t>
                      </a:r>
                      <a:r>
                        <a:rPr lang="en-US" sz="1600" dirty="0" err="1" smtClean="0"/>
                        <a:t>Üniversitemizin</a:t>
                      </a:r>
                      <a:r>
                        <a:rPr lang="en-US" sz="1600" dirty="0" smtClean="0"/>
                        <a:t> </a:t>
                      </a:r>
                      <a:r>
                        <a:rPr lang="en-US" sz="1600" dirty="0" err="1" smtClean="0"/>
                        <a:t>kurduğu</a:t>
                      </a:r>
                      <a:r>
                        <a:rPr lang="en-US" sz="1600" dirty="0" smtClean="0"/>
                        <a:t> </a:t>
                      </a:r>
                      <a:r>
                        <a:rPr lang="en-US" sz="1600" dirty="0" err="1" smtClean="0"/>
                        <a:t>fabrikada</a:t>
                      </a:r>
                      <a:r>
                        <a:rPr lang="en-US" sz="1600" dirty="0" smtClean="0"/>
                        <a:t> </a:t>
                      </a:r>
                      <a:r>
                        <a:rPr lang="en-US" sz="1600" dirty="0" err="1" smtClean="0"/>
                        <a:t>kullanıl</a:t>
                      </a:r>
                      <a:r>
                        <a:rPr lang="tr-TR" sz="1600" dirty="0" smtClean="0"/>
                        <a:t>maktadır</a:t>
                      </a:r>
                      <a:r>
                        <a:rPr lang="en-US" sz="1600" dirty="0" smtClean="0"/>
                        <a:t>)</a:t>
                      </a:r>
                      <a:endParaRPr lang="en-US" sz="1600" dirty="0"/>
                    </a:p>
                  </a:txBody>
                  <a:tcPr/>
                </a:tc>
                <a:tc>
                  <a:txBody>
                    <a:bodyPr/>
                    <a:lstStyle/>
                    <a:p>
                      <a:r>
                        <a:rPr lang="en-US" sz="1600" dirty="0" smtClean="0"/>
                        <a:t>3</a:t>
                      </a:r>
                      <a:endParaRPr lang="en-US" sz="1600" dirty="0"/>
                    </a:p>
                  </a:txBody>
                  <a:tcPr/>
                </a:tc>
                <a:tc>
                  <a:txBody>
                    <a:bodyPr/>
                    <a:lstStyle/>
                    <a:p>
                      <a:endParaRPr lang="en-US" sz="1600" dirty="0"/>
                    </a:p>
                  </a:txBody>
                  <a:tcPr/>
                </a:tc>
                <a:tc>
                  <a:txBody>
                    <a:bodyPr/>
                    <a:lstStyle/>
                    <a:p>
                      <a:r>
                        <a:rPr lang="en-US" sz="1600" dirty="0" smtClean="0"/>
                        <a:t>2018</a:t>
                      </a:r>
                      <a:endParaRPr lang="en-US" sz="1600" dirty="0"/>
                    </a:p>
                  </a:txBody>
                  <a:tcPr/>
                </a:tc>
                <a:extLst>
                  <a:ext uri="{0D108BD9-81ED-4DB2-BD59-A6C34878D82A}">
                    <a16:rowId xmlns:a16="http://schemas.microsoft.com/office/drawing/2014/main" xmlns="" val="10007"/>
                  </a:ext>
                </a:extLst>
              </a:tr>
              <a:tr h="370840">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xmlns="" val="10008"/>
                  </a:ext>
                </a:extLst>
              </a:tr>
              <a:tr h="370840">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xmlns="" val="10009"/>
                  </a:ext>
                </a:extLst>
              </a:tr>
              <a:tr h="370840">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85387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261" y="347389"/>
            <a:ext cx="10058400" cy="882921"/>
          </a:xfrm>
        </p:spPr>
        <p:txBody>
          <a:bodyPr>
            <a:normAutofit/>
          </a:bodyPr>
          <a:lstStyle/>
          <a:p>
            <a:pPr algn="ctr"/>
            <a:r>
              <a:rPr lang="en-US" sz="4000" b="1" dirty="0" smtClean="0"/>
              <a:t>2016-2019 </a:t>
            </a:r>
            <a:r>
              <a:rPr lang="en-US" sz="4000" b="1" dirty="0" err="1" smtClean="0"/>
              <a:t>Yılları</a:t>
            </a:r>
            <a:r>
              <a:rPr lang="en-US" sz="4000" b="1" dirty="0" smtClean="0"/>
              <a:t> </a:t>
            </a:r>
            <a:r>
              <a:rPr lang="en-US" sz="4000" b="1" dirty="0" err="1" smtClean="0"/>
              <a:t>Arası</a:t>
            </a:r>
            <a:r>
              <a:rPr lang="en-US" sz="4000" b="1" dirty="0" smtClean="0"/>
              <a:t> </a:t>
            </a:r>
            <a:r>
              <a:rPr lang="en-US" sz="4000" b="1" dirty="0" err="1" smtClean="0"/>
              <a:t>Yıllık</a:t>
            </a:r>
            <a:r>
              <a:rPr lang="en-US" sz="4000" b="1" dirty="0" smtClean="0"/>
              <a:t> </a:t>
            </a:r>
            <a:r>
              <a:rPr lang="en-US" sz="4000" b="1" dirty="0" err="1" smtClean="0"/>
              <a:t>Bilanço</a:t>
            </a:r>
            <a:endParaRPr lang="en-US" sz="4000" b="1" dirty="0"/>
          </a:p>
        </p:txBody>
      </p:sp>
      <p:sp>
        <p:nvSpPr>
          <p:cNvPr id="3" name="Content Placeholder 2"/>
          <p:cNvSpPr>
            <a:spLocks noGrp="1"/>
          </p:cNvSpPr>
          <p:nvPr>
            <p:ph idx="1"/>
          </p:nvPr>
        </p:nvSpPr>
        <p:spPr>
          <a:xfrm>
            <a:off x="1" y="5576341"/>
            <a:ext cx="11977140" cy="1004338"/>
          </a:xfrm>
        </p:spPr>
        <p:txBody>
          <a:bodyPr>
            <a:normAutofit/>
          </a:bodyPr>
          <a:lstStyle/>
          <a:p>
            <a:pPr>
              <a:buFont typeface="Wingdings" charset="2"/>
              <a:buChar char="Ø"/>
            </a:pPr>
            <a:r>
              <a:rPr lang="tr-TR" sz="1800" dirty="0" smtClean="0"/>
              <a:t>Yapılan analizler karşılığı </a:t>
            </a:r>
            <a:r>
              <a:rPr lang="tr-TR" sz="1800" dirty="0"/>
              <a:t>tahsil edilen meblağlar Merkezimiz adına açılan Döner Sermaye hesabına yatırılmakta olup, kısmi kapasite ile faaliyet göstermemize karşın, </a:t>
            </a:r>
            <a:r>
              <a:rPr lang="tr-TR" sz="1800" dirty="0" smtClean="0"/>
              <a:t>2015 </a:t>
            </a:r>
            <a:r>
              <a:rPr lang="tr-TR" sz="1800" dirty="0"/>
              <a:t>yılı </a:t>
            </a:r>
            <a:r>
              <a:rPr lang="tr-TR" sz="1800" dirty="0" smtClean="0"/>
              <a:t>ikinci yarısından 2018 yılı sonuna kadar </a:t>
            </a:r>
            <a:r>
              <a:rPr lang="tr-TR" sz="1800" dirty="0"/>
              <a:t>yaklaşık </a:t>
            </a:r>
            <a:r>
              <a:rPr lang="tr-TR" sz="1800" dirty="0" smtClean="0"/>
              <a:t>190.000,00 </a:t>
            </a:r>
            <a:r>
              <a:rPr lang="tr-TR" sz="1800" dirty="0"/>
              <a:t>TL tutarında </a:t>
            </a:r>
            <a:r>
              <a:rPr lang="tr-TR" sz="1800" dirty="0" smtClean="0"/>
              <a:t>kar </a:t>
            </a:r>
            <a:r>
              <a:rPr lang="tr-TR" sz="1800" dirty="0"/>
              <a:t>elde edilmiştir. </a:t>
            </a:r>
          </a:p>
        </p:txBody>
      </p:sp>
      <p:graphicFrame>
        <p:nvGraphicFramePr>
          <p:cNvPr id="4" name="Grafik 3"/>
          <p:cNvGraphicFramePr>
            <a:graphicFrameLocks/>
          </p:cNvGraphicFramePr>
          <p:nvPr>
            <p:extLst>
              <p:ext uri="{D42A27DB-BD31-4B8C-83A1-F6EECF244321}">
                <p14:modId xmlns:p14="http://schemas.microsoft.com/office/powerpoint/2010/main" val="690689334"/>
              </p:ext>
            </p:extLst>
          </p:nvPr>
        </p:nvGraphicFramePr>
        <p:xfrm>
          <a:off x="2162449" y="1327745"/>
          <a:ext cx="7652244" cy="41511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0217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4592" y="553915"/>
            <a:ext cx="10967755" cy="1283677"/>
          </a:xfrm>
        </p:spPr>
        <p:txBody>
          <a:bodyPr>
            <a:normAutofit/>
          </a:bodyPr>
          <a:lstStyle/>
          <a:p>
            <a:r>
              <a:rPr lang="tr-TR" sz="6500" dirty="0" smtClean="0">
                <a:solidFill>
                  <a:srgbClr val="002060"/>
                </a:solidFill>
              </a:rPr>
              <a:t>Temel Hedefler</a:t>
            </a:r>
            <a:endParaRPr lang="en-US" sz="6500" dirty="0">
              <a:solidFill>
                <a:srgbClr val="002060"/>
              </a:solidFill>
            </a:endParaRPr>
          </a:p>
        </p:txBody>
      </p:sp>
      <p:sp>
        <p:nvSpPr>
          <p:cNvPr id="3" name="İçerik Yer Tutucusu 2"/>
          <p:cNvSpPr>
            <a:spLocks noGrp="1"/>
          </p:cNvSpPr>
          <p:nvPr>
            <p:ph idx="1"/>
          </p:nvPr>
        </p:nvSpPr>
        <p:spPr>
          <a:xfrm>
            <a:off x="694592" y="1882563"/>
            <a:ext cx="10967755" cy="4425104"/>
          </a:xfrm>
        </p:spPr>
        <p:txBody>
          <a:bodyPr>
            <a:normAutofit/>
          </a:bodyPr>
          <a:lstStyle/>
          <a:p>
            <a:pPr lvl="0" algn="just"/>
            <a:r>
              <a:rPr lang="tr-TR" sz="2400" dirty="0"/>
              <a:t>Ü</a:t>
            </a:r>
            <a:r>
              <a:rPr lang="tr-TR" sz="2400" dirty="0" smtClean="0"/>
              <a:t>niversitemize </a:t>
            </a:r>
            <a:r>
              <a:rPr lang="tr-TR" sz="2400" dirty="0"/>
              <a:t>bağlı fakülte/enstitü/yüksekokul ve meslek yüksekokullarındaki öğretim elemanları ile lisansüstü öğrencilerine araştırma ve uygulama imkânı sunmak, öğretim elemanlarını bilgilendirmek, kurslar ve seminerler düzenlemek, sanayinin ihtiyacına uygun analiz ve araştırmalar yapmak, kamu ve/veya özel kuruluşlara ileri teknolojide test ölçüm imkânları sunmak, üniversitenin araştırma potansiyelini artırmak, ulusal ve uluslararası ölçekte proje bazlı rekabet gücünü geliştirmek, ayrıca sanayi ve üniversiteler ile disiplinler arası ortak bilimsel ve teknolojik projeler üretilmesini sağlayarak, bilimsel bilgi üretmek ve teknolojiye dönüşüm olanaklarını geliştirmeyi sağlamaktır. </a:t>
            </a:r>
            <a:endParaRPr lang="tr-TR" sz="2400" dirty="0" smtClean="0"/>
          </a:p>
          <a:p>
            <a:pPr lvl="0" algn="just"/>
            <a:r>
              <a:rPr lang="tr-TR" sz="2400" dirty="0" smtClean="0"/>
              <a:t>Bu </a:t>
            </a:r>
            <a:r>
              <a:rPr lang="tr-TR" sz="2400" dirty="0"/>
              <a:t>hedefler Kastamonu Üniversitesi Merkezi Araştırma Laboratuvarı Uygulama ve Araştırma Merkezi Yönetim Kurulu üyeleri tarafından belirlenmiş olup, yönetmelikte belirlenmiş zaman dilimlerinde gözden geçirilip dönemin gereklerine göre güncellenmektedir. </a:t>
            </a:r>
            <a:endParaRPr lang="en-US" sz="2400" b="1" dirty="0">
              <a:solidFill>
                <a:schemeClr val="tx1"/>
              </a:solidFill>
            </a:endParaRPr>
          </a:p>
        </p:txBody>
      </p:sp>
    </p:spTree>
    <p:extLst>
      <p:ext uri="{BB962C8B-B14F-4D97-AF65-F5344CB8AC3E}">
        <p14:creationId xmlns:p14="http://schemas.microsoft.com/office/powerpoint/2010/main" val="3774436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err="1" smtClean="0"/>
              <a:t>Kastamonu</a:t>
            </a:r>
            <a:r>
              <a:rPr lang="en-US" sz="4000" b="1" dirty="0" smtClean="0"/>
              <a:t> </a:t>
            </a:r>
            <a:r>
              <a:rPr lang="en-US" sz="4000" b="1" dirty="0" err="1" smtClean="0"/>
              <a:t>Üniversitesi</a:t>
            </a:r>
            <a:r>
              <a:rPr lang="en-US" sz="4000" b="1" dirty="0" smtClean="0"/>
              <a:t> BAP </a:t>
            </a:r>
            <a:r>
              <a:rPr lang="en-US" sz="4000" b="1" dirty="0" err="1" smtClean="0"/>
              <a:t>Biriminden</a:t>
            </a:r>
            <a:r>
              <a:rPr lang="en-US" sz="4000" b="1" dirty="0" smtClean="0"/>
              <a:t> </a:t>
            </a:r>
            <a:r>
              <a:rPr lang="en-US" sz="4000" b="1" dirty="0" err="1" smtClean="0"/>
              <a:t>Yapılan</a:t>
            </a:r>
            <a:r>
              <a:rPr lang="en-US" sz="4000" b="1" dirty="0" smtClean="0"/>
              <a:t> </a:t>
            </a:r>
            <a:r>
              <a:rPr lang="en-US" sz="4000" b="1" dirty="0" err="1" smtClean="0"/>
              <a:t>Ödemeler</a:t>
            </a:r>
            <a:endParaRPr lang="en-US" sz="4000" b="1" dirty="0"/>
          </a:p>
        </p:txBody>
      </p:sp>
      <p:sp>
        <p:nvSpPr>
          <p:cNvPr id="3" name="Content Placeholder 2"/>
          <p:cNvSpPr>
            <a:spLocks noGrp="1"/>
          </p:cNvSpPr>
          <p:nvPr>
            <p:ph idx="1"/>
          </p:nvPr>
        </p:nvSpPr>
        <p:spPr>
          <a:xfrm>
            <a:off x="1097280" y="2103311"/>
            <a:ext cx="10058400" cy="4023360"/>
          </a:xfrm>
        </p:spPr>
        <p:txBody>
          <a:bodyPr>
            <a:normAutofit/>
          </a:bodyPr>
          <a:lstStyle/>
          <a:p>
            <a:r>
              <a:rPr lang="tr-TR" b="1" dirty="0"/>
              <a:t>2015 Yılı İçerisinde </a:t>
            </a:r>
            <a:r>
              <a:rPr lang="tr-TR" b="1" dirty="0" smtClean="0"/>
              <a:t>Yapılan </a:t>
            </a:r>
            <a:r>
              <a:rPr lang="tr-TR" b="1" dirty="0"/>
              <a:t>Ödeme Tutarı</a:t>
            </a:r>
            <a:r>
              <a:rPr lang="tr-TR" b="1" dirty="0" smtClean="0"/>
              <a:t>:</a:t>
            </a:r>
            <a:r>
              <a:rPr lang="tr-TR" dirty="0"/>
              <a:t> </a:t>
            </a:r>
            <a:r>
              <a:rPr lang="tr-TR" b="1" dirty="0" smtClean="0"/>
              <a:t>1.775,90</a:t>
            </a:r>
            <a:r>
              <a:rPr lang="tr-TR" b="1" dirty="0"/>
              <a:t>-</a:t>
            </a:r>
            <a:r>
              <a:rPr lang="tr-TR" b="1" dirty="0" smtClean="0"/>
              <a:t>TL</a:t>
            </a:r>
            <a:endParaRPr lang="tr-TR" dirty="0"/>
          </a:p>
          <a:p>
            <a:r>
              <a:rPr lang="tr-TR" b="1" dirty="0"/>
              <a:t>2016 Yılı İçerisinde </a:t>
            </a:r>
            <a:r>
              <a:rPr lang="tr-TR" b="1" dirty="0" smtClean="0"/>
              <a:t>Yapılan </a:t>
            </a:r>
            <a:r>
              <a:rPr lang="tr-TR" b="1" dirty="0"/>
              <a:t>Ödeme Tutarı</a:t>
            </a:r>
            <a:r>
              <a:rPr lang="tr-TR" b="1" dirty="0" smtClean="0"/>
              <a:t>: 58.492,20</a:t>
            </a:r>
            <a:r>
              <a:rPr lang="tr-TR" b="1" dirty="0"/>
              <a:t>-TL</a:t>
            </a:r>
            <a:endParaRPr lang="tr-TR" dirty="0"/>
          </a:p>
          <a:p>
            <a:r>
              <a:rPr lang="tr-TR" b="1" dirty="0" smtClean="0"/>
              <a:t>2017 </a:t>
            </a:r>
            <a:r>
              <a:rPr lang="tr-TR" b="1" dirty="0"/>
              <a:t>Yılı İçerisinde </a:t>
            </a:r>
            <a:r>
              <a:rPr lang="tr-TR" b="1" dirty="0" smtClean="0"/>
              <a:t>Yapılan </a:t>
            </a:r>
            <a:r>
              <a:rPr lang="tr-TR" b="1" dirty="0"/>
              <a:t>Ödeme Tutarı</a:t>
            </a:r>
            <a:r>
              <a:rPr lang="tr-TR" b="1" dirty="0" smtClean="0"/>
              <a:t>:</a:t>
            </a:r>
            <a:r>
              <a:rPr lang="tr-TR" dirty="0"/>
              <a:t> </a:t>
            </a:r>
            <a:r>
              <a:rPr lang="tr-TR" b="1" dirty="0" smtClean="0"/>
              <a:t>183.725,65</a:t>
            </a:r>
            <a:r>
              <a:rPr lang="tr-TR" b="1" dirty="0"/>
              <a:t>-TL</a:t>
            </a:r>
            <a:endParaRPr lang="tr-TR" dirty="0"/>
          </a:p>
          <a:p>
            <a:r>
              <a:rPr lang="tr-TR" b="1" dirty="0" smtClean="0"/>
              <a:t>2018 </a:t>
            </a:r>
            <a:r>
              <a:rPr lang="tr-TR" b="1" dirty="0"/>
              <a:t>Yılı İçerisinde </a:t>
            </a:r>
            <a:r>
              <a:rPr lang="tr-TR" b="1" dirty="0" smtClean="0"/>
              <a:t>Yapılan </a:t>
            </a:r>
            <a:r>
              <a:rPr lang="tr-TR" b="1" dirty="0"/>
              <a:t>Ödeme Tutarı</a:t>
            </a:r>
            <a:r>
              <a:rPr lang="tr-TR" b="1" dirty="0" smtClean="0"/>
              <a:t>:</a:t>
            </a:r>
            <a:r>
              <a:rPr lang="tr-TR" dirty="0"/>
              <a:t> </a:t>
            </a:r>
            <a:r>
              <a:rPr lang="tr-TR" b="1" dirty="0" smtClean="0"/>
              <a:t>159.061,05</a:t>
            </a:r>
            <a:r>
              <a:rPr lang="tr-TR" b="1" dirty="0"/>
              <a:t>-</a:t>
            </a:r>
            <a:r>
              <a:rPr lang="tr-TR" b="1" dirty="0" smtClean="0"/>
              <a:t>TL</a:t>
            </a:r>
          </a:p>
          <a:p>
            <a:endParaRPr lang="tr-TR" dirty="0"/>
          </a:p>
          <a:p>
            <a:pPr marL="2428875" lvl="2" indent="0">
              <a:buNone/>
            </a:pPr>
            <a:r>
              <a:rPr lang="tr-TR" sz="2000" b="1" dirty="0" smtClean="0"/>
              <a:t>                   TOPLAM: </a:t>
            </a:r>
            <a:r>
              <a:rPr lang="tr-TR" sz="2000" b="1" dirty="0"/>
              <a:t>403.054,80-</a:t>
            </a:r>
            <a:r>
              <a:rPr lang="tr-TR" sz="2000" b="1" dirty="0" smtClean="0"/>
              <a:t>TL </a:t>
            </a:r>
          </a:p>
          <a:p>
            <a:pPr marL="0" lvl="2" indent="0">
              <a:buNone/>
            </a:pPr>
            <a:endParaRPr lang="tr-TR" sz="2000" b="1" dirty="0"/>
          </a:p>
          <a:p>
            <a:pPr marL="0" lvl="2" indent="0">
              <a:buNone/>
            </a:pPr>
            <a:r>
              <a:rPr lang="tr-TR" sz="2000" b="1" dirty="0" smtClean="0"/>
              <a:t>Analizlerin </a:t>
            </a:r>
            <a:r>
              <a:rPr lang="tr-TR" sz="2000" b="1" dirty="0"/>
              <a:t>Ü</a:t>
            </a:r>
            <a:r>
              <a:rPr lang="tr-TR" sz="2000" b="1" dirty="0" smtClean="0"/>
              <a:t>niversitemizde en iyi kalitede yapılması </a:t>
            </a:r>
            <a:r>
              <a:rPr lang="tr-TR" sz="2000" b="1" dirty="0"/>
              <a:t>ile Üniversitenin kendi bütçesi içerisinde devir daim olmuş ve bütçenin </a:t>
            </a:r>
            <a:r>
              <a:rPr lang="tr-TR" sz="2000" b="1" dirty="0" smtClean="0"/>
              <a:t>de dışarıya aktarılması önlenmiştir. Toplam gelirin yaklaşık %60’ı KÜ-</a:t>
            </a:r>
            <a:r>
              <a:rPr lang="tr-TR" sz="2000" b="1" dirty="0" err="1" smtClean="0"/>
              <a:t>BAP’tan</a:t>
            </a:r>
            <a:r>
              <a:rPr lang="tr-TR" sz="2000" b="1" dirty="0" smtClean="0"/>
              <a:t> sağlanmıştır. </a:t>
            </a:r>
            <a:endParaRPr lang="tr-TR" sz="2000" dirty="0"/>
          </a:p>
          <a:p>
            <a:endParaRPr lang="en-US" dirty="0"/>
          </a:p>
        </p:txBody>
      </p:sp>
    </p:spTree>
    <p:extLst>
      <p:ext uri="{BB962C8B-B14F-4D97-AF65-F5344CB8AC3E}">
        <p14:creationId xmlns:p14="http://schemas.microsoft.com/office/powerpoint/2010/main" val="1655519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r-TR" sz="4000" b="1" dirty="0" smtClean="0"/>
              <a:t>KÜ-BAP Hızlı Destek Projeleri</a:t>
            </a:r>
            <a:endParaRPr lang="en-US" sz="4000" dirty="0"/>
          </a:p>
        </p:txBody>
      </p:sp>
      <p:sp>
        <p:nvSpPr>
          <p:cNvPr id="3" name="Content Placeholder 2"/>
          <p:cNvSpPr>
            <a:spLocks noGrp="1"/>
          </p:cNvSpPr>
          <p:nvPr>
            <p:ph idx="1"/>
          </p:nvPr>
        </p:nvSpPr>
        <p:spPr>
          <a:xfrm>
            <a:off x="1097280" y="2190719"/>
            <a:ext cx="10058400" cy="2861177"/>
          </a:xfrm>
        </p:spPr>
        <p:txBody>
          <a:bodyPr/>
          <a:lstStyle/>
          <a:p>
            <a:pPr lvl="0"/>
            <a:r>
              <a:rPr lang="tr-TR" dirty="0" smtClean="0"/>
              <a:t>Kastamonu Üniversitesi Öğretim Üyeleri ya da doktorasını tamamlamış öğretim elemanlarının Kastamonu Üniversitesi Merkezi Araştırma Laboratuvarı Uygulama ve Araştırma Merkezi'nden alacakları mal, hizmet ve analiz hizmetlerine ait projelerdir.</a:t>
            </a:r>
          </a:p>
          <a:p>
            <a:pPr lvl="0"/>
            <a:r>
              <a:rPr lang="tr-TR" dirty="0" smtClean="0"/>
              <a:t>İlk </a:t>
            </a:r>
            <a:r>
              <a:rPr lang="tr-TR" dirty="0"/>
              <a:t>kez 2015 yılında Hızlı Destek adıyla üniversitemiz öğretim elemanlarına araştırma yapmalarını desteklemek </a:t>
            </a:r>
            <a:r>
              <a:rPr lang="tr-TR" dirty="0" smtClean="0"/>
              <a:t>amacıyla analizler için </a:t>
            </a:r>
            <a:r>
              <a:rPr lang="tr-TR" dirty="0"/>
              <a:t>teşvik verilmiştir. </a:t>
            </a:r>
          </a:p>
          <a:p>
            <a:pPr lvl="0"/>
            <a:r>
              <a:rPr lang="tr-TR" dirty="0"/>
              <a:t>2015 - 2018 </a:t>
            </a:r>
            <a:r>
              <a:rPr lang="tr-TR" dirty="0" smtClean="0"/>
              <a:t>yılları arasında başvuru yapan toplam </a:t>
            </a:r>
            <a:r>
              <a:rPr lang="tr-TR" dirty="0"/>
              <a:t>109 öğretim elemanına </a:t>
            </a:r>
            <a:r>
              <a:rPr lang="tr-TR" b="1" dirty="0"/>
              <a:t>232.559,65 TL </a:t>
            </a:r>
            <a:r>
              <a:rPr lang="tr-TR" dirty="0"/>
              <a:t>destek </a:t>
            </a:r>
            <a:r>
              <a:rPr lang="tr-TR" dirty="0" smtClean="0"/>
              <a:t>sağlanmıştır</a:t>
            </a:r>
            <a:endParaRPr lang="en-US" dirty="0"/>
          </a:p>
        </p:txBody>
      </p:sp>
    </p:spTree>
    <p:extLst>
      <p:ext uri="{BB962C8B-B14F-4D97-AF65-F5344CB8AC3E}">
        <p14:creationId xmlns:p14="http://schemas.microsoft.com/office/powerpoint/2010/main" val="1695157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7271"/>
            <a:ext cx="10058400" cy="1450757"/>
          </a:xfrm>
        </p:spPr>
        <p:txBody>
          <a:bodyPr/>
          <a:lstStyle/>
          <a:p>
            <a:r>
              <a:rPr lang="en-US" b="1" dirty="0" err="1" smtClean="0"/>
              <a:t>Üniversite</a:t>
            </a:r>
            <a:r>
              <a:rPr lang="en-US" b="1" dirty="0" smtClean="0"/>
              <a:t> </a:t>
            </a:r>
            <a:r>
              <a:rPr lang="en-US" b="1" dirty="0" err="1" smtClean="0"/>
              <a:t>Öz</a:t>
            </a:r>
            <a:r>
              <a:rPr lang="en-US" b="1" dirty="0" smtClean="0"/>
              <a:t> </a:t>
            </a:r>
            <a:r>
              <a:rPr lang="en-US" b="1" dirty="0" err="1" smtClean="0"/>
              <a:t>Kaynakları</a:t>
            </a:r>
            <a:r>
              <a:rPr lang="en-US" b="1" dirty="0" smtClean="0"/>
              <a:t> </a:t>
            </a:r>
            <a:r>
              <a:rPr lang="en-US" b="1" dirty="0" err="1" smtClean="0"/>
              <a:t>Harici</a:t>
            </a:r>
            <a:r>
              <a:rPr lang="en-US" b="1" dirty="0" smtClean="0"/>
              <a:t> </a:t>
            </a:r>
            <a:r>
              <a:rPr lang="en-US" b="1" dirty="0" err="1" smtClean="0"/>
              <a:t>Destekler</a:t>
            </a:r>
            <a:endParaRPr lang="en-US" b="1" dirty="0"/>
          </a:p>
        </p:txBody>
      </p:sp>
      <p:sp>
        <p:nvSpPr>
          <p:cNvPr id="3" name="Content Placeholder 2"/>
          <p:cNvSpPr>
            <a:spLocks noGrp="1"/>
          </p:cNvSpPr>
          <p:nvPr>
            <p:ph idx="1"/>
          </p:nvPr>
        </p:nvSpPr>
        <p:spPr>
          <a:xfrm>
            <a:off x="1097280" y="1693333"/>
            <a:ext cx="10058400" cy="4303889"/>
          </a:xfrm>
        </p:spPr>
        <p:txBody>
          <a:bodyPr>
            <a:noAutofit/>
          </a:bodyPr>
          <a:lstStyle/>
          <a:p>
            <a:pPr algn="just"/>
            <a:r>
              <a:rPr lang="en-US" sz="2200" b="1" dirty="0" err="1" smtClean="0"/>
              <a:t>Kamu</a:t>
            </a:r>
            <a:r>
              <a:rPr lang="en-US" sz="2200" b="1" dirty="0" smtClean="0"/>
              <a:t> </a:t>
            </a:r>
            <a:r>
              <a:rPr lang="en-US" sz="2200" b="1" dirty="0" err="1" smtClean="0"/>
              <a:t>Kurum</a:t>
            </a:r>
            <a:r>
              <a:rPr lang="en-US" sz="2200" b="1" dirty="0" smtClean="0"/>
              <a:t> </a:t>
            </a:r>
            <a:r>
              <a:rPr lang="en-US" sz="2200" b="1" dirty="0" err="1" smtClean="0"/>
              <a:t>ve</a:t>
            </a:r>
            <a:r>
              <a:rPr lang="en-US" sz="2200" b="1" dirty="0" smtClean="0"/>
              <a:t> </a:t>
            </a:r>
            <a:r>
              <a:rPr lang="en-US" sz="2200" b="1" dirty="0" err="1" smtClean="0"/>
              <a:t>Kuluşları</a:t>
            </a:r>
            <a:r>
              <a:rPr lang="en-US" sz="2200" b="1" dirty="0" smtClean="0"/>
              <a:t> </a:t>
            </a:r>
            <a:r>
              <a:rPr lang="en-US" sz="2200" b="1" dirty="0" err="1" smtClean="0"/>
              <a:t>ile</a:t>
            </a:r>
            <a:r>
              <a:rPr lang="en-US" sz="2200" b="1" dirty="0" smtClean="0"/>
              <a:t> </a:t>
            </a:r>
            <a:r>
              <a:rPr lang="en-US" sz="2200" b="1" dirty="0" err="1" smtClean="0"/>
              <a:t>ortak</a:t>
            </a:r>
            <a:r>
              <a:rPr lang="en-US" sz="2200" b="1" dirty="0" smtClean="0"/>
              <a:t> </a:t>
            </a:r>
            <a:r>
              <a:rPr lang="en-US" sz="2200" b="1" dirty="0" err="1" smtClean="0"/>
              <a:t>yapılan</a:t>
            </a:r>
            <a:r>
              <a:rPr lang="en-US" sz="2200" b="1" dirty="0" smtClean="0"/>
              <a:t> </a:t>
            </a:r>
            <a:r>
              <a:rPr lang="en-US" sz="2200" b="1" dirty="0" err="1" smtClean="0"/>
              <a:t>projeler</a:t>
            </a:r>
            <a:r>
              <a:rPr lang="en-US" sz="2200" b="1" dirty="0" smtClean="0"/>
              <a:t> </a:t>
            </a:r>
            <a:r>
              <a:rPr lang="en-US" sz="2200" b="1" dirty="0" err="1" smtClean="0"/>
              <a:t>ile</a:t>
            </a:r>
            <a:r>
              <a:rPr lang="en-US" sz="2200" b="1" dirty="0" smtClean="0"/>
              <a:t> TÜBİTAK </a:t>
            </a:r>
            <a:r>
              <a:rPr lang="en-US" sz="2200" b="1" dirty="0" err="1" smtClean="0"/>
              <a:t>projeleri</a:t>
            </a:r>
            <a:r>
              <a:rPr lang="en-US" sz="2200" b="1" dirty="0" smtClean="0"/>
              <a:t> </a:t>
            </a:r>
            <a:r>
              <a:rPr lang="en-US" sz="2200" dirty="0" err="1" smtClean="0"/>
              <a:t>kapsamında</a:t>
            </a:r>
            <a:r>
              <a:rPr lang="en-US" sz="2200" dirty="0" smtClean="0"/>
              <a:t> </a:t>
            </a:r>
            <a:r>
              <a:rPr lang="en-US" sz="2200" dirty="0" err="1" smtClean="0"/>
              <a:t>Merkezimizde</a:t>
            </a:r>
            <a:r>
              <a:rPr lang="en-US" sz="2200" dirty="0" smtClean="0"/>
              <a:t> </a:t>
            </a:r>
            <a:r>
              <a:rPr lang="en-US" sz="2200" dirty="0" err="1" smtClean="0"/>
              <a:t>yapılan</a:t>
            </a:r>
            <a:r>
              <a:rPr lang="en-US" sz="2200" dirty="0" smtClean="0"/>
              <a:t> </a:t>
            </a:r>
            <a:r>
              <a:rPr lang="en-US" sz="2200" dirty="0" err="1" smtClean="0"/>
              <a:t>analizler</a:t>
            </a:r>
            <a:r>
              <a:rPr lang="en-US" sz="2200" dirty="0" smtClean="0"/>
              <a:t> </a:t>
            </a:r>
            <a:r>
              <a:rPr lang="en-US" sz="2200" dirty="0" err="1" smtClean="0"/>
              <a:t>sonucu</a:t>
            </a:r>
            <a:r>
              <a:rPr lang="en-US" sz="2200" dirty="0" smtClean="0"/>
              <a:t> </a:t>
            </a:r>
            <a:r>
              <a:rPr lang="en-US" sz="2200" dirty="0" err="1" smtClean="0"/>
              <a:t>bütçeye</a:t>
            </a:r>
            <a:r>
              <a:rPr lang="en-US" sz="2200" dirty="0" smtClean="0"/>
              <a:t> </a:t>
            </a:r>
            <a:r>
              <a:rPr lang="en-US" sz="2200" dirty="0" err="1" smtClean="0"/>
              <a:t>katkı</a:t>
            </a:r>
            <a:r>
              <a:rPr lang="en-US" sz="2200" dirty="0" smtClean="0"/>
              <a:t> </a:t>
            </a:r>
            <a:r>
              <a:rPr lang="en-US" sz="2200" dirty="0" err="1" smtClean="0"/>
              <a:t>önemli</a:t>
            </a:r>
            <a:r>
              <a:rPr lang="en-US" sz="2200" dirty="0" smtClean="0"/>
              <a:t> </a:t>
            </a:r>
            <a:r>
              <a:rPr lang="en-US" sz="2200" dirty="0" err="1" smtClean="0"/>
              <a:t>sağlanmaktadır</a:t>
            </a:r>
            <a:r>
              <a:rPr lang="en-US" sz="2200" dirty="0" smtClean="0"/>
              <a:t>. </a:t>
            </a:r>
          </a:p>
          <a:p>
            <a:pPr algn="just"/>
            <a:r>
              <a:rPr lang="en-US" sz="2200" dirty="0" err="1" smtClean="0"/>
              <a:t>Önemli</a:t>
            </a:r>
            <a:r>
              <a:rPr lang="en-US" sz="2200" dirty="0" smtClean="0"/>
              <a:t> </a:t>
            </a:r>
            <a:r>
              <a:rPr lang="en-US" sz="2200" dirty="0" err="1" smtClean="0"/>
              <a:t>olarak</a:t>
            </a:r>
            <a:r>
              <a:rPr lang="en-US" sz="2200" dirty="0" smtClean="0"/>
              <a:t> </a:t>
            </a:r>
            <a:r>
              <a:rPr lang="en-US" sz="2200" dirty="0" err="1" smtClean="0"/>
              <a:t>ortak</a:t>
            </a:r>
            <a:r>
              <a:rPr lang="en-US" sz="2200" dirty="0" smtClean="0"/>
              <a:t> </a:t>
            </a:r>
            <a:r>
              <a:rPr lang="en-US" sz="2200" dirty="0" err="1" smtClean="0"/>
              <a:t>yapılan</a:t>
            </a:r>
            <a:r>
              <a:rPr lang="en-US" sz="2200" dirty="0" smtClean="0"/>
              <a:t> </a:t>
            </a:r>
            <a:r>
              <a:rPr lang="en-US" sz="2200" dirty="0" err="1" smtClean="0"/>
              <a:t>projelerden</a:t>
            </a:r>
            <a:r>
              <a:rPr lang="en-US" sz="2200" dirty="0" smtClean="0"/>
              <a:t> </a:t>
            </a:r>
            <a:r>
              <a:rPr lang="en-US" sz="2200" b="1" dirty="0" err="1" smtClean="0"/>
              <a:t>Milli</a:t>
            </a:r>
            <a:r>
              <a:rPr lang="en-US" sz="2200" b="1" dirty="0" smtClean="0"/>
              <a:t> </a:t>
            </a:r>
            <a:r>
              <a:rPr lang="en-US" sz="2200" b="1" dirty="0" err="1" smtClean="0"/>
              <a:t>Parklar</a:t>
            </a:r>
            <a:r>
              <a:rPr lang="en-US" sz="2200" b="1" dirty="0" smtClean="0"/>
              <a:t> </a:t>
            </a:r>
            <a:r>
              <a:rPr lang="en-US" sz="2200" b="1" dirty="0" err="1" smtClean="0"/>
              <a:t>Doğa</a:t>
            </a:r>
            <a:r>
              <a:rPr lang="en-US" sz="2200" b="1" dirty="0" smtClean="0"/>
              <a:t> </a:t>
            </a:r>
            <a:r>
              <a:rPr lang="en-US" sz="2200" b="1" dirty="0" err="1" smtClean="0"/>
              <a:t>Koruma</a:t>
            </a:r>
            <a:r>
              <a:rPr lang="en-US" sz="2200" b="1" dirty="0" smtClean="0"/>
              <a:t> </a:t>
            </a:r>
            <a:r>
              <a:rPr lang="en-US" sz="2200" b="1" dirty="0" err="1" smtClean="0"/>
              <a:t>Bölge</a:t>
            </a:r>
            <a:r>
              <a:rPr lang="en-US" sz="2200" b="1" dirty="0" smtClean="0"/>
              <a:t> </a:t>
            </a:r>
            <a:r>
              <a:rPr lang="en-US" sz="2200" b="1" dirty="0" err="1" smtClean="0"/>
              <a:t>Müdürlüğünce</a:t>
            </a:r>
            <a:r>
              <a:rPr lang="en-US" sz="2200" b="1" dirty="0" smtClean="0"/>
              <a:t> </a:t>
            </a:r>
            <a:r>
              <a:rPr lang="en-US" sz="2200" dirty="0" err="1" smtClean="0"/>
              <a:t>desteklenen</a:t>
            </a:r>
            <a:r>
              <a:rPr lang="en-US" sz="2200" dirty="0" smtClean="0"/>
              <a:t> </a:t>
            </a:r>
            <a:r>
              <a:rPr lang="en-US" sz="2200" dirty="0" err="1" smtClean="0"/>
              <a:t>projelerden</a:t>
            </a:r>
            <a:r>
              <a:rPr lang="en-US" sz="2200" dirty="0" smtClean="0"/>
              <a:t> </a:t>
            </a:r>
            <a:r>
              <a:rPr lang="en-US" sz="2200" dirty="0" err="1" smtClean="0"/>
              <a:t>temin</a:t>
            </a:r>
            <a:r>
              <a:rPr lang="en-US" sz="2200" dirty="0" smtClean="0"/>
              <a:t> </a:t>
            </a:r>
            <a:r>
              <a:rPr lang="en-US" sz="2200" dirty="0" err="1" smtClean="0"/>
              <a:t>edilen</a:t>
            </a:r>
            <a:r>
              <a:rPr lang="en-US" sz="2200" dirty="0" smtClean="0"/>
              <a:t> </a:t>
            </a:r>
            <a:endParaRPr lang="tr-TR" sz="2200" dirty="0" smtClean="0"/>
          </a:p>
          <a:p>
            <a:pPr algn="just"/>
            <a:r>
              <a:rPr lang="en-US" sz="2200" dirty="0" smtClean="0"/>
              <a:t>ICP </a:t>
            </a:r>
            <a:r>
              <a:rPr lang="en-US" sz="2200" dirty="0" err="1" smtClean="0"/>
              <a:t>standart</a:t>
            </a:r>
            <a:r>
              <a:rPr lang="en-US" sz="2200" dirty="0" smtClean="0"/>
              <a:t> </a:t>
            </a:r>
            <a:r>
              <a:rPr lang="en-US" sz="2200" dirty="0" err="1" smtClean="0"/>
              <a:t>çözeltilei</a:t>
            </a:r>
            <a:r>
              <a:rPr lang="en-US" sz="2200" dirty="0"/>
              <a:t>,</a:t>
            </a:r>
            <a:r>
              <a:rPr lang="en-US" sz="2200" dirty="0" smtClean="0"/>
              <a:t> </a:t>
            </a:r>
            <a:r>
              <a:rPr lang="en-US" sz="2200" dirty="0" err="1" smtClean="0"/>
              <a:t>su</a:t>
            </a:r>
            <a:r>
              <a:rPr lang="en-US" sz="2200" dirty="0" smtClean="0"/>
              <a:t> </a:t>
            </a:r>
            <a:r>
              <a:rPr lang="en-US" sz="2200" dirty="0" err="1" smtClean="0"/>
              <a:t>analiz</a:t>
            </a:r>
            <a:r>
              <a:rPr lang="en-US" sz="2200" dirty="0" smtClean="0"/>
              <a:t> </a:t>
            </a:r>
            <a:r>
              <a:rPr lang="en-US" sz="2200" dirty="0" err="1" smtClean="0"/>
              <a:t>kitleri</a:t>
            </a:r>
            <a:r>
              <a:rPr lang="en-US" sz="2200" dirty="0" smtClean="0"/>
              <a:t> </a:t>
            </a:r>
            <a:r>
              <a:rPr lang="en-US" sz="2200" dirty="0" err="1" smtClean="0"/>
              <a:t>ve</a:t>
            </a:r>
            <a:r>
              <a:rPr lang="en-US" sz="2200" dirty="0" smtClean="0"/>
              <a:t> </a:t>
            </a:r>
            <a:r>
              <a:rPr lang="en-US" sz="2200" dirty="0" err="1" smtClean="0"/>
              <a:t>nükleer</a:t>
            </a:r>
            <a:r>
              <a:rPr lang="en-US" sz="2200" dirty="0" smtClean="0"/>
              <a:t> </a:t>
            </a:r>
            <a:r>
              <a:rPr lang="en-US" sz="2200" dirty="0" err="1" smtClean="0"/>
              <a:t>bilimler</a:t>
            </a:r>
            <a:r>
              <a:rPr lang="en-US" sz="2200" dirty="0" smtClean="0"/>
              <a:t> </a:t>
            </a:r>
            <a:r>
              <a:rPr lang="en-US" sz="2200" dirty="0" err="1" smtClean="0"/>
              <a:t>analiz</a:t>
            </a:r>
            <a:r>
              <a:rPr lang="en-US" sz="2200" dirty="0" smtClean="0"/>
              <a:t> </a:t>
            </a:r>
            <a:r>
              <a:rPr lang="en-US" sz="2200" dirty="0" err="1" smtClean="0"/>
              <a:t>setleri</a:t>
            </a:r>
            <a:r>
              <a:rPr lang="en-US" sz="2200" dirty="0" smtClean="0"/>
              <a:t> </a:t>
            </a:r>
            <a:r>
              <a:rPr lang="en-US" sz="2200" dirty="0" err="1" smtClean="0"/>
              <a:t>Merkezimizden</a:t>
            </a:r>
            <a:r>
              <a:rPr lang="en-US" sz="2200" dirty="0" smtClean="0"/>
              <a:t> </a:t>
            </a:r>
            <a:r>
              <a:rPr lang="en-US" sz="2200" dirty="0" err="1" smtClean="0"/>
              <a:t>talep</a:t>
            </a:r>
            <a:r>
              <a:rPr lang="en-US" sz="2200" dirty="0" smtClean="0"/>
              <a:t> </a:t>
            </a:r>
            <a:r>
              <a:rPr lang="en-US" sz="2200" dirty="0" err="1" smtClean="0"/>
              <a:t>edilen</a:t>
            </a:r>
            <a:r>
              <a:rPr lang="en-US" sz="2200" dirty="0" smtClean="0"/>
              <a:t> </a:t>
            </a:r>
            <a:r>
              <a:rPr lang="en-US" sz="2200" dirty="0" err="1" smtClean="0"/>
              <a:t>diğer</a:t>
            </a:r>
            <a:r>
              <a:rPr lang="en-US" sz="2200" dirty="0" smtClean="0"/>
              <a:t> </a:t>
            </a:r>
            <a:r>
              <a:rPr lang="en-US" sz="2200" dirty="0" err="1" smtClean="0"/>
              <a:t>analizlerde</a:t>
            </a:r>
            <a:r>
              <a:rPr lang="en-US" sz="2200" dirty="0" smtClean="0"/>
              <a:t> de </a:t>
            </a:r>
            <a:r>
              <a:rPr lang="en-US" sz="2200" dirty="0" err="1" smtClean="0"/>
              <a:t>kullanıldığından</a:t>
            </a:r>
            <a:r>
              <a:rPr lang="en-US" sz="2200" dirty="0" smtClean="0"/>
              <a:t> </a:t>
            </a:r>
            <a:r>
              <a:rPr lang="en-US" sz="2200" dirty="0" err="1" smtClean="0"/>
              <a:t>ciddi</a:t>
            </a:r>
            <a:r>
              <a:rPr lang="en-US" sz="2200" dirty="0" smtClean="0"/>
              <a:t> </a:t>
            </a:r>
            <a:r>
              <a:rPr lang="en-US" sz="2200" dirty="0" err="1" smtClean="0"/>
              <a:t>bir</a:t>
            </a:r>
            <a:r>
              <a:rPr lang="en-US" sz="2200" dirty="0" smtClean="0"/>
              <a:t> </a:t>
            </a:r>
            <a:r>
              <a:rPr lang="en-US" sz="2200" dirty="0" err="1" smtClean="0"/>
              <a:t>sarf</a:t>
            </a:r>
            <a:r>
              <a:rPr lang="en-US" sz="2200" dirty="0" smtClean="0"/>
              <a:t> </a:t>
            </a:r>
            <a:r>
              <a:rPr lang="en-US" sz="2200" dirty="0" err="1" smtClean="0"/>
              <a:t>madde</a:t>
            </a:r>
            <a:r>
              <a:rPr lang="en-US" sz="2200" dirty="0" smtClean="0"/>
              <a:t>/</a:t>
            </a:r>
            <a:r>
              <a:rPr lang="en-US" sz="2200" dirty="0" err="1" smtClean="0"/>
              <a:t>malzeme</a:t>
            </a:r>
            <a:r>
              <a:rPr lang="en-US" sz="2200" dirty="0" smtClean="0"/>
              <a:t> </a:t>
            </a:r>
            <a:r>
              <a:rPr lang="en-US" sz="2200" dirty="0" err="1" smtClean="0"/>
              <a:t>tasarrufu</a:t>
            </a:r>
            <a:r>
              <a:rPr lang="en-US" sz="2200" dirty="0" smtClean="0"/>
              <a:t> </a:t>
            </a:r>
            <a:r>
              <a:rPr lang="en-US" sz="2200" dirty="0" err="1" smtClean="0"/>
              <a:t>sağlamıştır</a:t>
            </a:r>
            <a:r>
              <a:rPr lang="en-US" sz="2200" dirty="0" smtClean="0"/>
              <a:t>. Bu </a:t>
            </a:r>
            <a:r>
              <a:rPr lang="en-US" sz="2200" dirty="0" err="1" smtClean="0"/>
              <a:t>kapsamda</a:t>
            </a:r>
            <a:r>
              <a:rPr lang="tr-TR" sz="2200" dirty="0" smtClean="0"/>
              <a:t> 2015-2018 yıllarında</a:t>
            </a:r>
            <a:r>
              <a:rPr lang="en-US" sz="2200" dirty="0" smtClean="0"/>
              <a:t> </a:t>
            </a:r>
            <a:r>
              <a:rPr lang="en-US" sz="2200" dirty="0" err="1" smtClean="0"/>
              <a:t>yütülerek</a:t>
            </a:r>
            <a:r>
              <a:rPr lang="en-US" sz="2200" dirty="0" smtClean="0"/>
              <a:t> </a:t>
            </a:r>
            <a:r>
              <a:rPr lang="en-US" sz="2200" dirty="0" err="1" smtClean="0"/>
              <a:t>tamamlana</a:t>
            </a:r>
            <a:r>
              <a:rPr lang="tr-TR" sz="2200" dirty="0" smtClean="0"/>
              <a:t>n</a:t>
            </a:r>
            <a:r>
              <a:rPr lang="en-US" sz="2200" dirty="0" smtClean="0"/>
              <a:t> </a:t>
            </a:r>
            <a:r>
              <a:rPr lang="en-US" sz="2200" dirty="0" err="1" smtClean="0"/>
              <a:t>toplam</a:t>
            </a:r>
            <a:r>
              <a:rPr lang="en-US" sz="2200" dirty="0" smtClean="0"/>
              <a:t> </a:t>
            </a:r>
            <a:r>
              <a:rPr lang="en-US" sz="2200" b="1" dirty="0" smtClean="0"/>
              <a:t>6</a:t>
            </a:r>
            <a:r>
              <a:rPr lang="en-US" sz="2200" dirty="0" smtClean="0"/>
              <a:t> </a:t>
            </a:r>
            <a:r>
              <a:rPr lang="en-US" sz="2200" b="1" dirty="0" err="1" smtClean="0"/>
              <a:t>adet</a:t>
            </a:r>
            <a:r>
              <a:rPr lang="en-US" sz="2200" b="1" dirty="0" smtClean="0"/>
              <a:t> </a:t>
            </a:r>
            <a:r>
              <a:rPr lang="en-US" sz="2200" b="1" dirty="0" err="1" smtClean="0"/>
              <a:t>projeden</a:t>
            </a:r>
            <a:r>
              <a:rPr lang="en-US" sz="2200" b="1" dirty="0" smtClean="0"/>
              <a:t> </a:t>
            </a:r>
            <a:r>
              <a:rPr lang="en-US" sz="2200" b="1" dirty="0" err="1" smtClean="0"/>
              <a:t>yaklaşık</a:t>
            </a:r>
            <a:r>
              <a:rPr lang="en-US" sz="2200" b="1" dirty="0" smtClean="0"/>
              <a:t> </a:t>
            </a:r>
            <a:r>
              <a:rPr lang="tr-TR" sz="2200" b="1" dirty="0" smtClean="0"/>
              <a:t>20</a:t>
            </a:r>
            <a:r>
              <a:rPr lang="en-US" sz="2200" b="1" dirty="0" smtClean="0"/>
              <a:t>0.000,00 TL </a:t>
            </a:r>
            <a:r>
              <a:rPr lang="en-US" sz="2200" dirty="0" err="1" smtClean="0"/>
              <a:t>değerinde</a:t>
            </a:r>
            <a:r>
              <a:rPr lang="en-US" sz="2200" dirty="0" smtClean="0"/>
              <a:t> </a:t>
            </a:r>
            <a:r>
              <a:rPr lang="en-US" sz="2200" dirty="0" err="1" smtClean="0"/>
              <a:t>sarf</a:t>
            </a:r>
            <a:r>
              <a:rPr lang="en-US" sz="2200" dirty="0" smtClean="0"/>
              <a:t> </a:t>
            </a:r>
            <a:r>
              <a:rPr lang="en-US" sz="2200" dirty="0" err="1" smtClean="0"/>
              <a:t>girişi</a:t>
            </a:r>
            <a:r>
              <a:rPr lang="en-US" sz="2200" dirty="0" smtClean="0"/>
              <a:t> </a:t>
            </a:r>
            <a:r>
              <a:rPr lang="en-US" sz="2200" dirty="0" err="1" smtClean="0"/>
              <a:t>olmuştur</a:t>
            </a:r>
            <a:r>
              <a:rPr lang="en-US" sz="2200" dirty="0" smtClean="0"/>
              <a:t>.</a:t>
            </a:r>
          </a:p>
          <a:p>
            <a:pPr algn="just"/>
            <a:r>
              <a:rPr lang="en-US" sz="2200" dirty="0" err="1"/>
              <a:t>Milli</a:t>
            </a:r>
            <a:r>
              <a:rPr lang="en-US" sz="2200" dirty="0"/>
              <a:t> </a:t>
            </a:r>
            <a:r>
              <a:rPr lang="en-US" sz="2200" dirty="0" err="1"/>
              <a:t>Parklar</a:t>
            </a:r>
            <a:r>
              <a:rPr lang="en-US" sz="2200" dirty="0"/>
              <a:t> </a:t>
            </a:r>
            <a:r>
              <a:rPr lang="en-US" sz="2200" dirty="0" err="1"/>
              <a:t>Doğa</a:t>
            </a:r>
            <a:r>
              <a:rPr lang="en-US" sz="2200" dirty="0"/>
              <a:t> </a:t>
            </a:r>
            <a:r>
              <a:rPr lang="en-US" sz="2200" dirty="0" err="1"/>
              <a:t>Koruma</a:t>
            </a:r>
            <a:r>
              <a:rPr lang="en-US" sz="2200" dirty="0"/>
              <a:t> </a:t>
            </a:r>
            <a:r>
              <a:rPr lang="en-US" sz="2200" dirty="0" err="1"/>
              <a:t>Bölge</a:t>
            </a:r>
            <a:r>
              <a:rPr lang="en-US" sz="2200" dirty="0"/>
              <a:t> </a:t>
            </a:r>
            <a:r>
              <a:rPr lang="en-US" sz="2200" dirty="0" err="1" smtClean="0"/>
              <a:t>Müdürlüğü</a:t>
            </a:r>
            <a:r>
              <a:rPr lang="en-US" sz="2200" dirty="0" smtClean="0"/>
              <a:t> </a:t>
            </a:r>
            <a:r>
              <a:rPr lang="en-US" sz="2200" dirty="0" err="1" smtClean="0"/>
              <a:t>ortaklığı</a:t>
            </a:r>
            <a:r>
              <a:rPr lang="en-US" sz="2200" dirty="0" smtClean="0"/>
              <a:t> </a:t>
            </a:r>
            <a:r>
              <a:rPr lang="en-US" sz="2200" dirty="0" err="1" smtClean="0"/>
              <a:t>ile</a:t>
            </a:r>
            <a:r>
              <a:rPr lang="en-US" sz="2200" dirty="0" smtClean="0"/>
              <a:t> 2018 </a:t>
            </a:r>
            <a:r>
              <a:rPr lang="en-US" sz="2200" dirty="0" err="1" smtClean="0"/>
              <a:t>yılı</a:t>
            </a:r>
            <a:r>
              <a:rPr lang="en-US" sz="2200" dirty="0" smtClean="0"/>
              <a:t> </a:t>
            </a:r>
            <a:r>
              <a:rPr lang="en-US" sz="2200" dirty="0" err="1" smtClean="0"/>
              <a:t>içerisinde</a:t>
            </a:r>
            <a:r>
              <a:rPr lang="en-US" sz="2200" dirty="0" smtClean="0"/>
              <a:t> </a:t>
            </a:r>
            <a:r>
              <a:rPr lang="en-US" sz="2200" dirty="0" err="1" smtClean="0"/>
              <a:t>başlanan</a:t>
            </a:r>
            <a:r>
              <a:rPr lang="en-US" sz="2200" dirty="0" smtClean="0"/>
              <a:t> 2 </a:t>
            </a:r>
            <a:r>
              <a:rPr lang="en-US" sz="2200" dirty="0" err="1" smtClean="0"/>
              <a:t>adet</a:t>
            </a:r>
            <a:r>
              <a:rPr lang="en-US" sz="2200" dirty="0" smtClean="0"/>
              <a:t> </a:t>
            </a:r>
            <a:r>
              <a:rPr lang="en-US" sz="2200" dirty="0" err="1" smtClean="0"/>
              <a:t>projenin</a:t>
            </a:r>
            <a:r>
              <a:rPr lang="en-US" sz="2200" dirty="0" smtClean="0"/>
              <a:t> </a:t>
            </a:r>
            <a:r>
              <a:rPr lang="en-US" sz="2200" dirty="0" err="1" smtClean="0"/>
              <a:t>bütçesinden</a:t>
            </a:r>
            <a:r>
              <a:rPr lang="en-US" sz="2200" dirty="0" smtClean="0"/>
              <a:t> </a:t>
            </a:r>
            <a:r>
              <a:rPr lang="en-US" sz="2200" b="1" dirty="0" smtClean="0"/>
              <a:t>2019 </a:t>
            </a:r>
            <a:r>
              <a:rPr lang="en-US" sz="2200" b="1" dirty="0" err="1" smtClean="0"/>
              <a:t>yılında</a:t>
            </a:r>
            <a:r>
              <a:rPr lang="en-US" sz="2200" b="1" dirty="0" smtClean="0"/>
              <a:t> </a:t>
            </a:r>
            <a:r>
              <a:rPr lang="en-US" sz="2200" b="1" dirty="0" err="1" smtClean="0"/>
              <a:t>yapılacak</a:t>
            </a:r>
            <a:r>
              <a:rPr lang="en-US" sz="2200" b="1" dirty="0" smtClean="0"/>
              <a:t> 85.000 TL </a:t>
            </a:r>
            <a:r>
              <a:rPr lang="en-US" sz="2200" dirty="0" err="1" smtClean="0"/>
              <a:t>civarındaki</a:t>
            </a:r>
            <a:r>
              <a:rPr lang="en-US" sz="2200" dirty="0" smtClean="0"/>
              <a:t> </a:t>
            </a:r>
            <a:r>
              <a:rPr lang="en-US" sz="2200" dirty="0" err="1" smtClean="0"/>
              <a:t>alımlar</a:t>
            </a:r>
            <a:r>
              <a:rPr lang="en-US" sz="2200" dirty="0" smtClean="0"/>
              <a:t> </a:t>
            </a:r>
            <a:r>
              <a:rPr lang="en-US" sz="2200" dirty="0" err="1" smtClean="0"/>
              <a:t>ile</a:t>
            </a:r>
            <a:r>
              <a:rPr lang="en-US" sz="2200" dirty="0" smtClean="0"/>
              <a:t> de </a:t>
            </a:r>
            <a:r>
              <a:rPr lang="en-US" sz="2200" dirty="0" err="1" smtClean="0"/>
              <a:t>bu</a:t>
            </a:r>
            <a:r>
              <a:rPr lang="en-US" sz="2200" dirty="0" smtClean="0"/>
              <a:t> </a:t>
            </a:r>
            <a:r>
              <a:rPr lang="en-US" sz="2200" dirty="0" err="1" smtClean="0"/>
              <a:t>destekleri</a:t>
            </a:r>
            <a:r>
              <a:rPr lang="en-US" sz="2200" dirty="0" smtClean="0"/>
              <a:t> </a:t>
            </a:r>
            <a:r>
              <a:rPr lang="en-US" sz="2200" dirty="0" err="1" smtClean="0"/>
              <a:t>devam</a:t>
            </a:r>
            <a:r>
              <a:rPr lang="en-US" sz="2200" dirty="0" smtClean="0"/>
              <a:t> </a:t>
            </a:r>
            <a:r>
              <a:rPr lang="en-US" sz="2200" dirty="0" err="1" smtClean="0"/>
              <a:t>edecektir</a:t>
            </a:r>
            <a:r>
              <a:rPr lang="en-US" sz="2200" dirty="0" smtClean="0"/>
              <a:t>.</a:t>
            </a:r>
          </a:p>
        </p:txBody>
      </p:sp>
    </p:spTree>
    <p:extLst>
      <p:ext uri="{BB962C8B-B14F-4D97-AF65-F5344CB8AC3E}">
        <p14:creationId xmlns:p14="http://schemas.microsoft.com/office/powerpoint/2010/main" val="4223231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7271"/>
            <a:ext cx="10058400" cy="1450757"/>
          </a:xfrm>
        </p:spPr>
        <p:txBody>
          <a:bodyPr/>
          <a:lstStyle/>
          <a:p>
            <a:r>
              <a:rPr lang="en-US" b="1" dirty="0" err="1" smtClean="0"/>
              <a:t>Üniversite</a:t>
            </a:r>
            <a:r>
              <a:rPr lang="en-US" b="1" dirty="0" smtClean="0"/>
              <a:t> </a:t>
            </a:r>
            <a:r>
              <a:rPr lang="en-US" b="1" dirty="0" err="1" smtClean="0"/>
              <a:t>Öz</a:t>
            </a:r>
            <a:r>
              <a:rPr lang="en-US" b="1" dirty="0" smtClean="0"/>
              <a:t> </a:t>
            </a:r>
            <a:r>
              <a:rPr lang="en-US" b="1" dirty="0" err="1" smtClean="0"/>
              <a:t>Kaynakları</a:t>
            </a:r>
            <a:r>
              <a:rPr lang="en-US" b="1" dirty="0" smtClean="0"/>
              <a:t> </a:t>
            </a:r>
            <a:r>
              <a:rPr lang="en-US" b="1" dirty="0" err="1" smtClean="0"/>
              <a:t>Harici</a:t>
            </a:r>
            <a:r>
              <a:rPr lang="en-US" b="1" dirty="0" smtClean="0"/>
              <a:t> </a:t>
            </a:r>
            <a:r>
              <a:rPr lang="en-US" b="1" dirty="0" err="1" smtClean="0"/>
              <a:t>Destekler</a:t>
            </a:r>
            <a:endParaRPr lang="en-US" b="1" dirty="0"/>
          </a:p>
        </p:txBody>
      </p:sp>
      <p:sp>
        <p:nvSpPr>
          <p:cNvPr id="3" name="Content Placeholder 2"/>
          <p:cNvSpPr>
            <a:spLocks noGrp="1"/>
          </p:cNvSpPr>
          <p:nvPr>
            <p:ph idx="1"/>
          </p:nvPr>
        </p:nvSpPr>
        <p:spPr>
          <a:xfrm>
            <a:off x="1097280" y="1993133"/>
            <a:ext cx="10058400" cy="3688136"/>
          </a:xfrm>
        </p:spPr>
        <p:txBody>
          <a:bodyPr>
            <a:noAutofit/>
          </a:bodyPr>
          <a:lstStyle/>
          <a:p>
            <a:r>
              <a:rPr lang="tr-TR" sz="2200" dirty="0" err="1" smtClean="0"/>
              <a:t>Tübitak</a:t>
            </a:r>
            <a:r>
              <a:rPr lang="tr-TR" sz="2200" dirty="0" smtClean="0"/>
              <a:t> 1002 ve 3001 projelerinden analizler için ödemler yapılmasının yanı sıra 3001 projesinden yapılan kurum hissesinden ilgili hocalarımızın sorumluluğundaki araştırma laboratuvarına, yaklaşık </a:t>
            </a:r>
            <a:r>
              <a:rPr lang="tr-TR" sz="2200" b="1" dirty="0" smtClean="0"/>
              <a:t>50.000, 00 TL </a:t>
            </a:r>
            <a:r>
              <a:rPr lang="tr-TR" sz="2200" dirty="0" smtClean="0"/>
              <a:t>değerinde cihaz alımı yapılmıştır.</a:t>
            </a:r>
          </a:p>
          <a:p>
            <a:r>
              <a:rPr lang="en-US" sz="2200" dirty="0" smtClean="0"/>
              <a:t>2018/2. </a:t>
            </a:r>
            <a:r>
              <a:rPr lang="en-US" sz="2200" dirty="0" err="1" smtClean="0"/>
              <a:t>dönem</a:t>
            </a:r>
            <a:r>
              <a:rPr lang="en-US" sz="2200" dirty="0" smtClean="0"/>
              <a:t> </a:t>
            </a:r>
            <a:r>
              <a:rPr lang="en-US" sz="2200" b="1" dirty="0" smtClean="0"/>
              <a:t>TÜBİTAK</a:t>
            </a:r>
            <a:r>
              <a:rPr lang="en-US" sz="2200" dirty="0" smtClean="0"/>
              <a:t> </a:t>
            </a:r>
            <a:r>
              <a:rPr lang="en-US" sz="2200" dirty="0" err="1" smtClean="0"/>
              <a:t>proje</a:t>
            </a:r>
            <a:r>
              <a:rPr lang="en-US" sz="2200" dirty="0" smtClean="0"/>
              <a:t> </a:t>
            </a:r>
            <a:r>
              <a:rPr lang="en-US" sz="2200" dirty="0" err="1" smtClean="0"/>
              <a:t>başvuru</a:t>
            </a:r>
            <a:r>
              <a:rPr lang="en-US" sz="2200" dirty="0" smtClean="0"/>
              <a:t> </a:t>
            </a:r>
            <a:r>
              <a:rPr lang="en-US" sz="2200" dirty="0" err="1" smtClean="0"/>
              <a:t>döneminde</a:t>
            </a:r>
            <a:r>
              <a:rPr lang="en-US" sz="2200" dirty="0" smtClean="0"/>
              <a:t> </a:t>
            </a:r>
            <a:r>
              <a:rPr lang="en-US" sz="2200" dirty="0" err="1" smtClean="0"/>
              <a:t>Merkezimiz</a:t>
            </a:r>
            <a:r>
              <a:rPr lang="en-US" sz="2200" dirty="0" smtClean="0"/>
              <a:t> </a:t>
            </a:r>
            <a:r>
              <a:rPr lang="en-US" sz="2200" dirty="0" err="1" smtClean="0"/>
              <a:t>üzerinden</a:t>
            </a:r>
            <a:r>
              <a:rPr lang="en-US" sz="2200" dirty="0" smtClean="0"/>
              <a:t> </a:t>
            </a:r>
            <a:r>
              <a:rPr lang="en-US" sz="2200" dirty="0" err="1" smtClean="0"/>
              <a:t>verilen</a:t>
            </a:r>
            <a:r>
              <a:rPr lang="en-US" sz="2200" dirty="0" smtClean="0"/>
              <a:t> 1 </a:t>
            </a:r>
            <a:r>
              <a:rPr lang="en-US" sz="2200" dirty="0" err="1" smtClean="0"/>
              <a:t>adet</a:t>
            </a:r>
            <a:r>
              <a:rPr lang="en-US" sz="2200" dirty="0" smtClean="0"/>
              <a:t> </a:t>
            </a:r>
            <a:r>
              <a:rPr lang="en-US" sz="2200" dirty="0" err="1" smtClean="0"/>
              <a:t>proje</a:t>
            </a:r>
            <a:r>
              <a:rPr lang="tr-TR" sz="2200" dirty="0" err="1" smtClean="0"/>
              <a:t>nin</a:t>
            </a:r>
            <a:r>
              <a:rPr lang="tr-TR" sz="2200" dirty="0" smtClean="0"/>
              <a:t> </a:t>
            </a:r>
            <a:r>
              <a:rPr lang="en-US" sz="2200" dirty="0" err="1" smtClean="0"/>
              <a:t>desteklenmesine</a:t>
            </a:r>
            <a:r>
              <a:rPr lang="en-US" sz="2200" dirty="0" smtClean="0"/>
              <a:t> </a:t>
            </a:r>
            <a:r>
              <a:rPr lang="en-US" sz="2200" dirty="0" err="1" smtClean="0"/>
              <a:t>karar</a:t>
            </a:r>
            <a:r>
              <a:rPr lang="en-US" sz="2200" dirty="0" smtClean="0"/>
              <a:t> </a:t>
            </a:r>
            <a:r>
              <a:rPr lang="en-US" sz="2200" dirty="0" err="1" smtClean="0"/>
              <a:t>verilmiştir</a:t>
            </a:r>
            <a:r>
              <a:rPr lang="en-US" sz="2200" dirty="0" smtClean="0"/>
              <a:t>. </a:t>
            </a:r>
          </a:p>
          <a:p>
            <a:r>
              <a:rPr lang="en-US" sz="2200" dirty="0" err="1" smtClean="0"/>
              <a:t>Söz</a:t>
            </a:r>
            <a:r>
              <a:rPr lang="en-US" sz="2200" dirty="0" smtClean="0"/>
              <a:t> </a:t>
            </a:r>
            <a:r>
              <a:rPr lang="en-US" sz="2200" dirty="0" err="1" smtClean="0"/>
              <a:t>konusu</a:t>
            </a:r>
            <a:r>
              <a:rPr lang="en-US" sz="2200" dirty="0" smtClean="0"/>
              <a:t> </a:t>
            </a:r>
            <a:r>
              <a:rPr lang="en-US" sz="2200" dirty="0" err="1" smtClean="0"/>
              <a:t>proje</a:t>
            </a:r>
            <a:r>
              <a:rPr lang="en-US" sz="2200" dirty="0" smtClean="0"/>
              <a:t> </a:t>
            </a:r>
            <a:r>
              <a:rPr lang="en-US" sz="2200" dirty="0" err="1" smtClean="0"/>
              <a:t>kapsamında</a:t>
            </a:r>
            <a:r>
              <a:rPr lang="en-US" sz="2200" dirty="0" smtClean="0"/>
              <a:t>, </a:t>
            </a:r>
            <a:r>
              <a:rPr lang="en-US" sz="2200" dirty="0" err="1" smtClean="0"/>
              <a:t>sözleşmenin</a:t>
            </a:r>
            <a:r>
              <a:rPr lang="en-US" sz="2200" dirty="0" smtClean="0"/>
              <a:t> </a:t>
            </a:r>
            <a:r>
              <a:rPr lang="en-US" sz="2200" dirty="0" err="1" smtClean="0"/>
              <a:t>imzalanmasına</a:t>
            </a:r>
            <a:r>
              <a:rPr lang="en-US" sz="2200" dirty="0" smtClean="0"/>
              <a:t> </a:t>
            </a:r>
            <a:r>
              <a:rPr lang="en-US" sz="2200" dirty="0" err="1" smtClean="0"/>
              <a:t>müteakip</a:t>
            </a:r>
            <a:r>
              <a:rPr lang="en-US" sz="2200" dirty="0" smtClean="0"/>
              <a:t> </a:t>
            </a:r>
            <a:r>
              <a:rPr lang="en-US" sz="2200" dirty="0" err="1" smtClean="0"/>
              <a:t>analiz</a:t>
            </a:r>
            <a:r>
              <a:rPr lang="en-US" sz="2200" dirty="0" smtClean="0"/>
              <a:t> </a:t>
            </a:r>
            <a:r>
              <a:rPr lang="en-US" sz="2200" dirty="0" err="1" smtClean="0"/>
              <a:t>bedeli</a:t>
            </a:r>
            <a:r>
              <a:rPr lang="en-US" sz="2200" dirty="0" smtClean="0"/>
              <a:t> </a:t>
            </a:r>
            <a:r>
              <a:rPr lang="en-US" sz="2200" dirty="0" err="1" smtClean="0"/>
              <a:t>olarak</a:t>
            </a:r>
            <a:r>
              <a:rPr lang="en-US" sz="2200" dirty="0" smtClean="0"/>
              <a:t> </a:t>
            </a:r>
            <a:r>
              <a:rPr lang="en-US" sz="2200" dirty="0" err="1" smtClean="0"/>
              <a:t>yaklaşık</a:t>
            </a:r>
            <a:r>
              <a:rPr lang="en-US" sz="2200" dirty="0" smtClean="0"/>
              <a:t> </a:t>
            </a:r>
            <a:r>
              <a:rPr lang="en-US" sz="2200" b="1" dirty="0" smtClean="0"/>
              <a:t>55.000 TL</a:t>
            </a:r>
            <a:r>
              <a:rPr lang="en-US" sz="2200" dirty="0" smtClean="0"/>
              <a:t>, </a:t>
            </a:r>
            <a:r>
              <a:rPr lang="en-US" sz="2200" dirty="0" err="1" smtClean="0"/>
              <a:t>kurum</a:t>
            </a:r>
            <a:r>
              <a:rPr lang="en-US" sz="2200" dirty="0" smtClean="0"/>
              <a:t> </a:t>
            </a:r>
            <a:r>
              <a:rPr lang="en-US" sz="2200" dirty="0" err="1" smtClean="0"/>
              <a:t>hissesi</a:t>
            </a:r>
            <a:r>
              <a:rPr lang="en-US" sz="2200" dirty="0" smtClean="0"/>
              <a:t> </a:t>
            </a:r>
            <a:r>
              <a:rPr lang="en-US" sz="2200" dirty="0" err="1" smtClean="0"/>
              <a:t>olarak</a:t>
            </a:r>
            <a:r>
              <a:rPr lang="en-US" sz="2200" dirty="0" smtClean="0"/>
              <a:t> da</a:t>
            </a:r>
            <a:r>
              <a:rPr lang="en-US" sz="2200" b="1" dirty="0" smtClean="0"/>
              <a:t> </a:t>
            </a:r>
            <a:r>
              <a:rPr lang="tr-TR" sz="2200" b="1" dirty="0" smtClean="0"/>
              <a:t>%10-30 oranında (50-150.000,00 TL aralığında) </a:t>
            </a:r>
            <a:r>
              <a:rPr lang="tr-TR" sz="2200" dirty="0" smtClean="0"/>
              <a:t>meblağ</a:t>
            </a:r>
            <a:r>
              <a:rPr lang="en-US" sz="2200" dirty="0" smtClean="0"/>
              <a:t> </a:t>
            </a:r>
            <a:r>
              <a:rPr lang="tr-TR" sz="2200" dirty="0" smtClean="0"/>
              <a:t>KÜ-MERLAB </a:t>
            </a:r>
            <a:r>
              <a:rPr lang="en-US" sz="2200" dirty="0" err="1" smtClean="0"/>
              <a:t>bütçe</a:t>
            </a:r>
            <a:r>
              <a:rPr lang="tr-TR" sz="2200" dirty="0" smtClean="0"/>
              <a:t>sine</a:t>
            </a:r>
            <a:r>
              <a:rPr lang="en-US" sz="2200" dirty="0" smtClean="0"/>
              <a:t> </a:t>
            </a:r>
            <a:r>
              <a:rPr lang="en-US" sz="2200" dirty="0" err="1" smtClean="0"/>
              <a:t>aktarılacaktır</a:t>
            </a:r>
            <a:r>
              <a:rPr lang="en-US" sz="2200" dirty="0" smtClean="0"/>
              <a:t>.</a:t>
            </a:r>
            <a:endParaRPr lang="tr-TR" sz="2200" dirty="0" smtClean="0"/>
          </a:p>
          <a:p>
            <a:r>
              <a:rPr lang="tr-TR" sz="2200" dirty="0" smtClean="0"/>
              <a:t>2015-2018 yıllarında alınan hibe cihazlar ile de cihaz masraflarından yaklaşık olarak </a:t>
            </a:r>
            <a:r>
              <a:rPr lang="tr-TR" sz="2200" b="1" dirty="0" smtClean="0"/>
              <a:t>3.000.000,00 TL </a:t>
            </a:r>
            <a:r>
              <a:rPr lang="tr-TR" sz="2200" dirty="0" smtClean="0"/>
              <a:t>tasarruf edilmesi sağlanmıştır.</a:t>
            </a:r>
            <a:endParaRPr lang="en-US" sz="2200" dirty="0"/>
          </a:p>
        </p:txBody>
      </p:sp>
    </p:spTree>
    <p:extLst>
      <p:ext uri="{BB962C8B-B14F-4D97-AF65-F5344CB8AC3E}">
        <p14:creationId xmlns:p14="http://schemas.microsoft.com/office/powerpoint/2010/main" val="1806873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Akreditasyon</a:t>
            </a:r>
            <a:r>
              <a:rPr lang="en-US" b="1" dirty="0" smtClean="0"/>
              <a:t> </a:t>
            </a:r>
            <a:r>
              <a:rPr lang="en-US" b="1" dirty="0" err="1" smtClean="0"/>
              <a:t>Çalışmaları</a:t>
            </a:r>
            <a:endParaRPr lang="en-US" b="1" dirty="0"/>
          </a:p>
        </p:txBody>
      </p:sp>
      <p:sp>
        <p:nvSpPr>
          <p:cNvPr id="3" name="Content Placeholder 2"/>
          <p:cNvSpPr>
            <a:spLocks noGrp="1"/>
          </p:cNvSpPr>
          <p:nvPr>
            <p:ph idx="1"/>
          </p:nvPr>
        </p:nvSpPr>
        <p:spPr/>
        <p:txBody>
          <a:bodyPr>
            <a:normAutofit/>
          </a:bodyPr>
          <a:lstStyle/>
          <a:p>
            <a:r>
              <a:rPr lang="tr-TR" dirty="0" smtClean="0"/>
              <a:t>Merkezimiz </a:t>
            </a:r>
            <a:r>
              <a:rPr lang="tr-TR" b="1" dirty="0" err="1" smtClean="0"/>
              <a:t>Kromatografi</a:t>
            </a:r>
            <a:r>
              <a:rPr lang="tr-TR" b="1" dirty="0" smtClean="0"/>
              <a:t> ve Su Analiz biriminde </a:t>
            </a:r>
            <a:r>
              <a:rPr lang="tr-TR" dirty="0" smtClean="0"/>
              <a:t>akreditasyon </a:t>
            </a:r>
            <a:r>
              <a:rPr lang="tr-TR" dirty="0"/>
              <a:t>sürecine girmiş olup, </a:t>
            </a:r>
            <a:r>
              <a:rPr lang="tr-TR" b="1" dirty="0"/>
              <a:t>Kalite Merkezi kurulum çalışmaları </a:t>
            </a:r>
            <a:r>
              <a:rPr lang="tr-TR" b="1" dirty="0" smtClean="0"/>
              <a:t>başlamıştır</a:t>
            </a:r>
            <a:r>
              <a:rPr lang="tr-TR" b="1" dirty="0"/>
              <a:t>. </a:t>
            </a:r>
            <a:r>
              <a:rPr lang="tr-TR" dirty="0"/>
              <a:t>Bu bağlamda, binada eksikliği görülen yangın merdiveni, kimyasal atık depolama birimi, laboratuvarlara elektronik kapı geçiş sistemi ve kesintisiz enerji için jeneratör kurulumu işlemlerine Üniversitemiz Yapı İşleri Daire Başkanlığınca başlanmış ve 2019 yılı içerisinde bitirilmesi planlanmıştır.</a:t>
            </a:r>
          </a:p>
          <a:p>
            <a:r>
              <a:rPr lang="tr-TR" dirty="0"/>
              <a:t>Kastamonu Üniversitesi Merkezi Araştırma Laboratuvarı </a:t>
            </a:r>
            <a:r>
              <a:rPr lang="tr-TR" b="1" dirty="0"/>
              <a:t>Eylül 2017 itibariyle Kalite Yönetim Sertifikasyon sürecini başlatmış </a:t>
            </a:r>
            <a:r>
              <a:rPr lang="tr-TR" dirty="0"/>
              <a:t>olup, öncelikle kalite yönetim sistemini oluşturmak ve gerekli dokümanları hazırlamak için görev paylaşımı yapılmıştır. 26-27 Ekim 2017 tarihinde Merkezi Araştırma Laboratuvarı personeli ve birim sorumluları, Kalite Yönetim Sistemi Sorumlusu tarafından TS EN ISO/ IEC 17025 Laboratuvar Akreditasyonu Eğitimi’ni tamamlamışlar ve 17.11.2017 tarihinde yapılan sınav ile sertifika almaya hak kazanmışlardır</a:t>
            </a:r>
            <a:r>
              <a:rPr lang="tr-TR" dirty="0" smtClean="0"/>
              <a:t>.</a:t>
            </a:r>
          </a:p>
          <a:p>
            <a:endParaRPr lang="en-US" dirty="0"/>
          </a:p>
        </p:txBody>
      </p:sp>
    </p:spTree>
    <p:extLst>
      <p:ext uri="{BB962C8B-B14F-4D97-AF65-F5344CB8AC3E}">
        <p14:creationId xmlns:p14="http://schemas.microsoft.com/office/powerpoint/2010/main" val="10241933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Akreditasyon</a:t>
            </a:r>
            <a:r>
              <a:rPr lang="en-US" b="1" dirty="0"/>
              <a:t> </a:t>
            </a:r>
            <a:r>
              <a:rPr lang="en-US" b="1" dirty="0" err="1"/>
              <a:t>Çalışmaları</a:t>
            </a:r>
            <a:endParaRPr lang="en-US" b="1" dirty="0"/>
          </a:p>
        </p:txBody>
      </p:sp>
      <p:sp>
        <p:nvSpPr>
          <p:cNvPr id="3" name="Content Placeholder 2"/>
          <p:cNvSpPr>
            <a:spLocks noGrp="1"/>
          </p:cNvSpPr>
          <p:nvPr>
            <p:ph idx="1"/>
          </p:nvPr>
        </p:nvSpPr>
        <p:spPr/>
        <p:txBody>
          <a:bodyPr/>
          <a:lstStyle/>
          <a:p>
            <a:r>
              <a:rPr lang="tr-TR" dirty="0"/>
              <a:t>Merkezimizde bulunan </a:t>
            </a:r>
            <a:r>
              <a:rPr lang="tr-TR" b="1" dirty="0"/>
              <a:t>Su Kalitesi ve Su Kirliliği Laboratuvarı’nda </a:t>
            </a:r>
            <a:r>
              <a:rPr lang="tr-TR" dirty="0"/>
              <a:t>yapılmakta olan </a:t>
            </a:r>
            <a:r>
              <a:rPr lang="tr-TR" b="1" dirty="0"/>
              <a:t>analizlerden 8 parametreden </a:t>
            </a:r>
            <a:r>
              <a:rPr lang="tr-TR" dirty="0"/>
              <a:t>(254nm’de </a:t>
            </a:r>
            <a:r>
              <a:rPr lang="tr-TR" dirty="0" err="1"/>
              <a:t>absorbans</a:t>
            </a:r>
            <a:r>
              <a:rPr lang="tr-TR" dirty="0"/>
              <a:t>, NH4-N, İletkenlik, </a:t>
            </a:r>
            <a:r>
              <a:rPr lang="tr-TR" dirty="0" err="1"/>
              <a:t>pH</a:t>
            </a:r>
            <a:r>
              <a:rPr lang="tr-TR" dirty="0"/>
              <a:t>, NO2-N, Toplam çözünmüş PO4, Toplam PO4, Bulanıklık) uluslararası yeterlilik testlerine katılım ve başarı (z skoru &lt;2) sağlanmıştır. </a:t>
            </a:r>
            <a:endParaRPr lang="tr-TR" dirty="0" smtClean="0"/>
          </a:p>
          <a:p>
            <a:r>
              <a:rPr lang="tr-TR" dirty="0" smtClean="0"/>
              <a:t>Merkezi </a:t>
            </a:r>
            <a:r>
              <a:rPr lang="tr-TR" dirty="0"/>
              <a:t>Araştırma Laboratuvarı </a:t>
            </a:r>
            <a:r>
              <a:rPr lang="tr-TR" b="1" dirty="0" err="1"/>
              <a:t>Kromatografi</a:t>
            </a:r>
            <a:r>
              <a:rPr lang="tr-TR" b="1" dirty="0"/>
              <a:t> Birimi’nde bulunan HPLC cihazında yapılmakta</a:t>
            </a:r>
            <a:r>
              <a:rPr lang="tr-TR" dirty="0"/>
              <a:t> olan </a:t>
            </a:r>
            <a:r>
              <a:rPr lang="tr-TR" b="1" dirty="0"/>
              <a:t>balda</a:t>
            </a:r>
            <a:r>
              <a:rPr lang="tr-TR" dirty="0"/>
              <a:t> </a:t>
            </a:r>
            <a:r>
              <a:rPr lang="tr-TR" b="1" dirty="0"/>
              <a:t>HMF</a:t>
            </a:r>
            <a:r>
              <a:rPr lang="tr-TR" dirty="0"/>
              <a:t> (</a:t>
            </a:r>
            <a:r>
              <a:rPr lang="tr-TR" dirty="0" err="1"/>
              <a:t>Hidroksimetilfurfural</a:t>
            </a:r>
            <a:r>
              <a:rPr lang="tr-TR" dirty="0"/>
              <a:t>)  ve </a:t>
            </a:r>
            <a:r>
              <a:rPr lang="tr-TR" b="1" dirty="0"/>
              <a:t>balda şeker </a:t>
            </a:r>
            <a:r>
              <a:rPr lang="tr-TR" dirty="0"/>
              <a:t>(</a:t>
            </a:r>
            <a:r>
              <a:rPr lang="tr-TR" dirty="0" err="1"/>
              <a:t>glukoz</a:t>
            </a:r>
            <a:r>
              <a:rPr lang="tr-TR" dirty="0"/>
              <a:t>, </a:t>
            </a:r>
            <a:r>
              <a:rPr lang="tr-TR" dirty="0" err="1"/>
              <a:t>fruktoz</a:t>
            </a:r>
            <a:r>
              <a:rPr lang="tr-TR" dirty="0"/>
              <a:t>, </a:t>
            </a:r>
            <a:r>
              <a:rPr lang="tr-TR" dirty="0" err="1"/>
              <a:t>sakkaroz</a:t>
            </a:r>
            <a:r>
              <a:rPr lang="tr-TR" dirty="0"/>
              <a:t>) analizleri ile </a:t>
            </a:r>
            <a:r>
              <a:rPr lang="tr-TR" b="1" dirty="0"/>
              <a:t>balda asitlik ve balda nem analiz </a:t>
            </a:r>
            <a:r>
              <a:rPr lang="tr-TR" dirty="0"/>
              <a:t>parametreleri için FAPAS tarafından düzenlenen uluslararası yeterlilik testlerine katılım sağlanmış olup katılım sağladığımız bu analiz parametrelerinin hepsinde 2’den küçük z skoru (sonuçlarımız 0 ila 0,9 arasındadır) elde edilerek başarılı olunmuştur.</a:t>
            </a:r>
          </a:p>
          <a:p>
            <a:endParaRPr lang="en-US" dirty="0"/>
          </a:p>
        </p:txBody>
      </p:sp>
    </p:spTree>
    <p:extLst>
      <p:ext uri="{BB962C8B-B14F-4D97-AF65-F5344CB8AC3E}">
        <p14:creationId xmlns:p14="http://schemas.microsoft.com/office/powerpoint/2010/main" val="3728716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Akreditasyon</a:t>
            </a:r>
            <a:r>
              <a:rPr lang="en-US" b="1" dirty="0"/>
              <a:t> </a:t>
            </a:r>
            <a:r>
              <a:rPr lang="en-US" b="1" dirty="0" err="1"/>
              <a:t>Çalışmaları</a:t>
            </a:r>
            <a:endParaRPr lang="en-US" b="1" dirty="0"/>
          </a:p>
        </p:txBody>
      </p:sp>
      <p:sp>
        <p:nvSpPr>
          <p:cNvPr id="3" name="Content Placeholder 2"/>
          <p:cNvSpPr>
            <a:spLocks noGrp="1"/>
          </p:cNvSpPr>
          <p:nvPr>
            <p:ph idx="1"/>
          </p:nvPr>
        </p:nvSpPr>
        <p:spPr/>
        <p:txBody>
          <a:bodyPr>
            <a:normAutofit/>
          </a:bodyPr>
          <a:lstStyle/>
          <a:p>
            <a:r>
              <a:rPr lang="tr-TR" dirty="0"/>
              <a:t>TS EN ISO/ IEC 17025 Laboratuvar Akreditasyonu </a:t>
            </a:r>
            <a:r>
              <a:rPr lang="tr-TR" dirty="0" err="1"/>
              <a:t>Standardı’nda</a:t>
            </a:r>
            <a:r>
              <a:rPr lang="tr-TR" dirty="0"/>
              <a:t> yeni yapılan büyük revizyon sebebiyle, 03.05.2018 tarihinde Türk Akreditasyon Kurumu’nun düzenlemiş olduğu TS EN ISO/ IEC 17025 Revizyon Eğitimi’ne Kalite Yönetim Sistemi Sorumlumuz tarafından katılım sağlanmış olup, kendisince 09.05.2018 tarihinde Merkezi Araştırma Laboratuvarı personeli ve birim sorumlularına da revizyon eğitimi verilmiştir. Katlamayanlar için belirlenecek daha ileriki bir tarihte bu eğitimin tekrarı da yapılacaktır. </a:t>
            </a:r>
            <a:endParaRPr lang="tr-TR" dirty="0" smtClean="0"/>
          </a:p>
          <a:p>
            <a:r>
              <a:rPr lang="tr-TR" dirty="0"/>
              <a:t>27.03.2019 tarihinde İç Tetkikçi Eğitimi verilerek sınav yapılacak olup, sınavı başarıyla geçenlere İç Tetkikçi Sertifikası verilecektir</a:t>
            </a:r>
            <a:r>
              <a:rPr lang="tr-TR" dirty="0" smtClean="0"/>
              <a:t>.</a:t>
            </a:r>
          </a:p>
          <a:p>
            <a:r>
              <a:rPr lang="tr-TR" dirty="0"/>
              <a:t>Bundan sonra TS EN ISO/ IEC 17025 kapsamında akreditasyon için gerekli belgelerin ve dokümanların revizyon sebebiyle düzenlenmesi, yeni eklenen maddelerle ilgili dokümanların ilk kez hazırlanması ve önemli diğer teknik şartların gerekliliklerinin (bina şartları, kalibrasyon ve </a:t>
            </a:r>
            <a:r>
              <a:rPr lang="tr-TR" dirty="0" err="1"/>
              <a:t>validasyonların</a:t>
            </a:r>
            <a:r>
              <a:rPr lang="tr-TR" dirty="0"/>
              <a:t> yapılması </a:t>
            </a:r>
            <a:r>
              <a:rPr lang="tr-TR" dirty="0" err="1"/>
              <a:t>v.b</a:t>
            </a:r>
            <a:r>
              <a:rPr lang="tr-TR" dirty="0"/>
              <a:t>) gerçekleştirilerek </a:t>
            </a:r>
            <a:r>
              <a:rPr lang="tr-TR" b="1" dirty="0" err="1"/>
              <a:t>TÜRKAK’a</a:t>
            </a:r>
            <a:r>
              <a:rPr lang="tr-TR" b="1" dirty="0"/>
              <a:t> akreditasyon başvurusunun </a:t>
            </a:r>
            <a:r>
              <a:rPr lang="tr-TR" b="1" dirty="0" smtClean="0"/>
              <a:t>Mayıs-2019 içerisinde </a:t>
            </a:r>
            <a:r>
              <a:rPr lang="tr-TR" b="1" dirty="0"/>
              <a:t>yapılması planlanmaktadır. </a:t>
            </a:r>
            <a:endParaRPr lang="en-US" b="1" dirty="0"/>
          </a:p>
        </p:txBody>
      </p:sp>
    </p:spTree>
    <p:extLst>
      <p:ext uri="{BB962C8B-B14F-4D97-AF65-F5344CB8AC3E}">
        <p14:creationId xmlns:p14="http://schemas.microsoft.com/office/powerpoint/2010/main" val="3986524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2712" y="465668"/>
            <a:ext cx="11699400" cy="717279"/>
          </a:xfrm>
        </p:spPr>
        <p:txBody>
          <a:bodyPr>
            <a:normAutofit/>
          </a:bodyPr>
          <a:lstStyle/>
          <a:p>
            <a:r>
              <a:rPr lang="en-US" sz="4000" b="1" dirty="0" smtClean="0"/>
              <a:t>1. </a:t>
            </a:r>
            <a:r>
              <a:rPr lang="en-US" sz="4000" b="1" dirty="0" err="1" smtClean="0"/>
              <a:t>Görüntüleme</a:t>
            </a:r>
            <a:r>
              <a:rPr lang="en-US" sz="4000" b="1" dirty="0" smtClean="0"/>
              <a:t> </a:t>
            </a:r>
            <a:r>
              <a:rPr lang="en-US" sz="4000" b="1" dirty="0" err="1" smtClean="0"/>
              <a:t>Birimi</a:t>
            </a:r>
            <a:endParaRPr lang="en-US" sz="4000" b="1" dirty="0"/>
          </a:p>
        </p:txBody>
      </p:sp>
      <p:sp>
        <p:nvSpPr>
          <p:cNvPr id="3" name="İçerik Yer Tutucusu 2"/>
          <p:cNvSpPr>
            <a:spLocks noGrp="1"/>
          </p:cNvSpPr>
          <p:nvPr>
            <p:ph idx="1"/>
          </p:nvPr>
        </p:nvSpPr>
        <p:spPr>
          <a:xfrm>
            <a:off x="649111" y="1797955"/>
            <a:ext cx="10865556" cy="2407156"/>
          </a:xfrm>
        </p:spPr>
        <p:txBody>
          <a:bodyPr>
            <a:noAutofit/>
          </a:bodyPr>
          <a:lstStyle/>
          <a:p>
            <a:pPr algn="just">
              <a:lnSpc>
                <a:spcPct val="120000"/>
              </a:lnSpc>
              <a:buFont typeface="Wingdings" charset="2"/>
              <a:buChar char="Ø"/>
            </a:pPr>
            <a:r>
              <a:rPr lang="en-US" b="1" dirty="0" err="1">
                <a:solidFill>
                  <a:srgbClr val="000000"/>
                </a:solidFill>
              </a:rPr>
              <a:t>Taramalı</a:t>
            </a:r>
            <a:r>
              <a:rPr lang="en-US" b="1" dirty="0">
                <a:solidFill>
                  <a:srgbClr val="000000"/>
                </a:solidFill>
              </a:rPr>
              <a:t> </a:t>
            </a:r>
            <a:r>
              <a:rPr lang="en-US" b="1" dirty="0" err="1">
                <a:solidFill>
                  <a:srgbClr val="000000"/>
                </a:solidFill>
              </a:rPr>
              <a:t>Elektron</a:t>
            </a:r>
            <a:r>
              <a:rPr lang="en-US" b="1" dirty="0">
                <a:solidFill>
                  <a:srgbClr val="000000"/>
                </a:solidFill>
              </a:rPr>
              <a:t> </a:t>
            </a:r>
            <a:r>
              <a:rPr lang="en-US" b="1" dirty="0" err="1">
                <a:solidFill>
                  <a:srgbClr val="000000"/>
                </a:solidFill>
              </a:rPr>
              <a:t>Mikroskobu</a:t>
            </a:r>
            <a:r>
              <a:rPr lang="en-US" b="1" dirty="0">
                <a:solidFill>
                  <a:srgbClr val="000000"/>
                </a:solidFill>
              </a:rPr>
              <a:t> (SEM</a:t>
            </a:r>
            <a:r>
              <a:rPr lang="en-US" b="1" dirty="0" smtClean="0">
                <a:solidFill>
                  <a:srgbClr val="000000"/>
                </a:solidFill>
              </a:rPr>
              <a:t>) </a:t>
            </a:r>
            <a:r>
              <a:rPr lang="en-US" b="1" dirty="0" err="1" smtClean="0">
                <a:solidFill>
                  <a:srgbClr val="000000"/>
                </a:solidFill>
              </a:rPr>
              <a:t>ve</a:t>
            </a:r>
            <a:r>
              <a:rPr lang="en-US" b="1" dirty="0" smtClean="0">
                <a:solidFill>
                  <a:srgbClr val="000000"/>
                </a:solidFill>
              </a:rPr>
              <a:t> </a:t>
            </a:r>
            <a:r>
              <a:rPr lang="en-US" b="1" dirty="0">
                <a:solidFill>
                  <a:srgbClr val="000000"/>
                </a:solidFill>
              </a:rPr>
              <a:t>EDS (Energy Dispersive X-ray Spectroscopy</a:t>
            </a:r>
            <a:r>
              <a:rPr lang="en-US" b="1" dirty="0" smtClean="0">
                <a:solidFill>
                  <a:srgbClr val="000000"/>
                </a:solidFill>
              </a:rPr>
              <a:t>):</a:t>
            </a:r>
            <a:r>
              <a:rPr lang="en-US" b="1" dirty="0">
                <a:solidFill>
                  <a:srgbClr val="000000"/>
                </a:solidFill>
              </a:rPr>
              <a:t> </a:t>
            </a:r>
            <a:r>
              <a:rPr lang="en-US" dirty="0" err="1" smtClean="0">
                <a:solidFill>
                  <a:srgbClr val="000000"/>
                </a:solidFill>
              </a:rPr>
              <a:t>malzemelerin</a:t>
            </a:r>
            <a:r>
              <a:rPr lang="en-US" dirty="0" smtClean="0">
                <a:solidFill>
                  <a:srgbClr val="000000"/>
                </a:solidFill>
              </a:rPr>
              <a:t> </a:t>
            </a:r>
            <a:r>
              <a:rPr lang="en-US" dirty="0" err="1">
                <a:solidFill>
                  <a:srgbClr val="000000"/>
                </a:solidFill>
              </a:rPr>
              <a:t>mikro</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nano</a:t>
            </a:r>
            <a:r>
              <a:rPr lang="en-US" dirty="0">
                <a:solidFill>
                  <a:srgbClr val="000000"/>
                </a:solidFill>
              </a:rPr>
              <a:t> </a:t>
            </a:r>
            <a:r>
              <a:rPr lang="en-US" dirty="0" err="1">
                <a:solidFill>
                  <a:srgbClr val="000000"/>
                </a:solidFill>
              </a:rPr>
              <a:t>boyutta</a:t>
            </a:r>
            <a:r>
              <a:rPr lang="en-US" dirty="0">
                <a:solidFill>
                  <a:srgbClr val="000000"/>
                </a:solidFill>
              </a:rPr>
              <a:t> </a:t>
            </a:r>
            <a:r>
              <a:rPr lang="en-US" dirty="0" err="1" smtClean="0">
                <a:solidFill>
                  <a:srgbClr val="000000"/>
                </a:solidFill>
              </a:rPr>
              <a:t>görüntülenmesi</a:t>
            </a:r>
            <a:r>
              <a:rPr lang="en-US" dirty="0">
                <a:solidFill>
                  <a:srgbClr val="000000"/>
                </a:solidFill>
              </a:rPr>
              <a:t> </a:t>
            </a:r>
            <a:r>
              <a:rPr lang="en-US" dirty="0" err="1" smtClean="0">
                <a:solidFill>
                  <a:srgbClr val="000000"/>
                </a:solidFill>
              </a:rPr>
              <a:t>ile</a:t>
            </a:r>
            <a:r>
              <a:rPr lang="en-US" dirty="0" smtClean="0">
                <a:solidFill>
                  <a:srgbClr val="000000"/>
                </a:solidFill>
              </a:rPr>
              <a:t> </a:t>
            </a:r>
            <a:r>
              <a:rPr lang="en-US" dirty="0">
                <a:solidFill>
                  <a:srgbClr val="000000"/>
                </a:solidFill>
              </a:rPr>
              <a:t>EDS </a:t>
            </a:r>
            <a:r>
              <a:rPr lang="en-US" dirty="0" err="1" smtClean="0">
                <a:solidFill>
                  <a:srgbClr val="000000"/>
                </a:solidFill>
              </a:rPr>
              <a:t>yardımıyla</a:t>
            </a:r>
            <a:r>
              <a:rPr lang="en-US" dirty="0" smtClean="0">
                <a:solidFill>
                  <a:srgbClr val="000000"/>
                </a:solidFill>
              </a:rPr>
              <a:t> da </a:t>
            </a:r>
            <a:r>
              <a:rPr lang="en-US" dirty="0" err="1" smtClean="0">
                <a:solidFill>
                  <a:srgbClr val="000000"/>
                </a:solidFill>
              </a:rPr>
              <a:t>elementel</a:t>
            </a:r>
            <a:r>
              <a:rPr lang="en-US" dirty="0" smtClean="0">
                <a:solidFill>
                  <a:srgbClr val="000000"/>
                </a:solidFill>
              </a:rPr>
              <a:t> </a:t>
            </a:r>
            <a:r>
              <a:rPr lang="en-US" dirty="0" err="1">
                <a:solidFill>
                  <a:srgbClr val="000000"/>
                </a:solidFill>
              </a:rPr>
              <a:t>kompozisyonlarının</a:t>
            </a:r>
            <a:r>
              <a:rPr lang="en-US" dirty="0">
                <a:solidFill>
                  <a:srgbClr val="000000"/>
                </a:solidFill>
              </a:rPr>
              <a:t> </a:t>
            </a:r>
            <a:r>
              <a:rPr lang="en-US" dirty="0" err="1">
                <a:solidFill>
                  <a:srgbClr val="000000"/>
                </a:solidFill>
              </a:rPr>
              <a:t>belirlenmesi</a:t>
            </a:r>
            <a:r>
              <a:rPr lang="en-US" dirty="0">
                <a:solidFill>
                  <a:srgbClr val="000000"/>
                </a:solidFill>
              </a:rPr>
              <a:t> </a:t>
            </a:r>
            <a:r>
              <a:rPr lang="en-US" dirty="0" err="1" smtClean="0">
                <a:solidFill>
                  <a:srgbClr val="000000"/>
                </a:solidFill>
              </a:rPr>
              <a:t>mümkündür</a:t>
            </a:r>
            <a:r>
              <a:rPr lang="en-US" dirty="0" smtClean="0">
                <a:solidFill>
                  <a:srgbClr val="000000"/>
                </a:solidFill>
              </a:rPr>
              <a:t>.</a:t>
            </a:r>
            <a:r>
              <a:rPr lang="tr-TR" dirty="0" smtClean="0">
                <a:solidFill>
                  <a:srgbClr val="000000"/>
                </a:solidFill>
              </a:rPr>
              <a:t> </a:t>
            </a:r>
          </a:p>
          <a:p>
            <a:pPr algn="just">
              <a:lnSpc>
                <a:spcPct val="120000"/>
              </a:lnSpc>
              <a:buFont typeface="Wingdings" charset="2"/>
              <a:buChar char="Ø"/>
            </a:pPr>
            <a:r>
              <a:rPr lang="en-US" b="1" dirty="0" smtClean="0">
                <a:solidFill>
                  <a:srgbClr val="000000"/>
                </a:solidFill>
              </a:rPr>
              <a:t>X-</a:t>
            </a:r>
            <a:r>
              <a:rPr lang="en-US" b="1" dirty="0" err="1" smtClean="0">
                <a:solidFill>
                  <a:srgbClr val="000000"/>
                </a:solidFill>
              </a:rPr>
              <a:t>Işınları</a:t>
            </a:r>
            <a:r>
              <a:rPr lang="en-US" b="1" dirty="0" smtClean="0">
                <a:solidFill>
                  <a:srgbClr val="000000"/>
                </a:solidFill>
              </a:rPr>
              <a:t> </a:t>
            </a:r>
            <a:r>
              <a:rPr lang="en-US" b="1" dirty="0" err="1" smtClean="0">
                <a:solidFill>
                  <a:srgbClr val="000000"/>
                </a:solidFill>
              </a:rPr>
              <a:t>Difraktometresi</a:t>
            </a:r>
            <a:r>
              <a:rPr lang="en-US" b="1" dirty="0" smtClean="0">
                <a:solidFill>
                  <a:srgbClr val="000000"/>
                </a:solidFill>
              </a:rPr>
              <a:t> (XRD): </a:t>
            </a:r>
            <a:r>
              <a:rPr lang="en-US" dirty="0" err="1" smtClean="0">
                <a:solidFill>
                  <a:srgbClr val="000000"/>
                </a:solidFill>
              </a:rPr>
              <a:t>Malzemelerin</a:t>
            </a:r>
            <a:r>
              <a:rPr lang="en-US" dirty="0" smtClean="0">
                <a:solidFill>
                  <a:srgbClr val="000000"/>
                </a:solidFill>
              </a:rPr>
              <a:t>/</a:t>
            </a:r>
            <a:r>
              <a:rPr lang="en-US" dirty="0" err="1" smtClean="0">
                <a:solidFill>
                  <a:srgbClr val="000000"/>
                </a:solidFill>
              </a:rPr>
              <a:t>numunelerin</a:t>
            </a:r>
            <a:r>
              <a:rPr lang="en-US" dirty="0" smtClean="0">
                <a:solidFill>
                  <a:srgbClr val="000000"/>
                </a:solidFill>
              </a:rPr>
              <a:t> </a:t>
            </a:r>
            <a:r>
              <a:rPr lang="en-US" dirty="0" err="1" smtClean="0">
                <a:solidFill>
                  <a:srgbClr val="000000"/>
                </a:solidFill>
              </a:rPr>
              <a:t>kristal</a:t>
            </a:r>
            <a:r>
              <a:rPr lang="en-US" dirty="0" smtClean="0">
                <a:solidFill>
                  <a:srgbClr val="000000"/>
                </a:solidFill>
              </a:rPr>
              <a:t> </a:t>
            </a:r>
            <a:r>
              <a:rPr lang="en-US" dirty="0" err="1" smtClean="0">
                <a:solidFill>
                  <a:srgbClr val="000000"/>
                </a:solidFill>
              </a:rPr>
              <a:t>yapılarının</a:t>
            </a:r>
            <a:r>
              <a:rPr lang="en-US" dirty="0" smtClean="0">
                <a:solidFill>
                  <a:srgbClr val="000000"/>
                </a:solidFill>
              </a:rPr>
              <a:t> </a:t>
            </a:r>
            <a:r>
              <a:rPr lang="en-US" dirty="0" err="1" smtClean="0">
                <a:solidFill>
                  <a:srgbClr val="000000"/>
                </a:solidFill>
              </a:rPr>
              <a:t>aydınlatı</a:t>
            </a:r>
            <a:r>
              <a:rPr lang="tr-TR" dirty="0">
                <a:solidFill>
                  <a:srgbClr val="000000"/>
                </a:solidFill>
              </a:rPr>
              <a:t>l</a:t>
            </a:r>
            <a:r>
              <a:rPr lang="en-US" dirty="0" err="1" smtClean="0">
                <a:solidFill>
                  <a:srgbClr val="000000"/>
                </a:solidFill>
              </a:rPr>
              <a:t>ması</a:t>
            </a:r>
            <a:r>
              <a:rPr lang="en-US" dirty="0" smtClean="0">
                <a:solidFill>
                  <a:srgbClr val="000000"/>
                </a:solidFill>
              </a:rPr>
              <a:t> </a:t>
            </a:r>
          </a:p>
          <a:p>
            <a:pPr algn="just">
              <a:lnSpc>
                <a:spcPct val="120000"/>
              </a:lnSpc>
              <a:buFont typeface="Wingdings" charset="2"/>
              <a:buChar char="Ø"/>
            </a:pPr>
            <a:r>
              <a:rPr lang="en-US" b="1" dirty="0" err="1" smtClean="0">
                <a:solidFill>
                  <a:srgbClr val="000000"/>
                </a:solidFill>
              </a:rPr>
              <a:t>Atomik</a:t>
            </a:r>
            <a:r>
              <a:rPr lang="en-US" b="1" dirty="0" smtClean="0">
                <a:solidFill>
                  <a:srgbClr val="000000"/>
                </a:solidFill>
              </a:rPr>
              <a:t> </a:t>
            </a:r>
            <a:r>
              <a:rPr lang="en-US" b="1" dirty="0" err="1" smtClean="0">
                <a:solidFill>
                  <a:srgbClr val="000000"/>
                </a:solidFill>
              </a:rPr>
              <a:t>Kuvvet</a:t>
            </a:r>
            <a:r>
              <a:rPr lang="en-US" b="1" dirty="0" smtClean="0">
                <a:solidFill>
                  <a:srgbClr val="000000"/>
                </a:solidFill>
              </a:rPr>
              <a:t> </a:t>
            </a:r>
            <a:r>
              <a:rPr lang="en-US" b="1" dirty="0" err="1" smtClean="0">
                <a:solidFill>
                  <a:srgbClr val="000000"/>
                </a:solidFill>
              </a:rPr>
              <a:t>Mikroskobu</a:t>
            </a:r>
            <a:r>
              <a:rPr lang="en-US" b="1" dirty="0" smtClean="0">
                <a:solidFill>
                  <a:srgbClr val="000000"/>
                </a:solidFill>
              </a:rPr>
              <a:t> (AFM): </a:t>
            </a:r>
            <a:r>
              <a:rPr lang="en-US" dirty="0" err="1" smtClean="0">
                <a:solidFill>
                  <a:srgbClr val="000000"/>
                </a:solidFill>
              </a:rPr>
              <a:t>Numunelerin</a:t>
            </a:r>
            <a:r>
              <a:rPr lang="en-US" dirty="0" smtClean="0">
                <a:solidFill>
                  <a:srgbClr val="000000"/>
                </a:solidFill>
              </a:rPr>
              <a:t> </a:t>
            </a:r>
            <a:r>
              <a:rPr lang="en-US" dirty="0" err="1" smtClean="0">
                <a:solidFill>
                  <a:srgbClr val="000000"/>
                </a:solidFill>
              </a:rPr>
              <a:t>yüzey</a:t>
            </a:r>
            <a:r>
              <a:rPr lang="en-US" dirty="0" smtClean="0">
                <a:solidFill>
                  <a:srgbClr val="000000"/>
                </a:solidFill>
              </a:rPr>
              <a:t> </a:t>
            </a:r>
            <a:r>
              <a:rPr lang="en-US" dirty="0" err="1">
                <a:solidFill>
                  <a:srgbClr val="000000"/>
                </a:solidFill>
              </a:rPr>
              <a:t>topografisini</a:t>
            </a:r>
            <a:r>
              <a:rPr lang="en-US" dirty="0">
                <a:solidFill>
                  <a:srgbClr val="000000"/>
                </a:solidFill>
              </a:rPr>
              <a:t> </a:t>
            </a:r>
            <a:r>
              <a:rPr lang="en-US" dirty="0" err="1">
                <a:solidFill>
                  <a:srgbClr val="000000"/>
                </a:solidFill>
              </a:rPr>
              <a:t>belirlemek</a:t>
            </a:r>
            <a:r>
              <a:rPr lang="en-US" dirty="0">
                <a:solidFill>
                  <a:srgbClr val="000000"/>
                </a:solidFill>
              </a:rPr>
              <a:t> </a:t>
            </a:r>
            <a:r>
              <a:rPr lang="en-US" dirty="0" err="1">
                <a:solidFill>
                  <a:srgbClr val="000000"/>
                </a:solidFill>
              </a:rPr>
              <a:t>için</a:t>
            </a:r>
            <a:r>
              <a:rPr lang="en-US" dirty="0">
                <a:solidFill>
                  <a:srgbClr val="000000"/>
                </a:solidFill>
              </a:rPr>
              <a:t> </a:t>
            </a:r>
            <a:r>
              <a:rPr lang="en-US" dirty="0" err="1" smtClean="0">
                <a:solidFill>
                  <a:srgbClr val="000000"/>
                </a:solidFill>
              </a:rPr>
              <a:t>kullanılır</a:t>
            </a:r>
            <a:r>
              <a:rPr lang="en-US" dirty="0" smtClean="0">
                <a:solidFill>
                  <a:srgbClr val="000000"/>
                </a:solidFill>
              </a:rPr>
              <a:t>.</a:t>
            </a:r>
            <a:endParaRPr lang="en-US" dirty="0">
              <a:solidFill>
                <a:srgbClr val="000000"/>
              </a:solidFill>
            </a:endParaRPr>
          </a:p>
          <a:p>
            <a:pPr>
              <a:buFont typeface="Wingdings" charset="2"/>
              <a:buChar char="Ø"/>
            </a:pPr>
            <a:endParaRPr lang="en-US" dirty="0">
              <a:solidFill>
                <a:srgbClr val="000000"/>
              </a:solidFill>
            </a:endParaRPr>
          </a:p>
        </p:txBody>
      </p:sp>
      <p:pic>
        <p:nvPicPr>
          <p:cNvPr id="4"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3" y="162478"/>
            <a:ext cx="5266376" cy="1509471"/>
          </a:xfrm>
          <a:prstGeom prst="rect">
            <a:avLst/>
          </a:prstGeom>
        </p:spPr>
      </p:pic>
      <p:pic>
        <p:nvPicPr>
          <p:cNvPr id="5"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3" y="4119488"/>
            <a:ext cx="11091334" cy="2365369"/>
          </a:xfrm>
          <a:prstGeom prst="rect">
            <a:avLst/>
          </a:prstGeom>
        </p:spPr>
      </p:pic>
    </p:spTree>
    <p:extLst>
      <p:ext uri="{BB962C8B-B14F-4D97-AF65-F5344CB8AC3E}">
        <p14:creationId xmlns:p14="http://schemas.microsoft.com/office/powerpoint/2010/main" val="3162394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23773" y="324556"/>
            <a:ext cx="8761413" cy="874889"/>
          </a:xfrm>
        </p:spPr>
        <p:txBody>
          <a:bodyPr>
            <a:normAutofit/>
          </a:bodyPr>
          <a:lstStyle/>
          <a:p>
            <a:r>
              <a:rPr lang="en-US" sz="4000" b="1" dirty="0" smtClean="0"/>
              <a:t>2. </a:t>
            </a:r>
            <a:r>
              <a:rPr lang="en-US" sz="4000" b="1" dirty="0" err="1" smtClean="0"/>
              <a:t>Kromatografi</a:t>
            </a:r>
            <a:r>
              <a:rPr lang="en-US" sz="4000" b="1" dirty="0" smtClean="0"/>
              <a:t> </a:t>
            </a:r>
            <a:r>
              <a:rPr lang="en-US" sz="4000" b="1" dirty="0" err="1" smtClean="0"/>
              <a:t>Birimi</a:t>
            </a:r>
            <a:endParaRPr lang="en-US" sz="4000" dirty="0"/>
          </a:p>
        </p:txBody>
      </p:sp>
      <p:sp>
        <p:nvSpPr>
          <p:cNvPr id="3" name="İçerik Yer Tutucusu 2"/>
          <p:cNvSpPr>
            <a:spLocks noGrp="1"/>
          </p:cNvSpPr>
          <p:nvPr>
            <p:ph idx="1"/>
          </p:nvPr>
        </p:nvSpPr>
        <p:spPr>
          <a:xfrm>
            <a:off x="463197" y="1664424"/>
            <a:ext cx="11234914" cy="2851132"/>
          </a:xfrm>
        </p:spPr>
        <p:txBody>
          <a:bodyPr>
            <a:noAutofit/>
          </a:bodyPr>
          <a:lstStyle/>
          <a:p>
            <a:pPr algn="just">
              <a:buFont typeface="Wingdings" charset="2"/>
              <a:buChar char="Ø"/>
            </a:pPr>
            <a:r>
              <a:rPr lang="en-US" dirty="0" err="1" smtClean="0">
                <a:solidFill>
                  <a:srgbClr val="000000"/>
                </a:solidFill>
              </a:rPr>
              <a:t>Gaz</a:t>
            </a:r>
            <a:r>
              <a:rPr lang="en-US" dirty="0" smtClean="0">
                <a:solidFill>
                  <a:srgbClr val="000000"/>
                </a:solidFill>
              </a:rPr>
              <a:t> </a:t>
            </a:r>
            <a:r>
              <a:rPr lang="en-US" dirty="0" err="1" smtClean="0">
                <a:solidFill>
                  <a:srgbClr val="000000"/>
                </a:solidFill>
              </a:rPr>
              <a:t>Kromatografisi-Kütle</a:t>
            </a:r>
            <a:r>
              <a:rPr lang="en-US" dirty="0" smtClean="0">
                <a:solidFill>
                  <a:srgbClr val="000000"/>
                </a:solidFill>
              </a:rPr>
              <a:t> </a:t>
            </a:r>
            <a:r>
              <a:rPr lang="en-US" dirty="0" err="1" smtClean="0">
                <a:solidFill>
                  <a:srgbClr val="000000"/>
                </a:solidFill>
              </a:rPr>
              <a:t>Spektroskopisi</a:t>
            </a:r>
            <a:r>
              <a:rPr lang="en-US" dirty="0" smtClean="0">
                <a:solidFill>
                  <a:srgbClr val="000000"/>
                </a:solidFill>
              </a:rPr>
              <a:t> (GC</a:t>
            </a:r>
            <a:r>
              <a:rPr lang="en-US" dirty="0">
                <a:solidFill>
                  <a:srgbClr val="000000"/>
                </a:solidFill>
              </a:rPr>
              <a:t>-</a:t>
            </a:r>
            <a:r>
              <a:rPr lang="en-US" dirty="0" smtClean="0">
                <a:solidFill>
                  <a:srgbClr val="000000"/>
                </a:solidFill>
              </a:rPr>
              <a:t>MS) </a:t>
            </a:r>
          </a:p>
          <a:p>
            <a:pPr algn="just">
              <a:buFont typeface="Wingdings" charset="2"/>
              <a:buChar char="Ø"/>
            </a:pPr>
            <a:r>
              <a:rPr lang="en-US" dirty="0" err="1" smtClean="0">
                <a:solidFill>
                  <a:srgbClr val="000000"/>
                </a:solidFill>
              </a:rPr>
              <a:t>Sıvı</a:t>
            </a:r>
            <a:r>
              <a:rPr lang="en-US" dirty="0" smtClean="0">
                <a:solidFill>
                  <a:srgbClr val="000000"/>
                </a:solidFill>
              </a:rPr>
              <a:t> </a:t>
            </a:r>
            <a:r>
              <a:rPr lang="en-US" dirty="0" err="1" smtClean="0">
                <a:solidFill>
                  <a:srgbClr val="000000"/>
                </a:solidFill>
              </a:rPr>
              <a:t>Kromatografisi</a:t>
            </a:r>
            <a:r>
              <a:rPr lang="en-US" dirty="0" smtClean="0">
                <a:solidFill>
                  <a:srgbClr val="000000"/>
                </a:solidFill>
              </a:rPr>
              <a:t>- </a:t>
            </a:r>
            <a:r>
              <a:rPr lang="en-US" dirty="0" err="1" smtClean="0">
                <a:solidFill>
                  <a:srgbClr val="000000"/>
                </a:solidFill>
              </a:rPr>
              <a:t>Kütle</a:t>
            </a:r>
            <a:r>
              <a:rPr lang="en-US" dirty="0" smtClean="0">
                <a:solidFill>
                  <a:srgbClr val="000000"/>
                </a:solidFill>
              </a:rPr>
              <a:t> </a:t>
            </a:r>
            <a:r>
              <a:rPr lang="en-US" dirty="0" err="1" smtClean="0">
                <a:solidFill>
                  <a:srgbClr val="000000"/>
                </a:solidFill>
              </a:rPr>
              <a:t>Spektroskopisi-Kütle</a:t>
            </a:r>
            <a:r>
              <a:rPr lang="en-US" dirty="0" smtClean="0">
                <a:solidFill>
                  <a:srgbClr val="000000"/>
                </a:solidFill>
              </a:rPr>
              <a:t> </a:t>
            </a:r>
            <a:r>
              <a:rPr lang="en-US" dirty="0" err="1" smtClean="0">
                <a:solidFill>
                  <a:srgbClr val="000000"/>
                </a:solidFill>
              </a:rPr>
              <a:t>Spektroskopisi</a:t>
            </a:r>
            <a:r>
              <a:rPr lang="en-US" dirty="0" smtClean="0">
                <a:solidFill>
                  <a:srgbClr val="000000"/>
                </a:solidFill>
              </a:rPr>
              <a:t> (LC</a:t>
            </a:r>
            <a:r>
              <a:rPr lang="en-US" dirty="0">
                <a:solidFill>
                  <a:srgbClr val="000000"/>
                </a:solidFill>
              </a:rPr>
              <a:t>-MS/</a:t>
            </a:r>
            <a:r>
              <a:rPr lang="en-US" dirty="0" smtClean="0">
                <a:solidFill>
                  <a:srgbClr val="000000"/>
                </a:solidFill>
              </a:rPr>
              <a:t>MS)  </a:t>
            </a:r>
          </a:p>
          <a:p>
            <a:pPr algn="just">
              <a:buFont typeface="Wingdings" charset="2"/>
              <a:buChar char="Ø"/>
            </a:pPr>
            <a:r>
              <a:rPr lang="en-US" dirty="0" err="1" smtClean="0">
                <a:solidFill>
                  <a:srgbClr val="000000"/>
                </a:solidFill>
              </a:rPr>
              <a:t>Yüksek</a:t>
            </a:r>
            <a:r>
              <a:rPr lang="en-US" dirty="0" smtClean="0">
                <a:solidFill>
                  <a:srgbClr val="000000"/>
                </a:solidFill>
              </a:rPr>
              <a:t> </a:t>
            </a:r>
            <a:r>
              <a:rPr lang="en-US" dirty="0" err="1" smtClean="0">
                <a:solidFill>
                  <a:srgbClr val="000000"/>
                </a:solidFill>
              </a:rPr>
              <a:t>Basınç</a:t>
            </a:r>
            <a:r>
              <a:rPr lang="en-US" dirty="0" smtClean="0">
                <a:solidFill>
                  <a:srgbClr val="000000"/>
                </a:solidFill>
              </a:rPr>
              <a:t> </a:t>
            </a:r>
            <a:r>
              <a:rPr lang="en-US" dirty="0" err="1" smtClean="0">
                <a:solidFill>
                  <a:srgbClr val="000000"/>
                </a:solidFill>
              </a:rPr>
              <a:t>Sıvı</a:t>
            </a:r>
            <a:r>
              <a:rPr lang="en-US" dirty="0" smtClean="0">
                <a:solidFill>
                  <a:srgbClr val="000000"/>
                </a:solidFill>
              </a:rPr>
              <a:t> </a:t>
            </a:r>
            <a:r>
              <a:rPr lang="en-US" dirty="0" err="1" smtClean="0">
                <a:solidFill>
                  <a:srgbClr val="000000"/>
                </a:solidFill>
              </a:rPr>
              <a:t>Kromatografisi</a:t>
            </a:r>
            <a:r>
              <a:rPr lang="en-US" dirty="0" smtClean="0">
                <a:solidFill>
                  <a:srgbClr val="000000"/>
                </a:solidFill>
              </a:rPr>
              <a:t> (HPLC) </a:t>
            </a:r>
          </a:p>
          <a:p>
            <a:pPr marL="0" indent="0" algn="just">
              <a:buNone/>
            </a:pPr>
            <a:r>
              <a:rPr lang="en-US" dirty="0" err="1" smtClean="0">
                <a:solidFill>
                  <a:srgbClr val="000000"/>
                </a:solidFill>
              </a:rPr>
              <a:t>Kromatografik</a:t>
            </a:r>
            <a:r>
              <a:rPr lang="en-US" dirty="0" smtClean="0">
                <a:solidFill>
                  <a:srgbClr val="000000"/>
                </a:solidFill>
              </a:rPr>
              <a:t> </a:t>
            </a:r>
            <a:r>
              <a:rPr lang="en-US" dirty="0" err="1">
                <a:solidFill>
                  <a:srgbClr val="000000"/>
                </a:solidFill>
              </a:rPr>
              <a:t>yöntemler</a:t>
            </a:r>
            <a:r>
              <a:rPr lang="en-US" dirty="0">
                <a:solidFill>
                  <a:srgbClr val="000000"/>
                </a:solidFill>
              </a:rPr>
              <a:t> </a:t>
            </a:r>
            <a:r>
              <a:rPr lang="en-US" dirty="0" err="1">
                <a:solidFill>
                  <a:srgbClr val="000000"/>
                </a:solidFill>
              </a:rPr>
              <a:t>ile</a:t>
            </a:r>
            <a:r>
              <a:rPr lang="en-US" dirty="0">
                <a:solidFill>
                  <a:srgbClr val="000000"/>
                </a:solidFill>
              </a:rPr>
              <a:t> </a:t>
            </a:r>
            <a:r>
              <a:rPr lang="en-US" dirty="0" err="1">
                <a:solidFill>
                  <a:srgbClr val="000000"/>
                </a:solidFill>
              </a:rPr>
              <a:t>kütle</a:t>
            </a:r>
            <a:r>
              <a:rPr lang="en-US" dirty="0">
                <a:solidFill>
                  <a:srgbClr val="000000"/>
                </a:solidFill>
              </a:rPr>
              <a:t> </a:t>
            </a:r>
            <a:r>
              <a:rPr lang="en-US" dirty="0" err="1">
                <a:solidFill>
                  <a:srgbClr val="000000"/>
                </a:solidFill>
              </a:rPr>
              <a:t>spektrumlarından</a:t>
            </a:r>
            <a:r>
              <a:rPr lang="en-US" dirty="0">
                <a:solidFill>
                  <a:srgbClr val="000000"/>
                </a:solidFill>
              </a:rPr>
              <a:t> </a:t>
            </a:r>
            <a:r>
              <a:rPr lang="en-US" dirty="0" err="1">
                <a:solidFill>
                  <a:srgbClr val="000000"/>
                </a:solidFill>
              </a:rPr>
              <a:t>yararlanılarak</a:t>
            </a:r>
            <a:r>
              <a:rPr lang="en-US" dirty="0">
                <a:solidFill>
                  <a:srgbClr val="000000"/>
                </a:solidFill>
              </a:rPr>
              <a:t> </a:t>
            </a:r>
            <a:r>
              <a:rPr lang="en-US" dirty="0" err="1" smtClean="0">
                <a:solidFill>
                  <a:srgbClr val="000000"/>
                </a:solidFill>
              </a:rPr>
              <a:t>numune</a:t>
            </a:r>
            <a:r>
              <a:rPr lang="en-US" dirty="0" smtClean="0">
                <a:solidFill>
                  <a:srgbClr val="000000"/>
                </a:solidFill>
              </a:rPr>
              <a:t> </a:t>
            </a:r>
            <a:r>
              <a:rPr lang="en-US" dirty="0" err="1" smtClean="0">
                <a:solidFill>
                  <a:srgbClr val="000000"/>
                </a:solidFill>
              </a:rPr>
              <a:t>içeriği</a:t>
            </a:r>
            <a:r>
              <a:rPr lang="en-US" dirty="0" smtClean="0">
                <a:solidFill>
                  <a:srgbClr val="000000"/>
                </a:solidFill>
              </a:rPr>
              <a:t> </a:t>
            </a:r>
            <a:r>
              <a:rPr lang="en-US" dirty="0" err="1" smtClean="0">
                <a:solidFill>
                  <a:srgbClr val="000000"/>
                </a:solidFill>
              </a:rPr>
              <a:t>kalitatif</a:t>
            </a:r>
            <a:r>
              <a:rPr lang="en-US" dirty="0" smtClean="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kantitatif</a:t>
            </a:r>
            <a:r>
              <a:rPr lang="en-US" dirty="0">
                <a:solidFill>
                  <a:srgbClr val="000000"/>
                </a:solidFill>
              </a:rPr>
              <a:t> </a:t>
            </a:r>
            <a:r>
              <a:rPr lang="tr-TR" dirty="0" smtClean="0">
                <a:solidFill>
                  <a:srgbClr val="000000"/>
                </a:solidFill>
              </a:rPr>
              <a:t>olarak incelenmektedir.</a:t>
            </a:r>
            <a:endParaRPr lang="en-US" dirty="0">
              <a:solidFill>
                <a:srgbClr val="000000"/>
              </a:solidFill>
            </a:endParaRPr>
          </a:p>
          <a:p>
            <a:pPr marL="2427288" lvl="2" indent="-184150" algn="just"/>
            <a:r>
              <a:rPr lang="en-US" dirty="0" err="1" smtClean="0">
                <a:solidFill>
                  <a:srgbClr val="000000"/>
                </a:solidFill>
              </a:rPr>
              <a:t>Kalitatif</a:t>
            </a:r>
            <a:r>
              <a:rPr lang="en-US" dirty="0" smtClean="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ppt</a:t>
            </a:r>
            <a:r>
              <a:rPr lang="en-US" dirty="0">
                <a:solidFill>
                  <a:srgbClr val="000000"/>
                </a:solidFill>
              </a:rPr>
              <a:t>, ppb, ppb </a:t>
            </a:r>
            <a:r>
              <a:rPr lang="en-US" dirty="0" err="1">
                <a:solidFill>
                  <a:srgbClr val="000000"/>
                </a:solidFill>
              </a:rPr>
              <a:t>düzeylerde</a:t>
            </a:r>
            <a:r>
              <a:rPr lang="en-US" dirty="0">
                <a:solidFill>
                  <a:srgbClr val="000000"/>
                </a:solidFill>
              </a:rPr>
              <a:t> </a:t>
            </a:r>
            <a:r>
              <a:rPr lang="en-US" dirty="0" err="1">
                <a:solidFill>
                  <a:srgbClr val="000000"/>
                </a:solidFill>
              </a:rPr>
              <a:t>kantitatif</a:t>
            </a:r>
            <a:r>
              <a:rPr lang="en-US" dirty="0">
                <a:solidFill>
                  <a:srgbClr val="000000"/>
                </a:solidFill>
              </a:rPr>
              <a:t> </a:t>
            </a:r>
            <a:r>
              <a:rPr lang="en-US" dirty="0" err="1">
                <a:solidFill>
                  <a:srgbClr val="000000"/>
                </a:solidFill>
              </a:rPr>
              <a:t>eser</a:t>
            </a:r>
            <a:r>
              <a:rPr lang="en-US" dirty="0">
                <a:solidFill>
                  <a:srgbClr val="000000"/>
                </a:solidFill>
              </a:rPr>
              <a:t> element </a:t>
            </a:r>
            <a:r>
              <a:rPr lang="en-US" dirty="0" err="1">
                <a:solidFill>
                  <a:srgbClr val="000000"/>
                </a:solidFill>
              </a:rPr>
              <a:t>tayini</a:t>
            </a:r>
            <a:r>
              <a:rPr lang="en-US" dirty="0">
                <a:solidFill>
                  <a:srgbClr val="000000"/>
                </a:solidFill>
              </a:rPr>
              <a:t>,</a:t>
            </a:r>
          </a:p>
          <a:p>
            <a:pPr marL="2427288" lvl="2" indent="-184150" algn="just"/>
            <a:r>
              <a:rPr lang="en-US" dirty="0" err="1">
                <a:solidFill>
                  <a:srgbClr val="000000"/>
                </a:solidFill>
              </a:rPr>
              <a:t>Kompleks</a:t>
            </a:r>
            <a:r>
              <a:rPr lang="en-US" dirty="0">
                <a:solidFill>
                  <a:srgbClr val="000000"/>
                </a:solidFill>
              </a:rPr>
              <a:t> </a:t>
            </a:r>
            <a:r>
              <a:rPr lang="en-US" dirty="0" err="1">
                <a:solidFill>
                  <a:srgbClr val="000000"/>
                </a:solidFill>
              </a:rPr>
              <a:t>yapıların</a:t>
            </a:r>
            <a:r>
              <a:rPr lang="en-US" dirty="0">
                <a:solidFill>
                  <a:srgbClr val="000000"/>
                </a:solidFill>
              </a:rPr>
              <a:t> </a:t>
            </a:r>
            <a:r>
              <a:rPr lang="en-US" dirty="0" err="1">
                <a:solidFill>
                  <a:srgbClr val="000000"/>
                </a:solidFill>
              </a:rPr>
              <a:t>elementel</a:t>
            </a:r>
            <a:r>
              <a:rPr lang="en-US" dirty="0">
                <a:solidFill>
                  <a:srgbClr val="000000"/>
                </a:solidFill>
              </a:rPr>
              <a:t> </a:t>
            </a:r>
            <a:r>
              <a:rPr lang="en-US" dirty="0" err="1">
                <a:solidFill>
                  <a:srgbClr val="000000"/>
                </a:solidFill>
              </a:rPr>
              <a:t>formda</a:t>
            </a:r>
            <a:r>
              <a:rPr lang="en-US" dirty="0">
                <a:solidFill>
                  <a:srgbClr val="000000"/>
                </a:solidFill>
              </a:rPr>
              <a:t> </a:t>
            </a:r>
            <a:r>
              <a:rPr lang="en-US" dirty="0" err="1">
                <a:solidFill>
                  <a:srgbClr val="000000"/>
                </a:solidFill>
              </a:rPr>
              <a:t>tayini</a:t>
            </a:r>
            <a:r>
              <a:rPr lang="en-US" dirty="0">
                <a:solidFill>
                  <a:srgbClr val="000000"/>
                </a:solidFill>
              </a:rPr>
              <a:t>,</a:t>
            </a:r>
          </a:p>
          <a:p>
            <a:pPr marL="2427288" lvl="2" indent="-184150" algn="just"/>
            <a:r>
              <a:rPr lang="en-US" dirty="0" err="1">
                <a:solidFill>
                  <a:srgbClr val="000000"/>
                </a:solidFill>
              </a:rPr>
              <a:t>Karbonhidrat</a:t>
            </a:r>
            <a:r>
              <a:rPr lang="en-US" dirty="0">
                <a:solidFill>
                  <a:srgbClr val="000000"/>
                </a:solidFill>
              </a:rPr>
              <a:t>, </a:t>
            </a:r>
            <a:r>
              <a:rPr lang="en-US" dirty="0" err="1">
                <a:solidFill>
                  <a:srgbClr val="000000"/>
                </a:solidFill>
              </a:rPr>
              <a:t>pestisit</a:t>
            </a:r>
            <a:r>
              <a:rPr lang="en-US" dirty="0">
                <a:solidFill>
                  <a:srgbClr val="000000"/>
                </a:solidFill>
              </a:rPr>
              <a:t>, </a:t>
            </a:r>
            <a:r>
              <a:rPr lang="en-US" dirty="0" err="1">
                <a:solidFill>
                  <a:srgbClr val="000000"/>
                </a:solidFill>
              </a:rPr>
              <a:t>ilaç</a:t>
            </a:r>
            <a:r>
              <a:rPr lang="en-US" dirty="0">
                <a:solidFill>
                  <a:srgbClr val="000000"/>
                </a:solidFill>
              </a:rPr>
              <a:t>, </a:t>
            </a:r>
            <a:r>
              <a:rPr lang="en-US" dirty="0" err="1">
                <a:solidFill>
                  <a:srgbClr val="000000"/>
                </a:solidFill>
              </a:rPr>
              <a:t>nükleik</a:t>
            </a:r>
            <a:r>
              <a:rPr lang="en-US" dirty="0">
                <a:solidFill>
                  <a:srgbClr val="000000"/>
                </a:solidFill>
              </a:rPr>
              <a:t> </a:t>
            </a:r>
            <a:r>
              <a:rPr lang="en-US" dirty="0" err="1">
                <a:solidFill>
                  <a:srgbClr val="000000"/>
                </a:solidFill>
              </a:rPr>
              <a:t>asitler</a:t>
            </a:r>
            <a:r>
              <a:rPr lang="en-US" dirty="0">
                <a:solidFill>
                  <a:srgbClr val="000000"/>
                </a:solidFill>
              </a:rPr>
              <a:t> </a:t>
            </a:r>
            <a:r>
              <a:rPr lang="en-US" dirty="0" err="1">
                <a:solidFill>
                  <a:srgbClr val="000000"/>
                </a:solidFill>
              </a:rPr>
              <a:t>gibi</a:t>
            </a:r>
            <a:r>
              <a:rPr lang="en-US" dirty="0">
                <a:solidFill>
                  <a:srgbClr val="000000"/>
                </a:solidFill>
              </a:rPr>
              <a:t> </a:t>
            </a:r>
            <a:r>
              <a:rPr lang="en-US" dirty="0" err="1">
                <a:solidFill>
                  <a:srgbClr val="000000"/>
                </a:solidFill>
              </a:rPr>
              <a:t>yapıların</a:t>
            </a:r>
            <a:r>
              <a:rPr lang="en-US" dirty="0">
                <a:solidFill>
                  <a:srgbClr val="000000"/>
                </a:solidFill>
              </a:rPr>
              <a:t> </a:t>
            </a:r>
            <a:r>
              <a:rPr lang="en-US" dirty="0" err="1" smtClean="0">
                <a:solidFill>
                  <a:srgbClr val="000000"/>
                </a:solidFill>
              </a:rPr>
              <a:t>analizi</a:t>
            </a:r>
            <a:r>
              <a:rPr lang="tr-TR" dirty="0" smtClean="0">
                <a:solidFill>
                  <a:srgbClr val="000000"/>
                </a:solidFill>
              </a:rPr>
              <a:t> şeklinde sıralanabilir.</a:t>
            </a:r>
            <a:endParaRPr lang="en-US" dirty="0">
              <a:solidFill>
                <a:srgbClr val="000000"/>
              </a:solidFill>
            </a:endParaRPr>
          </a:p>
        </p:txBody>
      </p:sp>
      <p:pic>
        <p:nvPicPr>
          <p:cNvPr id="5" name="Resim 3"/>
          <p:cNvPicPr>
            <a:picLocks noChangeAspect="1"/>
          </p:cNvPicPr>
          <p:nvPr/>
        </p:nvPicPr>
        <p:blipFill rotWithShape="1">
          <a:blip r:embed="rId2">
            <a:extLst>
              <a:ext uri="{28A0092B-C50C-407E-A947-70E740481C1C}">
                <a14:useLocalDpi xmlns:a14="http://schemas.microsoft.com/office/drawing/2010/main" val="0"/>
              </a:ext>
            </a:extLst>
          </a:blip>
          <a:srcRect t="12150" b="6234"/>
          <a:stretch/>
        </p:blipFill>
        <p:spPr>
          <a:xfrm>
            <a:off x="1975555" y="4572001"/>
            <a:ext cx="8299039" cy="2032000"/>
          </a:xfrm>
          <a:prstGeom prst="rect">
            <a:avLst/>
          </a:prstGeom>
        </p:spPr>
      </p:pic>
      <p:grpSp>
        <p:nvGrpSpPr>
          <p:cNvPr id="7" name="Group 6"/>
          <p:cNvGrpSpPr/>
          <p:nvPr/>
        </p:nvGrpSpPr>
        <p:grpSpPr>
          <a:xfrm>
            <a:off x="6872112" y="225334"/>
            <a:ext cx="5192888" cy="1478769"/>
            <a:chOff x="6872112" y="225334"/>
            <a:chExt cx="5192888" cy="1478769"/>
          </a:xfrm>
        </p:grpSpPr>
        <p:pic>
          <p:nvPicPr>
            <p:cNvPr id="4"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112" y="225334"/>
              <a:ext cx="5192888" cy="1478769"/>
            </a:xfrm>
            <a:prstGeom prst="rect">
              <a:avLst/>
            </a:prstGeom>
          </p:spPr>
        </p:pic>
        <p:pic>
          <p:nvPicPr>
            <p:cNvPr id="6" name="Resim 2"/>
            <p:cNvPicPr>
              <a:picLocks noChangeAspect="1"/>
            </p:cNvPicPr>
            <p:nvPr/>
          </p:nvPicPr>
          <p:blipFill rotWithShape="1">
            <a:blip r:embed="rId4">
              <a:extLst>
                <a:ext uri="{28A0092B-C50C-407E-A947-70E740481C1C}">
                  <a14:useLocalDpi xmlns:a14="http://schemas.microsoft.com/office/drawing/2010/main" val="0"/>
                </a:ext>
              </a:extLst>
            </a:blip>
            <a:srcRect r="70471"/>
            <a:stretch/>
          </p:blipFill>
          <p:spPr>
            <a:xfrm>
              <a:off x="8812968" y="279723"/>
              <a:ext cx="1318810" cy="1385387"/>
            </a:xfrm>
            <a:prstGeom prst="rect">
              <a:avLst/>
            </a:prstGeom>
          </p:spPr>
        </p:pic>
      </p:grpSp>
    </p:spTree>
    <p:extLst>
      <p:ext uri="{BB962C8B-B14F-4D97-AF65-F5344CB8AC3E}">
        <p14:creationId xmlns:p14="http://schemas.microsoft.com/office/powerpoint/2010/main" val="3162022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24947" y="598962"/>
            <a:ext cx="8761413" cy="706964"/>
          </a:xfrm>
        </p:spPr>
        <p:txBody>
          <a:bodyPr>
            <a:normAutofit/>
          </a:bodyPr>
          <a:lstStyle/>
          <a:p>
            <a:r>
              <a:rPr lang="en-US" sz="4400" b="1" dirty="0" smtClean="0"/>
              <a:t>3. </a:t>
            </a:r>
            <a:r>
              <a:rPr lang="en-US" sz="4400" b="1" dirty="0" err="1" smtClean="0"/>
              <a:t>Spektroskopi</a:t>
            </a:r>
            <a:r>
              <a:rPr lang="en-US" sz="4400" b="1" dirty="0" smtClean="0"/>
              <a:t> </a:t>
            </a:r>
            <a:r>
              <a:rPr lang="en-US" sz="4400" b="1" dirty="0" err="1" smtClean="0"/>
              <a:t>Birimi</a:t>
            </a:r>
            <a:endParaRPr lang="en-US" sz="4400" dirty="0"/>
          </a:p>
        </p:txBody>
      </p:sp>
      <p:sp>
        <p:nvSpPr>
          <p:cNvPr id="3" name="İçerik Yer Tutucusu 2"/>
          <p:cNvSpPr>
            <a:spLocks noGrp="1"/>
          </p:cNvSpPr>
          <p:nvPr>
            <p:ph idx="1"/>
          </p:nvPr>
        </p:nvSpPr>
        <p:spPr>
          <a:xfrm>
            <a:off x="516262" y="1601830"/>
            <a:ext cx="11238293" cy="3577492"/>
          </a:xfrm>
        </p:spPr>
        <p:txBody>
          <a:bodyPr>
            <a:noAutofit/>
          </a:bodyPr>
          <a:lstStyle/>
          <a:p>
            <a:pPr algn="just">
              <a:lnSpc>
                <a:spcPct val="120000"/>
              </a:lnSpc>
              <a:spcBef>
                <a:spcPts val="0"/>
              </a:spcBef>
              <a:spcAft>
                <a:spcPts val="0"/>
              </a:spcAft>
              <a:buFont typeface="Wingdings" charset="2"/>
              <a:buChar char="Ø"/>
            </a:pPr>
            <a:r>
              <a:rPr lang="en-US" sz="1800" b="1" dirty="0" err="1" smtClean="0">
                <a:solidFill>
                  <a:srgbClr val="000000"/>
                </a:solidFill>
              </a:rPr>
              <a:t>Atomik</a:t>
            </a:r>
            <a:r>
              <a:rPr lang="en-US" sz="1800" b="1" dirty="0" smtClean="0">
                <a:solidFill>
                  <a:srgbClr val="000000"/>
                </a:solidFill>
              </a:rPr>
              <a:t> </a:t>
            </a:r>
            <a:r>
              <a:rPr lang="en-US" sz="1800" b="1" dirty="0" err="1" smtClean="0">
                <a:solidFill>
                  <a:srgbClr val="000000"/>
                </a:solidFill>
              </a:rPr>
              <a:t>Absorbsiyon</a:t>
            </a:r>
            <a:r>
              <a:rPr lang="en-US" sz="1800" b="1" dirty="0" smtClean="0">
                <a:solidFill>
                  <a:srgbClr val="000000"/>
                </a:solidFill>
              </a:rPr>
              <a:t> </a:t>
            </a:r>
            <a:r>
              <a:rPr lang="en-US" sz="1800" b="1" dirty="0" err="1" smtClean="0">
                <a:solidFill>
                  <a:srgbClr val="000000"/>
                </a:solidFill>
              </a:rPr>
              <a:t>Spektroskopisi</a:t>
            </a:r>
            <a:r>
              <a:rPr lang="en-US" sz="1800" b="1" dirty="0" smtClean="0">
                <a:solidFill>
                  <a:srgbClr val="000000"/>
                </a:solidFill>
              </a:rPr>
              <a:t> (AAS): </a:t>
            </a:r>
            <a:r>
              <a:rPr lang="en-US" sz="1800" dirty="0" smtClean="0">
                <a:solidFill>
                  <a:srgbClr val="000000"/>
                </a:solidFill>
              </a:rPr>
              <a:t>3 </a:t>
            </a:r>
            <a:r>
              <a:rPr lang="en-US" sz="1800" dirty="0" err="1" smtClean="0">
                <a:solidFill>
                  <a:srgbClr val="000000"/>
                </a:solidFill>
              </a:rPr>
              <a:t>adet</a:t>
            </a:r>
            <a:r>
              <a:rPr lang="en-US" sz="1800" dirty="0" smtClean="0">
                <a:solidFill>
                  <a:srgbClr val="000000"/>
                </a:solidFill>
              </a:rPr>
              <a:t> </a:t>
            </a:r>
            <a:r>
              <a:rPr lang="en-US" sz="1800" dirty="0" err="1" smtClean="0">
                <a:solidFill>
                  <a:srgbClr val="000000"/>
                </a:solidFill>
              </a:rPr>
              <a:t>mevcut</a:t>
            </a:r>
            <a:r>
              <a:rPr lang="en-US" sz="1800" dirty="0" smtClean="0">
                <a:solidFill>
                  <a:srgbClr val="000000"/>
                </a:solidFill>
              </a:rPr>
              <a:t> </a:t>
            </a:r>
          </a:p>
          <a:p>
            <a:pPr algn="just">
              <a:lnSpc>
                <a:spcPct val="120000"/>
              </a:lnSpc>
              <a:spcBef>
                <a:spcPts val="0"/>
              </a:spcBef>
              <a:spcAft>
                <a:spcPts val="0"/>
              </a:spcAft>
              <a:buFont typeface="Wingdings" charset="2"/>
              <a:buChar char="Ø"/>
            </a:pPr>
            <a:r>
              <a:rPr lang="en-US" sz="1800" b="1" dirty="0" err="1" smtClean="0">
                <a:solidFill>
                  <a:srgbClr val="000000"/>
                </a:solidFill>
              </a:rPr>
              <a:t>İndüklenmiş</a:t>
            </a:r>
            <a:r>
              <a:rPr lang="en-US" sz="1800" b="1" dirty="0" smtClean="0">
                <a:solidFill>
                  <a:srgbClr val="000000"/>
                </a:solidFill>
              </a:rPr>
              <a:t> </a:t>
            </a:r>
            <a:r>
              <a:rPr lang="en-US" sz="1800" b="1" dirty="0" err="1" smtClean="0">
                <a:solidFill>
                  <a:srgbClr val="000000"/>
                </a:solidFill>
              </a:rPr>
              <a:t>eşleşmiş</a:t>
            </a:r>
            <a:r>
              <a:rPr lang="en-US" sz="1800" b="1" dirty="0" smtClean="0">
                <a:solidFill>
                  <a:srgbClr val="000000"/>
                </a:solidFill>
              </a:rPr>
              <a:t> </a:t>
            </a:r>
            <a:r>
              <a:rPr lang="en-US" sz="1800" b="1" dirty="0" err="1" smtClean="0">
                <a:solidFill>
                  <a:srgbClr val="000000"/>
                </a:solidFill>
              </a:rPr>
              <a:t>Plazma</a:t>
            </a:r>
            <a:r>
              <a:rPr lang="en-US" sz="1800" b="1" dirty="0" smtClean="0">
                <a:solidFill>
                  <a:srgbClr val="000000"/>
                </a:solidFill>
              </a:rPr>
              <a:t> </a:t>
            </a:r>
            <a:r>
              <a:rPr lang="en-US" sz="1800" b="1" dirty="0" err="1" smtClean="0">
                <a:solidFill>
                  <a:srgbClr val="000000"/>
                </a:solidFill>
              </a:rPr>
              <a:t>Optik</a:t>
            </a:r>
            <a:r>
              <a:rPr lang="en-US" sz="1800" b="1" dirty="0" smtClean="0">
                <a:solidFill>
                  <a:srgbClr val="000000"/>
                </a:solidFill>
              </a:rPr>
              <a:t> </a:t>
            </a:r>
            <a:r>
              <a:rPr lang="en-US" sz="1800" b="1" dirty="0" err="1" smtClean="0">
                <a:solidFill>
                  <a:srgbClr val="000000"/>
                </a:solidFill>
              </a:rPr>
              <a:t>emisyon</a:t>
            </a:r>
            <a:r>
              <a:rPr lang="en-US" sz="1800" b="1" dirty="0" smtClean="0">
                <a:solidFill>
                  <a:srgbClr val="000000"/>
                </a:solidFill>
              </a:rPr>
              <a:t> </a:t>
            </a:r>
            <a:r>
              <a:rPr lang="en-US" sz="1800" b="1" dirty="0" err="1" smtClean="0">
                <a:solidFill>
                  <a:srgbClr val="000000"/>
                </a:solidFill>
              </a:rPr>
              <a:t>Spektroskopisi</a:t>
            </a:r>
            <a:r>
              <a:rPr lang="en-US" sz="1800" b="1" dirty="0" smtClean="0">
                <a:solidFill>
                  <a:srgbClr val="000000"/>
                </a:solidFill>
              </a:rPr>
              <a:t> (ICP-OES):</a:t>
            </a:r>
            <a:r>
              <a:rPr lang="en-US" sz="1800" dirty="0" smtClean="0">
                <a:solidFill>
                  <a:srgbClr val="000000"/>
                </a:solidFill>
              </a:rPr>
              <a:t> 1 </a:t>
            </a:r>
            <a:r>
              <a:rPr lang="en-US" sz="1800" dirty="0" err="1" smtClean="0">
                <a:solidFill>
                  <a:srgbClr val="000000"/>
                </a:solidFill>
              </a:rPr>
              <a:t>adedi</a:t>
            </a:r>
            <a:r>
              <a:rPr lang="en-US" sz="1800" dirty="0" smtClean="0">
                <a:solidFill>
                  <a:srgbClr val="000000"/>
                </a:solidFill>
              </a:rPr>
              <a:t> </a:t>
            </a:r>
            <a:r>
              <a:rPr lang="en-US" sz="1800" dirty="0" err="1" smtClean="0">
                <a:solidFill>
                  <a:srgbClr val="000000"/>
                </a:solidFill>
              </a:rPr>
              <a:t>Polimer</a:t>
            </a:r>
            <a:r>
              <a:rPr lang="en-US" sz="1800" dirty="0" smtClean="0">
                <a:solidFill>
                  <a:srgbClr val="000000"/>
                </a:solidFill>
              </a:rPr>
              <a:t> </a:t>
            </a:r>
            <a:r>
              <a:rPr lang="en-US" sz="1800" dirty="0" err="1" smtClean="0">
                <a:solidFill>
                  <a:srgbClr val="000000"/>
                </a:solidFill>
              </a:rPr>
              <a:t>Araştırma</a:t>
            </a:r>
            <a:r>
              <a:rPr lang="en-US" sz="1800" dirty="0" smtClean="0">
                <a:solidFill>
                  <a:srgbClr val="000000"/>
                </a:solidFill>
              </a:rPr>
              <a:t> </a:t>
            </a:r>
            <a:r>
              <a:rPr lang="en-US" sz="1800" dirty="0" err="1" smtClean="0">
                <a:solidFill>
                  <a:srgbClr val="000000"/>
                </a:solidFill>
              </a:rPr>
              <a:t>Laboratuvarında</a:t>
            </a:r>
            <a:r>
              <a:rPr lang="en-US" sz="1800" dirty="0" smtClean="0">
                <a:solidFill>
                  <a:srgbClr val="000000"/>
                </a:solidFill>
              </a:rPr>
              <a:t> </a:t>
            </a:r>
            <a:r>
              <a:rPr lang="en-US" sz="1800" dirty="0" err="1" smtClean="0">
                <a:solidFill>
                  <a:srgbClr val="000000"/>
                </a:solidFill>
              </a:rPr>
              <a:t>olmak</a:t>
            </a:r>
            <a:r>
              <a:rPr lang="en-US" sz="1800" dirty="0" smtClean="0">
                <a:solidFill>
                  <a:srgbClr val="000000"/>
                </a:solidFill>
              </a:rPr>
              <a:t> </a:t>
            </a:r>
            <a:r>
              <a:rPr lang="en-US" sz="1800" dirty="0" err="1" smtClean="0">
                <a:solidFill>
                  <a:srgbClr val="000000"/>
                </a:solidFill>
              </a:rPr>
              <a:t>üzere</a:t>
            </a:r>
            <a:r>
              <a:rPr lang="en-US" sz="1800" dirty="0" smtClean="0">
                <a:solidFill>
                  <a:srgbClr val="000000"/>
                </a:solidFill>
              </a:rPr>
              <a:t> 3 </a:t>
            </a:r>
            <a:r>
              <a:rPr lang="en-US" sz="1800" dirty="0" err="1" smtClean="0">
                <a:solidFill>
                  <a:srgbClr val="000000"/>
                </a:solidFill>
              </a:rPr>
              <a:t>adet</a:t>
            </a:r>
            <a:r>
              <a:rPr lang="en-US" sz="1800" dirty="0" smtClean="0">
                <a:solidFill>
                  <a:srgbClr val="000000"/>
                </a:solidFill>
              </a:rPr>
              <a:t> </a:t>
            </a:r>
            <a:r>
              <a:rPr lang="en-US" sz="1800" dirty="0" err="1" smtClean="0">
                <a:solidFill>
                  <a:srgbClr val="000000"/>
                </a:solidFill>
              </a:rPr>
              <a:t>mevcut</a:t>
            </a:r>
            <a:r>
              <a:rPr lang="en-US" sz="1800" dirty="0" smtClean="0">
                <a:solidFill>
                  <a:srgbClr val="000000"/>
                </a:solidFill>
              </a:rPr>
              <a:t>.</a:t>
            </a:r>
            <a:r>
              <a:rPr lang="tr-TR" sz="1800" dirty="0" smtClean="0">
                <a:solidFill>
                  <a:srgbClr val="000000"/>
                </a:solidFill>
              </a:rPr>
              <a:t> </a:t>
            </a:r>
          </a:p>
          <a:p>
            <a:pPr algn="just">
              <a:lnSpc>
                <a:spcPct val="120000"/>
              </a:lnSpc>
              <a:spcBef>
                <a:spcPts val="0"/>
              </a:spcBef>
              <a:spcAft>
                <a:spcPts val="0"/>
              </a:spcAft>
              <a:buFont typeface="Wingdings" charset="2"/>
              <a:buChar char="Ø"/>
            </a:pPr>
            <a:r>
              <a:rPr lang="tr-TR" sz="1800" b="1" dirty="0" err="1" smtClean="0">
                <a:solidFill>
                  <a:srgbClr val="000000"/>
                </a:solidFill>
              </a:rPr>
              <a:t>Foriuer</a:t>
            </a:r>
            <a:r>
              <a:rPr lang="tr-TR" sz="1800" b="1" dirty="0" smtClean="0">
                <a:solidFill>
                  <a:srgbClr val="000000"/>
                </a:solidFill>
              </a:rPr>
              <a:t> Dönüşümlü </a:t>
            </a:r>
            <a:r>
              <a:rPr lang="tr-TR" sz="1800" b="1" dirty="0" err="1" smtClean="0">
                <a:solidFill>
                  <a:srgbClr val="000000"/>
                </a:solidFill>
              </a:rPr>
              <a:t>Infrared</a:t>
            </a:r>
            <a:r>
              <a:rPr lang="tr-TR" sz="1800" b="1" dirty="0" smtClean="0">
                <a:solidFill>
                  <a:srgbClr val="000000"/>
                </a:solidFill>
              </a:rPr>
              <a:t> Spektroskopisi (FTIR</a:t>
            </a:r>
            <a:r>
              <a:rPr lang="tr-TR" sz="1800" b="1" dirty="0">
                <a:solidFill>
                  <a:srgbClr val="000000"/>
                </a:solidFill>
              </a:rPr>
              <a:t>)</a:t>
            </a:r>
            <a:r>
              <a:rPr lang="tr-TR" sz="1800" dirty="0" smtClean="0">
                <a:solidFill>
                  <a:srgbClr val="000000"/>
                </a:solidFill>
              </a:rPr>
              <a:t> </a:t>
            </a:r>
          </a:p>
          <a:p>
            <a:pPr algn="just">
              <a:lnSpc>
                <a:spcPct val="120000"/>
              </a:lnSpc>
              <a:spcBef>
                <a:spcPts val="0"/>
              </a:spcBef>
              <a:spcAft>
                <a:spcPts val="0"/>
              </a:spcAft>
              <a:buFont typeface="Wingdings" charset="2"/>
              <a:buChar char="Ø"/>
            </a:pPr>
            <a:r>
              <a:rPr lang="tr-TR" sz="1800" b="1" dirty="0" err="1" smtClean="0">
                <a:solidFill>
                  <a:srgbClr val="000000"/>
                </a:solidFill>
              </a:rPr>
              <a:t>Florometre</a:t>
            </a:r>
            <a:endParaRPr lang="tr-TR" sz="1800" b="1" dirty="0" smtClean="0">
              <a:solidFill>
                <a:srgbClr val="000000"/>
              </a:solidFill>
            </a:endParaRPr>
          </a:p>
          <a:p>
            <a:pPr algn="just">
              <a:lnSpc>
                <a:spcPct val="120000"/>
              </a:lnSpc>
              <a:spcBef>
                <a:spcPts val="0"/>
              </a:spcBef>
              <a:spcAft>
                <a:spcPts val="0"/>
              </a:spcAft>
              <a:buFont typeface="Wingdings" charset="2"/>
              <a:buChar char="Ø"/>
            </a:pPr>
            <a:r>
              <a:rPr lang="tr-TR" sz="1800" b="1" dirty="0" smtClean="0">
                <a:solidFill>
                  <a:srgbClr val="000000"/>
                </a:solidFill>
              </a:rPr>
              <a:t>Multi Plaka Okuyucu</a:t>
            </a:r>
          </a:p>
          <a:p>
            <a:pPr algn="just">
              <a:lnSpc>
                <a:spcPct val="120000"/>
              </a:lnSpc>
              <a:spcBef>
                <a:spcPts val="0"/>
              </a:spcBef>
              <a:spcAft>
                <a:spcPts val="0"/>
              </a:spcAft>
              <a:buFont typeface="Wingdings" charset="2"/>
              <a:buChar char="Ø"/>
            </a:pPr>
            <a:r>
              <a:rPr lang="en-US" sz="1800" b="1" dirty="0">
                <a:solidFill>
                  <a:srgbClr val="000000"/>
                </a:solidFill>
              </a:rPr>
              <a:t>UV-Vis</a:t>
            </a:r>
            <a:r>
              <a:rPr lang="tr-TR" sz="1800" b="1" dirty="0">
                <a:solidFill>
                  <a:srgbClr val="000000"/>
                </a:solidFill>
              </a:rPr>
              <a:t> </a:t>
            </a:r>
            <a:r>
              <a:rPr lang="tr-TR" sz="1800" b="1" dirty="0" err="1">
                <a:solidFill>
                  <a:srgbClr val="000000"/>
                </a:solidFill>
              </a:rPr>
              <a:t>Spektrofotometre</a:t>
            </a:r>
            <a:r>
              <a:rPr lang="en-US" sz="1800" b="1" dirty="0">
                <a:solidFill>
                  <a:srgbClr val="000000"/>
                </a:solidFill>
              </a:rPr>
              <a:t>, </a:t>
            </a:r>
          </a:p>
          <a:p>
            <a:pPr algn="just">
              <a:lnSpc>
                <a:spcPct val="120000"/>
              </a:lnSpc>
              <a:spcBef>
                <a:spcPts val="0"/>
              </a:spcBef>
              <a:spcAft>
                <a:spcPts val="0"/>
              </a:spcAft>
              <a:buFont typeface="Wingdings" charset="2"/>
              <a:buChar char="Ø"/>
            </a:pPr>
            <a:r>
              <a:rPr lang="tr-TR" sz="1800" b="1" dirty="0" smtClean="0">
                <a:solidFill>
                  <a:srgbClr val="000000"/>
                </a:solidFill>
              </a:rPr>
              <a:t>Alev Fotometresi</a:t>
            </a:r>
          </a:p>
          <a:p>
            <a:pPr algn="just">
              <a:lnSpc>
                <a:spcPct val="120000"/>
              </a:lnSpc>
              <a:spcBef>
                <a:spcPts val="0"/>
              </a:spcBef>
              <a:spcAft>
                <a:spcPts val="0"/>
              </a:spcAft>
              <a:buFont typeface="Wingdings" charset="2"/>
              <a:buChar char="Ø"/>
            </a:pPr>
            <a:r>
              <a:rPr lang="tr-TR" sz="1800" dirty="0" smtClean="0">
                <a:solidFill>
                  <a:srgbClr val="000000"/>
                </a:solidFill>
              </a:rPr>
              <a:t>Numune Hazırlama Cihazları: </a:t>
            </a:r>
            <a:r>
              <a:rPr lang="tr-TR" sz="1800" b="1" dirty="0" smtClean="0">
                <a:solidFill>
                  <a:srgbClr val="000000"/>
                </a:solidFill>
              </a:rPr>
              <a:t>Mikrodalga Yakma Cihazı (2 Adet), Eritiş Cihazı</a:t>
            </a:r>
          </a:p>
          <a:p>
            <a:pPr algn="just">
              <a:lnSpc>
                <a:spcPct val="120000"/>
              </a:lnSpc>
              <a:spcBef>
                <a:spcPts val="0"/>
              </a:spcBef>
              <a:spcAft>
                <a:spcPts val="0"/>
              </a:spcAft>
            </a:pPr>
            <a:r>
              <a:rPr lang="en-US" sz="1800" dirty="0" err="1" smtClean="0">
                <a:solidFill>
                  <a:srgbClr val="000000"/>
                </a:solidFill>
              </a:rPr>
              <a:t>Spektroskopik</a:t>
            </a:r>
            <a:r>
              <a:rPr lang="en-US" sz="1800" dirty="0" smtClean="0">
                <a:solidFill>
                  <a:srgbClr val="000000"/>
                </a:solidFill>
              </a:rPr>
              <a:t> </a:t>
            </a:r>
            <a:r>
              <a:rPr lang="en-US" sz="1800" dirty="0" err="1">
                <a:solidFill>
                  <a:srgbClr val="000000"/>
                </a:solidFill>
              </a:rPr>
              <a:t>yöntemlerde</a:t>
            </a:r>
            <a:r>
              <a:rPr lang="en-US" sz="1800" dirty="0">
                <a:solidFill>
                  <a:srgbClr val="000000"/>
                </a:solidFill>
              </a:rPr>
              <a:t> </a:t>
            </a:r>
            <a:r>
              <a:rPr lang="en-US" sz="1800" dirty="0" err="1">
                <a:solidFill>
                  <a:srgbClr val="000000"/>
                </a:solidFill>
              </a:rPr>
              <a:t>maddenin</a:t>
            </a:r>
            <a:r>
              <a:rPr lang="en-US" sz="1800" dirty="0">
                <a:solidFill>
                  <a:srgbClr val="000000"/>
                </a:solidFill>
              </a:rPr>
              <a:t> </a:t>
            </a:r>
            <a:r>
              <a:rPr lang="en-US" sz="1800" dirty="0" err="1">
                <a:solidFill>
                  <a:srgbClr val="000000"/>
                </a:solidFill>
              </a:rPr>
              <a:t>elektromanyetik</a:t>
            </a:r>
            <a:r>
              <a:rPr lang="en-US" sz="1800" dirty="0">
                <a:solidFill>
                  <a:srgbClr val="000000"/>
                </a:solidFill>
              </a:rPr>
              <a:t> </a:t>
            </a:r>
            <a:r>
              <a:rPr lang="en-US" sz="1800" dirty="0" err="1">
                <a:solidFill>
                  <a:srgbClr val="000000"/>
                </a:solidFill>
              </a:rPr>
              <a:t>radyasyonu</a:t>
            </a:r>
            <a:r>
              <a:rPr lang="en-US" sz="1800" dirty="0">
                <a:solidFill>
                  <a:srgbClr val="000000"/>
                </a:solidFill>
              </a:rPr>
              <a:t> </a:t>
            </a:r>
            <a:r>
              <a:rPr lang="en-US" sz="1800" dirty="0" err="1">
                <a:solidFill>
                  <a:srgbClr val="000000"/>
                </a:solidFill>
              </a:rPr>
              <a:t>yayması</a:t>
            </a:r>
            <a:r>
              <a:rPr lang="en-US" sz="1800" dirty="0">
                <a:solidFill>
                  <a:srgbClr val="000000"/>
                </a:solidFill>
              </a:rPr>
              <a:t>, </a:t>
            </a:r>
            <a:r>
              <a:rPr lang="en-US" sz="1800" dirty="0" err="1">
                <a:solidFill>
                  <a:srgbClr val="000000"/>
                </a:solidFill>
              </a:rPr>
              <a:t>absorblaması</a:t>
            </a:r>
            <a:r>
              <a:rPr lang="en-US" sz="1800" dirty="0">
                <a:solidFill>
                  <a:srgbClr val="000000"/>
                </a:solidFill>
              </a:rPr>
              <a:t>, </a:t>
            </a:r>
            <a:r>
              <a:rPr lang="en-US" sz="1800" dirty="0" err="1">
                <a:solidFill>
                  <a:srgbClr val="000000"/>
                </a:solidFill>
              </a:rPr>
              <a:t>saçması</a:t>
            </a:r>
            <a:r>
              <a:rPr lang="en-US" sz="1800" dirty="0">
                <a:solidFill>
                  <a:srgbClr val="000000"/>
                </a:solidFill>
              </a:rPr>
              <a:t>, </a:t>
            </a:r>
            <a:r>
              <a:rPr lang="en-US" sz="1800" dirty="0" err="1">
                <a:solidFill>
                  <a:srgbClr val="000000"/>
                </a:solidFill>
              </a:rPr>
              <a:t>saptırması</a:t>
            </a:r>
            <a:r>
              <a:rPr lang="en-US" sz="1800" dirty="0">
                <a:solidFill>
                  <a:srgbClr val="000000"/>
                </a:solidFill>
              </a:rPr>
              <a:t>, </a:t>
            </a:r>
            <a:r>
              <a:rPr lang="en-US" sz="1800" dirty="0" err="1">
                <a:solidFill>
                  <a:srgbClr val="000000"/>
                </a:solidFill>
              </a:rPr>
              <a:t>genel</a:t>
            </a:r>
            <a:r>
              <a:rPr lang="en-US" sz="1800" dirty="0">
                <a:solidFill>
                  <a:srgbClr val="000000"/>
                </a:solidFill>
              </a:rPr>
              <a:t> </a:t>
            </a:r>
            <a:r>
              <a:rPr lang="en-US" sz="1800" dirty="0" err="1">
                <a:solidFill>
                  <a:srgbClr val="000000"/>
                </a:solidFill>
              </a:rPr>
              <a:t>olarak</a:t>
            </a:r>
            <a:r>
              <a:rPr lang="en-US" sz="1800" dirty="0">
                <a:solidFill>
                  <a:srgbClr val="000000"/>
                </a:solidFill>
              </a:rPr>
              <a:t> </a:t>
            </a:r>
            <a:r>
              <a:rPr lang="en-US" sz="1800" dirty="0" err="1">
                <a:solidFill>
                  <a:srgbClr val="000000"/>
                </a:solidFill>
              </a:rPr>
              <a:t>maddenin</a:t>
            </a:r>
            <a:r>
              <a:rPr lang="en-US" sz="1800" dirty="0">
                <a:solidFill>
                  <a:srgbClr val="000000"/>
                </a:solidFill>
              </a:rPr>
              <a:t> </a:t>
            </a:r>
            <a:r>
              <a:rPr lang="en-US" sz="1800" dirty="0" err="1">
                <a:solidFill>
                  <a:srgbClr val="000000"/>
                </a:solidFill>
              </a:rPr>
              <a:t>elektromanyetik</a:t>
            </a:r>
            <a:r>
              <a:rPr lang="en-US" sz="1800" dirty="0">
                <a:solidFill>
                  <a:srgbClr val="000000"/>
                </a:solidFill>
              </a:rPr>
              <a:t> </a:t>
            </a:r>
            <a:r>
              <a:rPr lang="en-US" sz="1800" dirty="0" err="1">
                <a:solidFill>
                  <a:srgbClr val="000000"/>
                </a:solidFill>
              </a:rPr>
              <a:t>radyasyonla</a:t>
            </a:r>
            <a:r>
              <a:rPr lang="en-US" sz="1800" dirty="0">
                <a:solidFill>
                  <a:srgbClr val="000000"/>
                </a:solidFill>
              </a:rPr>
              <a:t> </a:t>
            </a:r>
            <a:r>
              <a:rPr lang="en-US" sz="1800" dirty="0" err="1">
                <a:solidFill>
                  <a:srgbClr val="000000"/>
                </a:solidFill>
              </a:rPr>
              <a:t>etkileşimi</a:t>
            </a:r>
            <a:r>
              <a:rPr lang="en-US" sz="1800" dirty="0">
                <a:solidFill>
                  <a:srgbClr val="000000"/>
                </a:solidFill>
              </a:rPr>
              <a:t> </a:t>
            </a:r>
            <a:r>
              <a:rPr lang="en-US" sz="1800" dirty="0" err="1">
                <a:solidFill>
                  <a:srgbClr val="000000"/>
                </a:solidFill>
              </a:rPr>
              <a:t>ve</a:t>
            </a:r>
            <a:r>
              <a:rPr lang="en-US" sz="1800" dirty="0">
                <a:solidFill>
                  <a:srgbClr val="000000"/>
                </a:solidFill>
              </a:rPr>
              <a:t> </a:t>
            </a:r>
            <a:r>
              <a:rPr lang="en-US" sz="1800" dirty="0" err="1">
                <a:solidFill>
                  <a:srgbClr val="000000"/>
                </a:solidFill>
              </a:rPr>
              <a:t>bu</a:t>
            </a:r>
            <a:r>
              <a:rPr lang="en-US" sz="1800" dirty="0">
                <a:solidFill>
                  <a:srgbClr val="000000"/>
                </a:solidFill>
              </a:rPr>
              <a:t> </a:t>
            </a:r>
            <a:r>
              <a:rPr lang="en-US" sz="1800" dirty="0" err="1">
                <a:solidFill>
                  <a:srgbClr val="000000"/>
                </a:solidFill>
              </a:rPr>
              <a:t>etkileşimin</a:t>
            </a:r>
            <a:r>
              <a:rPr lang="en-US" sz="1800" dirty="0">
                <a:solidFill>
                  <a:srgbClr val="000000"/>
                </a:solidFill>
              </a:rPr>
              <a:t> </a:t>
            </a:r>
            <a:r>
              <a:rPr lang="en-US" sz="1800" dirty="0" err="1">
                <a:solidFill>
                  <a:srgbClr val="000000"/>
                </a:solidFill>
              </a:rPr>
              <a:t>sonuçları</a:t>
            </a:r>
            <a:r>
              <a:rPr lang="en-US" sz="1800" dirty="0">
                <a:solidFill>
                  <a:srgbClr val="000000"/>
                </a:solidFill>
              </a:rPr>
              <a:t> </a:t>
            </a:r>
            <a:r>
              <a:rPr lang="en-US" sz="1800" dirty="0" err="1">
                <a:solidFill>
                  <a:srgbClr val="000000"/>
                </a:solidFill>
              </a:rPr>
              <a:t>analitik</a:t>
            </a:r>
            <a:r>
              <a:rPr lang="en-US" sz="1800" dirty="0">
                <a:solidFill>
                  <a:srgbClr val="000000"/>
                </a:solidFill>
              </a:rPr>
              <a:t> </a:t>
            </a:r>
            <a:r>
              <a:rPr lang="en-US" sz="1800" dirty="0" err="1">
                <a:solidFill>
                  <a:srgbClr val="000000"/>
                </a:solidFill>
              </a:rPr>
              <a:t>amaçlara</a:t>
            </a:r>
            <a:r>
              <a:rPr lang="en-US" sz="1800" dirty="0">
                <a:solidFill>
                  <a:srgbClr val="000000"/>
                </a:solidFill>
              </a:rPr>
              <a:t> </a:t>
            </a:r>
            <a:r>
              <a:rPr lang="en-US" sz="1800" dirty="0" err="1">
                <a:solidFill>
                  <a:srgbClr val="000000"/>
                </a:solidFill>
              </a:rPr>
              <a:t>dönük</a:t>
            </a:r>
            <a:r>
              <a:rPr lang="en-US" sz="1800" dirty="0">
                <a:solidFill>
                  <a:srgbClr val="000000"/>
                </a:solidFill>
              </a:rPr>
              <a:t> </a:t>
            </a:r>
            <a:r>
              <a:rPr lang="en-US" sz="1800" dirty="0" err="1">
                <a:solidFill>
                  <a:srgbClr val="000000"/>
                </a:solidFill>
              </a:rPr>
              <a:t>olarak</a:t>
            </a:r>
            <a:r>
              <a:rPr lang="en-US" sz="1800" dirty="0">
                <a:solidFill>
                  <a:srgbClr val="000000"/>
                </a:solidFill>
              </a:rPr>
              <a:t> </a:t>
            </a:r>
            <a:r>
              <a:rPr lang="en-US" sz="1800" dirty="0" err="1">
                <a:solidFill>
                  <a:srgbClr val="000000"/>
                </a:solidFill>
              </a:rPr>
              <a:t>incelenir</a:t>
            </a:r>
            <a:r>
              <a:rPr lang="en-US" sz="1800" dirty="0">
                <a:solidFill>
                  <a:srgbClr val="000000"/>
                </a:solidFill>
              </a:rPr>
              <a:t>.</a:t>
            </a:r>
          </a:p>
          <a:p>
            <a:pPr>
              <a:spcBef>
                <a:spcPts val="0"/>
              </a:spcBef>
              <a:spcAft>
                <a:spcPts val="0"/>
              </a:spcAft>
            </a:pPr>
            <a:endParaRPr lang="en-US" sz="1800" dirty="0">
              <a:solidFill>
                <a:srgbClr val="000000"/>
              </a:solidFill>
            </a:endParaRPr>
          </a:p>
        </p:txBody>
      </p:sp>
      <p:pic>
        <p:nvPicPr>
          <p:cNvPr id="4"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079" y="293835"/>
            <a:ext cx="4466092" cy="1298530"/>
          </a:xfrm>
          <a:prstGeom prst="rect">
            <a:avLst/>
          </a:prstGeom>
        </p:spPr>
      </p:pic>
      <p:pic>
        <p:nvPicPr>
          <p:cNvPr id="5" name="Resim 5"/>
          <p:cNvPicPr>
            <a:picLocks noChangeAspect="1"/>
          </p:cNvPicPr>
          <p:nvPr/>
        </p:nvPicPr>
        <p:blipFill rotWithShape="1">
          <a:blip r:embed="rId3">
            <a:extLst>
              <a:ext uri="{28A0092B-C50C-407E-A947-70E740481C1C}">
                <a14:useLocalDpi xmlns:a14="http://schemas.microsoft.com/office/drawing/2010/main" val="0"/>
              </a:ext>
            </a:extLst>
          </a:blip>
          <a:srcRect t="634" b="61583"/>
          <a:stretch/>
        </p:blipFill>
        <p:spPr>
          <a:xfrm>
            <a:off x="1685082" y="5446891"/>
            <a:ext cx="8590084" cy="1411109"/>
          </a:xfrm>
          <a:prstGeom prst="rect">
            <a:avLst/>
          </a:prstGeom>
        </p:spPr>
      </p:pic>
    </p:spTree>
    <p:extLst>
      <p:ext uri="{BB962C8B-B14F-4D97-AF65-F5344CB8AC3E}">
        <p14:creationId xmlns:p14="http://schemas.microsoft.com/office/powerpoint/2010/main" val="3384784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4592" y="553915"/>
            <a:ext cx="9460523" cy="1283677"/>
          </a:xfrm>
        </p:spPr>
        <p:txBody>
          <a:bodyPr/>
          <a:lstStyle/>
          <a:p>
            <a:r>
              <a:rPr lang="tr-TR" sz="6500" dirty="0" smtClean="0"/>
              <a:t>Vizyon</a:t>
            </a:r>
            <a:endParaRPr lang="en-US" sz="6500" dirty="0"/>
          </a:p>
        </p:txBody>
      </p:sp>
      <p:sp>
        <p:nvSpPr>
          <p:cNvPr id="3" name="İçerik Yer Tutucusu 2"/>
          <p:cNvSpPr>
            <a:spLocks noGrp="1"/>
          </p:cNvSpPr>
          <p:nvPr>
            <p:ph idx="1"/>
          </p:nvPr>
        </p:nvSpPr>
        <p:spPr>
          <a:xfrm>
            <a:off x="694591" y="1837592"/>
            <a:ext cx="10877815" cy="3946769"/>
          </a:xfrm>
        </p:spPr>
        <p:txBody>
          <a:bodyPr>
            <a:normAutofit/>
          </a:bodyPr>
          <a:lstStyle/>
          <a:p>
            <a:pPr algn="just">
              <a:buFont typeface="Wingdings" panose="05000000000000000000" pitchFamily="2" charset="2"/>
              <a:buChar char="Ø"/>
            </a:pPr>
            <a:r>
              <a:rPr lang="en-US" sz="2400" dirty="0" err="1">
                <a:solidFill>
                  <a:schemeClr val="tx1"/>
                </a:solidFill>
              </a:rPr>
              <a:t>Üniversitemizin</a:t>
            </a:r>
            <a:r>
              <a:rPr lang="en-US" sz="2400" dirty="0">
                <a:solidFill>
                  <a:schemeClr val="tx1"/>
                </a:solidFill>
              </a:rPr>
              <a:t> </a:t>
            </a:r>
            <a:r>
              <a:rPr lang="en-US" sz="2400" dirty="0" err="1">
                <a:solidFill>
                  <a:schemeClr val="tx1"/>
                </a:solidFill>
              </a:rPr>
              <a:t>bilimsel</a:t>
            </a:r>
            <a:r>
              <a:rPr lang="en-US" sz="2400" dirty="0">
                <a:solidFill>
                  <a:schemeClr val="tx1"/>
                </a:solidFill>
              </a:rPr>
              <a:t> </a:t>
            </a:r>
            <a:r>
              <a:rPr lang="en-US" sz="2400" dirty="0" err="1">
                <a:solidFill>
                  <a:schemeClr val="tx1"/>
                </a:solidFill>
              </a:rPr>
              <a:t>literatürde</a:t>
            </a:r>
            <a:r>
              <a:rPr lang="en-US" sz="2400" dirty="0">
                <a:solidFill>
                  <a:schemeClr val="tx1"/>
                </a:solidFill>
              </a:rPr>
              <a:t> </a:t>
            </a:r>
            <a:r>
              <a:rPr lang="en-US" sz="2400" dirty="0" err="1">
                <a:solidFill>
                  <a:schemeClr val="tx1"/>
                </a:solidFill>
              </a:rPr>
              <a:t>saygınlığını</a:t>
            </a:r>
            <a:r>
              <a:rPr lang="en-US" sz="2400" dirty="0">
                <a:solidFill>
                  <a:schemeClr val="tx1"/>
                </a:solidFill>
              </a:rPr>
              <a:t> </a:t>
            </a:r>
            <a:r>
              <a:rPr lang="en-US" sz="2400" dirty="0" err="1">
                <a:solidFill>
                  <a:schemeClr val="tx1"/>
                </a:solidFill>
              </a:rPr>
              <a:t>artırmak</a:t>
            </a:r>
            <a:r>
              <a:rPr lang="en-US" sz="2400" dirty="0">
                <a:solidFill>
                  <a:schemeClr val="tx1"/>
                </a:solidFill>
              </a:rPr>
              <a:t> </a:t>
            </a:r>
            <a:r>
              <a:rPr lang="en-US" sz="2400" dirty="0" err="1">
                <a:solidFill>
                  <a:schemeClr val="tx1"/>
                </a:solidFill>
              </a:rPr>
              <a:t>ve</a:t>
            </a:r>
            <a:r>
              <a:rPr lang="en-US" sz="2400" dirty="0">
                <a:solidFill>
                  <a:schemeClr val="tx1"/>
                </a:solidFill>
              </a:rPr>
              <a:t> </a:t>
            </a:r>
            <a:r>
              <a:rPr lang="en-US" sz="2400" dirty="0" err="1">
                <a:solidFill>
                  <a:schemeClr val="tx1"/>
                </a:solidFill>
              </a:rPr>
              <a:t>daha</a:t>
            </a:r>
            <a:r>
              <a:rPr lang="en-US" sz="2400" dirty="0">
                <a:solidFill>
                  <a:schemeClr val="tx1"/>
                </a:solidFill>
              </a:rPr>
              <a:t> </a:t>
            </a:r>
            <a:r>
              <a:rPr lang="en-US" sz="2400" dirty="0" err="1">
                <a:solidFill>
                  <a:schemeClr val="tx1"/>
                </a:solidFill>
              </a:rPr>
              <a:t>üst</a:t>
            </a:r>
            <a:r>
              <a:rPr lang="en-US" sz="2400" dirty="0">
                <a:solidFill>
                  <a:schemeClr val="tx1"/>
                </a:solidFill>
              </a:rPr>
              <a:t> </a:t>
            </a:r>
            <a:r>
              <a:rPr lang="en-US" sz="2400" dirty="0" err="1">
                <a:solidFill>
                  <a:schemeClr val="tx1"/>
                </a:solidFill>
              </a:rPr>
              <a:t>seviyelere</a:t>
            </a:r>
            <a:r>
              <a:rPr lang="en-US" sz="2400" dirty="0">
                <a:solidFill>
                  <a:schemeClr val="tx1"/>
                </a:solidFill>
              </a:rPr>
              <a:t> </a:t>
            </a:r>
            <a:r>
              <a:rPr lang="en-US" sz="2400" dirty="0" err="1">
                <a:solidFill>
                  <a:schemeClr val="tx1"/>
                </a:solidFill>
              </a:rPr>
              <a:t>taşımak</a:t>
            </a:r>
            <a:r>
              <a:rPr lang="en-US" sz="2400" dirty="0">
                <a:solidFill>
                  <a:schemeClr val="tx1"/>
                </a:solidFill>
              </a:rPr>
              <a:t>;</a:t>
            </a:r>
          </a:p>
          <a:p>
            <a:pPr algn="just">
              <a:buFont typeface="Wingdings" panose="05000000000000000000" pitchFamily="2" charset="2"/>
              <a:buChar char="Ø"/>
            </a:pPr>
            <a:r>
              <a:rPr lang="en-US" sz="2400" dirty="0" err="1">
                <a:solidFill>
                  <a:schemeClr val="tx1"/>
                </a:solidFill>
              </a:rPr>
              <a:t>Sanayi-üniversite</a:t>
            </a:r>
            <a:r>
              <a:rPr lang="en-US" sz="2400" dirty="0">
                <a:solidFill>
                  <a:schemeClr val="tx1"/>
                </a:solidFill>
              </a:rPr>
              <a:t> </a:t>
            </a:r>
            <a:r>
              <a:rPr lang="en-US" sz="2400" dirty="0" err="1">
                <a:solidFill>
                  <a:schemeClr val="tx1"/>
                </a:solidFill>
              </a:rPr>
              <a:t>işbirliği</a:t>
            </a:r>
            <a:r>
              <a:rPr lang="en-US" sz="2400" dirty="0">
                <a:solidFill>
                  <a:schemeClr val="tx1"/>
                </a:solidFill>
              </a:rPr>
              <a:t> </a:t>
            </a:r>
            <a:r>
              <a:rPr lang="en-US" sz="2400" dirty="0" err="1">
                <a:solidFill>
                  <a:schemeClr val="tx1"/>
                </a:solidFill>
              </a:rPr>
              <a:t>çerçevesinde</a:t>
            </a:r>
            <a:r>
              <a:rPr lang="en-US" sz="2400" dirty="0">
                <a:solidFill>
                  <a:schemeClr val="tx1"/>
                </a:solidFill>
              </a:rPr>
              <a:t> </a:t>
            </a:r>
            <a:r>
              <a:rPr lang="en-US" sz="2400" dirty="0" err="1">
                <a:solidFill>
                  <a:schemeClr val="tx1"/>
                </a:solidFill>
              </a:rPr>
              <a:t>çeşitli</a:t>
            </a:r>
            <a:r>
              <a:rPr lang="en-US" sz="2400" dirty="0">
                <a:solidFill>
                  <a:schemeClr val="tx1"/>
                </a:solidFill>
              </a:rPr>
              <a:t> </a:t>
            </a:r>
            <a:r>
              <a:rPr lang="en-US" sz="2400" dirty="0" err="1">
                <a:solidFill>
                  <a:schemeClr val="tx1"/>
                </a:solidFill>
              </a:rPr>
              <a:t>sanayi</a:t>
            </a:r>
            <a:r>
              <a:rPr lang="en-US" sz="2400" dirty="0">
                <a:solidFill>
                  <a:schemeClr val="tx1"/>
                </a:solidFill>
              </a:rPr>
              <a:t> </a:t>
            </a:r>
            <a:r>
              <a:rPr lang="en-US" sz="2400" dirty="0" err="1">
                <a:solidFill>
                  <a:schemeClr val="tx1"/>
                </a:solidFill>
              </a:rPr>
              <a:t>ve</a:t>
            </a:r>
            <a:r>
              <a:rPr lang="en-US" sz="2400" dirty="0">
                <a:solidFill>
                  <a:schemeClr val="tx1"/>
                </a:solidFill>
              </a:rPr>
              <a:t> </a:t>
            </a:r>
            <a:r>
              <a:rPr lang="en-US" sz="2400" dirty="0" err="1">
                <a:solidFill>
                  <a:schemeClr val="tx1"/>
                </a:solidFill>
              </a:rPr>
              <a:t>özel</a:t>
            </a:r>
            <a:r>
              <a:rPr lang="en-US" sz="2400" dirty="0">
                <a:solidFill>
                  <a:schemeClr val="tx1"/>
                </a:solidFill>
              </a:rPr>
              <a:t> </a:t>
            </a:r>
            <a:r>
              <a:rPr lang="en-US" sz="2400" dirty="0" err="1">
                <a:solidFill>
                  <a:schemeClr val="tx1"/>
                </a:solidFill>
              </a:rPr>
              <a:t>kuruluşlara</a:t>
            </a:r>
            <a:r>
              <a:rPr lang="en-US" sz="2400" dirty="0">
                <a:solidFill>
                  <a:schemeClr val="tx1"/>
                </a:solidFill>
              </a:rPr>
              <a:t> </a:t>
            </a:r>
            <a:r>
              <a:rPr lang="en-US" sz="2400" dirty="0" err="1">
                <a:solidFill>
                  <a:schemeClr val="tx1"/>
                </a:solidFill>
              </a:rPr>
              <a:t>hizmet</a:t>
            </a:r>
            <a:r>
              <a:rPr lang="en-US" sz="2400" dirty="0">
                <a:solidFill>
                  <a:schemeClr val="tx1"/>
                </a:solidFill>
              </a:rPr>
              <a:t> </a:t>
            </a:r>
            <a:r>
              <a:rPr lang="en-US" sz="2400" dirty="0" err="1">
                <a:solidFill>
                  <a:schemeClr val="tx1"/>
                </a:solidFill>
              </a:rPr>
              <a:t>vererek</a:t>
            </a:r>
            <a:r>
              <a:rPr lang="en-US" sz="2400" dirty="0">
                <a:solidFill>
                  <a:schemeClr val="tx1"/>
                </a:solidFill>
              </a:rPr>
              <a:t> </a:t>
            </a:r>
            <a:r>
              <a:rPr lang="en-US" sz="2400" dirty="0" err="1">
                <a:solidFill>
                  <a:schemeClr val="tx1"/>
                </a:solidFill>
              </a:rPr>
              <a:t>bölgemizin</a:t>
            </a:r>
            <a:r>
              <a:rPr lang="en-US" sz="2400" dirty="0">
                <a:solidFill>
                  <a:schemeClr val="tx1"/>
                </a:solidFill>
              </a:rPr>
              <a:t> </a:t>
            </a:r>
            <a:r>
              <a:rPr lang="en-US" sz="2400" dirty="0" err="1">
                <a:solidFill>
                  <a:schemeClr val="tx1"/>
                </a:solidFill>
              </a:rPr>
              <a:t>ekonomik</a:t>
            </a:r>
            <a:r>
              <a:rPr lang="en-US" sz="2400" dirty="0">
                <a:solidFill>
                  <a:schemeClr val="tx1"/>
                </a:solidFill>
              </a:rPr>
              <a:t> </a:t>
            </a:r>
            <a:r>
              <a:rPr lang="en-US" sz="2400" dirty="0" err="1">
                <a:solidFill>
                  <a:schemeClr val="tx1"/>
                </a:solidFill>
              </a:rPr>
              <a:t>kalkınmasına</a:t>
            </a:r>
            <a:r>
              <a:rPr lang="en-US" sz="2400" dirty="0">
                <a:solidFill>
                  <a:schemeClr val="tx1"/>
                </a:solidFill>
              </a:rPr>
              <a:t> da </a:t>
            </a:r>
            <a:r>
              <a:rPr lang="en-US" sz="2400" dirty="0" err="1">
                <a:solidFill>
                  <a:schemeClr val="tx1"/>
                </a:solidFill>
              </a:rPr>
              <a:t>katkıda</a:t>
            </a:r>
            <a:r>
              <a:rPr lang="en-US" sz="2400" dirty="0">
                <a:solidFill>
                  <a:schemeClr val="tx1"/>
                </a:solidFill>
              </a:rPr>
              <a:t> </a:t>
            </a:r>
            <a:r>
              <a:rPr lang="en-US" sz="2400" dirty="0" err="1">
                <a:solidFill>
                  <a:schemeClr val="tx1"/>
                </a:solidFill>
              </a:rPr>
              <a:t>bulunmak</a:t>
            </a:r>
            <a:r>
              <a:rPr lang="en-US" sz="2400" dirty="0">
                <a:solidFill>
                  <a:schemeClr val="tx1"/>
                </a:solidFill>
              </a:rPr>
              <a:t>;</a:t>
            </a:r>
          </a:p>
          <a:p>
            <a:pPr algn="just">
              <a:buFont typeface="Wingdings" panose="05000000000000000000" pitchFamily="2" charset="2"/>
              <a:buChar char="Ø"/>
            </a:pPr>
            <a:r>
              <a:rPr lang="en-US" sz="2400" dirty="0" err="1">
                <a:solidFill>
                  <a:schemeClr val="tx1"/>
                </a:solidFill>
              </a:rPr>
              <a:t>Bilim</a:t>
            </a:r>
            <a:r>
              <a:rPr lang="en-US" sz="2400" dirty="0">
                <a:solidFill>
                  <a:schemeClr val="tx1"/>
                </a:solidFill>
              </a:rPr>
              <a:t> </a:t>
            </a:r>
            <a:r>
              <a:rPr lang="en-US" sz="2400" dirty="0" err="1">
                <a:solidFill>
                  <a:schemeClr val="tx1"/>
                </a:solidFill>
              </a:rPr>
              <a:t>ve</a:t>
            </a:r>
            <a:r>
              <a:rPr lang="en-US" sz="2400" dirty="0">
                <a:solidFill>
                  <a:schemeClr val="tx1"/>
                </a:solidFill>
              </a:rPr>
              <a:t> </a:t>
            </a:r>
            <a:r>
              <a:rPr lang="en-US" sz="2400" dirty="0" err="1">
                <a:solidFill>
                  <a:schemeClr val="tx1"/>
                </a:solidFill>
              </a:rPr>
              <a:t>teknolojinin</a:t>
            </a:r>
            <a:r>
              <a:rPr lang="en-US" sz="2400" dirty="0">
                <a:solidFill>
                  <a:schemeClr val="tx1"/>
                </a:solidFill>
              </a:rPr>
              <a:t> </a:t>
            </a:r>
            <a:r>
              <a:rPr lang="en-US" sz="2400" dirty="0" err="1">
                <a:solidFill>
                  <a:schemeClr val="tx1"/>
                </a:solidFill>
              </a:rPr>
              <a:t>gelişmesi</a:t>
            </a:r>
            <a:r>
              <a:rPr lang="en-US" sz="2400" dirty="0">
                <a:solidFill>
                  <a:schemeClr val="tx1"/>
                </a:solidFill>
              </a:rPr>
              <a:t> </a:t>
            </a:r>
            <a:r>
              <a:rPr lang="en-US" sz="2400" dirty="0" err="1">
                <a:solidFill>
                  <a:schemeClr val="tx1"/>
                </a:solidFill>
              </a:rPr>
              <a:t>için</a:t>
            </a:r>
            <a:r>
              <a:rPr lang="en-US" sz="2400" dirty="0">
                <a:solidFill>
                  <a:schemeClr val="tx1"/>
                </a:solidFill>
              </a:rPr>
              <a:t> </a:t>
            </a:r>
            <a:r>
              <a:rPr lang="en-US" sz="2400" dirty="0" err="1">
                <a:solidFill>
                  <a:schemeClr val="tx1"/>
                </a:solidFill>
              </a:rPr>
              <a:t>gerekli</a:t>
            </a:r>
            <a:r>
              <a:rPr lang="en-US" sz="2400" dirty="0">
                <a:solidFill>
                  <a:schemeClr val="tx1"/>
                </a:solidFill>
              </a:rPr>
              <a:t> </a:t>
            </a:r>
            <a:r>
              <a:rPr lang="en-US" sz="2400" dirty="0" err="1">
                <a:solidFill>
                  <a:schemeClr val="tx1"/>
                </a:solidFill>
              </a:rPr>
              <a:t>ileri</a:t>
            </a:r>
            <a:r>
              <a:rPr lang="en-US" sz="2400" dirty="0">
                <a:solidFill>
                  <a:schemeClr val="tx1"/>
                </a:solidFill>
              </a:rPr>
              <a:t> </a:t>
            </a:r>
            <a:r>
              <a:rPr lang="en-US" sz="2400" dirty="0" err="1">
                <a:solidFill>
                  <a:schemeClr val="tx1"/>
                </a:solidFill>
              </a:rPr>
              <a:t>düzeyde</a:t>
            </a:r>
            <a:r>
              <a:rPr lang="en-US" sz="2400" dirty="0">
                <a:solidFill>
                  <a:schemeClr val="tx1"/>
                </a:solidFill>
              </a:rPr>
              <a:t> </a:t>
            </a:r>
            <a:r>
              <a:rPr lang="en-US" sz="2400" dirty="0" err="1">
                <a:solidFill>
                  <a:schemeClr val="tx1"/>
                </a:solidFill>
              </a:rPr>
              <a:t>araştırmalara</a:t>
            </a:r>
            <a:r>
              <a:rPr lang="en-US" sz="2400" dirty="0">
                <a:solidFill>
                  <a:schemeClr val="tx1"/>
                </a:solidFill>
              </a:rPr>
              <a:t> </a:t>
            </a:r>
            <a:r>
              <a:rPr lang="en-US" sz="2400" dirty="0" err="1">
                <a:solidFill>
                  <a:schemeClr val="tx1"/>
                </a:solidFill>
              </a:rPr>
              <a:t>olanak</a:t>
            </a:r>
            <a:r>
              <a:rPr lang="en-US" sz="2400" dirty="0">
                <a:solidFill>
                  <a:schemeClr val="tx1"/>
                </a:solidFill>
              </a:rPr>
              <a:t> </a:t>
            </a:r>
            <a:r>
              <a:rPr lang="en-US" sz="2400" dirty="0" err="1">
                <a:solidFill>
                  <a:schemeClr val="tx1"/>
                </a:solidFill>
              </a:rPr>
              <a:t>tanıyan</a:t>
            </a:r>
            <a:r>
              <a:rPr lang="en-US" sz="2400" dirty="0">
                <a:solidFill>
                  <a:schemeClr val="tx1"/>
                </a:solidFill>
              </a:rPr>
              <a:t> </a:t>
            </a:r>
            <a:r>
              <a:rPr lang="en-US" sz="2400" dirty="0" err="1">
                <a:solidFill>
                  <a:schemeClr val="tx1"/>
                </a:solidFill>
              </a:rPr>
              <a:t>sürdürülebilir</a:t>
            </a:r>
            <a:r>
              <a:rPr lang="en-US" sz="2400" dirty="0">
                <a:solidFill>
                  <a:schemeClr val="tx1"/>
                </a:solidFill>
              </a:rPr>
              <a:t> </a:t>
            </a:r>
            <a:r>
              <a:rPr lang="en-US" sz="2400" dirty="0" err="1">
                <a:solidFill>
                  <a:schemeClr val="tx1"/>
                </a:solidFill>
              </a:rPr>
              <a:t>altyapılar</a:t>
            </a:r>
            <a:r>
              <a:rPr lang="en-US" sz="2400" dirty="0">
                <a:solidFill>
                  <a:schemeClr val="tx1"/>
                </a:solidFill>
              </a:rPr>
              <a:t> </a:t>
            </a:r>
            <a:r>
              <a:rPr lang="en-US" sz="2400" dirty="0" err="1">
                <a:solidFill>
                  <a:schemeClr val="tx1"/>
                </a:solidFill>
              </a:rPr>
              <a:t>kurmak</a:t>
            </a:r>
            <a:r>
              <a:rPr lang="en-US" sz="2400" dirty="0">
                <a:solidFill>
                  <a:schemeClr val="tx1"/>
                </a:solidFill>
              </a:rPr>
              <a:t>;</a:t>
            </a:r>
          </a:p>
          <a:p>
            <a:pPr algn="just">
              <a:buFont typeface="Wingdings" panose="05000000000000000000" pitchFamily="2" charset="2"/>
              <a:buChar char="Ø"/>
            </a:pPr>
            <a:r>
              <a:rPr lang="en-US" sz="2400" dirty="0" err="1">
                <a:solidFill>
                  <a:schemeClr val="tx1"/>
                </a:solidFill>
              </a:rPr>
              <a:t>Çalışma</a:t>
            </a:r>
            <a:r>
              <a:rPr lang="en-US" sz="2400" dirty="0">
                <a:solidFill>
                  <a:schemeClr val="tx1"/>
                </a:solidFill>
              </a:rPr>
              <a:t> </a:t>
            </a:r>
            <a:r>
              <a:rPr lang="en-US" sz="2400" dirty="0" err="1">
                <a:solidFill>
                  <a:schemeClr val="tx1"/>
                </a:solidFill>
              </a:rPr>
              <a:t>coşkusu</a:t>
            </a:r>
            <a:r>
              <a:rPr lang="en-US" sz="2400" dirty="0">
                <a:solidFill>
                  <a:schemeClr val="tx1"/>
                </a:solidFill>
              </a:rPr>
              <a:t> </a:t>
            </a:r>
            <a:r>
              <a:rPr lang="en-US" sz="2400" dirty="0" err="1">
                <a:solidFill>
                  <a:schemeClr val="tx1"/>
                </a:solidFill>
              </a:rPr>
              <a:t>yaratmak</a:t>
            </a:r>
            <a:r>
              <a:rPr lang="en-US" sz="2400" dirty="0">
                <a:solidFill>
                  <a:schemeClr val="tx1"/>
                </a:solidFill>
              </a:rPr>
              <a:t>, </a:t>
            </a:r>
            <a:r>
              <a:rPr lang="en-US" sz="2400" dirty="0" err="1">
                <a:solidFill>
                  <a:schemeClr val="tx1"/>
                </a:solidFill>
              </a:rPr>
              <a:t>bilimsel</a:t>
            </a:r>
            <a:r>
              <a:rPr lang="en-US" sz="2400" dirty="0">
                <a:solidFill>
                  <a:schemeClr val="tx1"/>
                </a:solidFill>
              </a:rPr>
              <a:t> </a:t>
            </a:r>
            <a:r>
              <a:rPr lang="en-US" sz="2400" dirty="0" err="1">
                <a:solidFill>
                  <a:schemeClr val="tx1"/>
                </a:solidFill>
              </a:rPr>
              <a:t>bilgi</a:t>
            </a:r>
            <a:r>
              <a:rPr lang="en-US" sz="2400" dirty="0">
                <a:solidFill>
                  <a:schemeClr val="tx1"/>
                </a:solidFill>
              </a:rPr>
              <a:t> </a:t>
            </a:r>
            <a:r>
              <a:rPr lang="en-US" sz="2400" dirty="0" err="1">
                <a:solidFill>
                  <a:schemeClr val="tx1"/>
                </a:solidFill>
              </a:rPr>
              <a:t>üretmek</a:t>
            </a:r>
            <a:r>
              <a:rPr lang="en-US" sz="2400" dirty="0">
                <a:solidFill>
                  <a:schemeClr val="tx1"/>
                </a:solidFill>
              </a:rPr>
              <a:t> </a:t>
            </a:r>
            <a:r>
              <a:rPr lang="en-US" sz="2400" dirty="0" err="1">
                <a:solidFill>
                  <a:schemeClr val="tx1"/>
                </a:solidFill>
              </a:rPr>
              <a:t>ve</a:t>
            </a:r>
            <a:r>
              <a:rPr lang="en-US" sz="2400" dirty="0">
                <a:solidFill>
                  <a:schemeClr val="tx1"/>
                </a:solidFill>
              </a:rPr>
              <a:t> </a:t>
            </a:r>
            <a:r>
              <a:rPr lang="en-US" sz="2400" dirty="0" err="1">
                <a:solidFill>
                  <a:schemeClr val="tx1"/>
                </a:solidFill>
              </a:rPr>
              <a:t>teknolojiye</a:t>
            </a:r>
            <a:r>
              <a:rPr lang="en-US" sz="2400" dirty="0">
                <a:solidFill>
                  <a:schemeClr val="tx1"/>
                </a:solidFill>
              </a:rPr>
              <a:t> </a:t>
            </a:r>
            <a:r>
              <a:rPr lang="en-US" sz="2400" dirty="0" err="1">
                <a:solidFill>
                  <a:schemeClr val="tx1"/>
                </a:solidFill>
              </a:rPr>
              <a:t>dönüşüm</a:t>
            </a:r>
            <a:r>
              <a:rPr lang="en-US" sz="2400" dirty="0">
                <a:solidFill>
                  <a:schemeClr val="tx1"/>
                </a:solidFill>
              </a:rPr>
              <a:t> </a:t>
            </a:r>
            <a:r>
              <a:rPr lang="en-US" sz="2400" dirty="0" err="1">
                <a:solidFill>
                  <a:schemeClr val="tx1"/>
                </a:solidFill>
              </a:rPr>
              <a:t>olanaklarını</a:t>
            </a:r>
            <a:r>
              <a:rPr lang="en-US" sz="2400" dirty="0">
                <a:solidFill>
                  <a:schemeClr val="tx1"/>
                </a:solidFill>
              </a:rPr>
              <a:t> </a:t>
            </a:r>
            <a:r>
              <a:rPr lang="en-US" sz="2400" dirty="0" err="1">
                <a:solidFill>
                  <a:schemeClr val="tx1"/>
                </a:solidFill>
              </a:rPr>
              <a:t>geliştirmek</a:t>
            </a:r>
            <a:r>
              <a:rPr lang="en-US" sz="2400" dirty="0">
                <a:solidFill>
                  <a:schemeClr val="tx1"/>
                </a:solidFill>
              </a:rPr>
              <a:t>;</a:t>
            </a:r>
          </a:p>
          <a:p>
            <a:pPr algn="just">
              <a:buFont typeface="Wingdings" panose="05000000000000000000" pitchFamily="2" charset="2"/>
              <a:buChar char="Ø"/>
            </a:pPr>
            <a:r>
              <a:rPr lang="en-US" sz="2400" dirty="0" err="1">
                <a:solidFill>
                  <a:schemeClr val="tx1"/>
                </a:solidFill>
              </a:rPr>
              <a:t>Bilimde</a:t>
            </a:r>
            <a:r>
              <a:rPr lang="en-US" sz="2400" dirty="0">
                <a:solidFill>
                  <a:schemeClr val="tx1"/>
                </a:solidFill>
              </a:rPr>
              <a:t> </a:t>
            </a:r>
            <a:r>
              <a:rPr lang="en-US" sz="2400" dirty="0" err="1">
                <a:solidFill>
                  <a:schemeClr val="tx1"/>
                </a:solidFill>
              </a:rPr>
              <a:t>yeni</a:t>
            </a:r>
            <a:r>
              <a:rPr lang="en-US" sz="2400" dirty="0">
                <a:solidFill>
                  <a:schemeClr val="tx1"/>
                </a:solidFill>
              </a:rPr>
              <a:t> </a:t>
            </a:r>
            <a:r>
              <a:rPr lang="en-US" sz="2400" dirty="0" err="1">
                <a:solidFill>
                  <a:schemeClr val="tx1"/>
                </a:solidFill>
              </a:rPr>
              <a:t>ufuklar</a:t>
            </a:r>
            <a:r>
              <a:rPr lang="en-US" sz="2400" dirty="0">
                <a:solidFill>
                  <a:schemeClr val="tx1"/>
                </a:solidFill>
              </a:rPr>
              <a:t> </a:t>
            </a:r>
            <a:r>
              <a:rPr lang="en-US" sz="2400" dirty="0" err="1">
                <a:solidFill>
                  <a:schemeClr val="tx1"/>
                </a:solidFill>
              </a:rPr>
              <a:t>açan</a:t>
            </a:r>
            <a:r>
              <a:rPr lang="en-US" sz="2400" dirty="0">
                <a:solidFill>
                  <a:schemeClr val="tx1"/>
                </a:solidFill>
              </a:rPr>
              <a:t> </a:t>
            </a:r>
            <a:r>
              <a:rPr lang="en-US" sz="2400" dirty="0" err="1">
                <a:solidFill>
                  <a:schemeClr val="tx1"/>
                </a:solidFill>
              </a:rPr>
              <a:t>araştırmalara</a:t>
            </a:r>
            <a:r>
              <a:rPr lang="en-US" sz="2400" dirty="0">
                <a:solidFill>
                  <a:schemeClr val="tx1"/>
                </a:solidFill>
              </a:rPr>
              <a:t> </a:t>
            </a:r>
            <a:r>
              <a:rPr lang="en-US" sz="2400" dirty="0" err="1">
                <a:solidFill>
                  <a:schemeClr val="tx1"/>
                </a:solidFill>
              </a:rPr>
              <a:t>destek</a:t>
            </a:r>
            <a:r>
              <a:rPr lang="en-US" sz="2400" dirty="0">
                <a:solidFill>
                  <a:schemeClr val="tx1"/>
                </a:solidFill>
              </a:rPr>
              <a:t> </a:t>
            </a:r>
            <a:r>
              <a:rPr lang="en-US" sz="2400" dirty="0" err="1">
                <a:solidFill>
                  <a:schemeClr val="tx1"/>
                </a:solidFill>
              </a:rPr>
              <a:t>olmak</a:t>
            </a:r>
            <a:r>
              <a:rPr lang="en-US" sz="2400" dirty="0">
                <a:solidFill>
                  <a:schemeClr val="tx1"/>
                </a:solidFill>
              </a:rPr>
              <a:t>.</a:t>
            </a:r>
          </a:p>
          <a:p>
            <a:pPr>
              <a:buFont typeface="Wingdings" panose="05000000000000000000" pitchFamily="2" charset="2"/>
              <a:buChar char="Ø"/>
            </a:pPr>
            <a:endParaRPr lang="en-US" sz="2400" dirty="0">
              <a:solidFill>
                <a:schemeClr val="tx1"/>
              </a:solidFill>
            </a:endParaRPr>
          </a:p>
        </p:txBody>
      </p:sp>
    </p:spTree>
    <p:extLst>
      <p:ext uri="{BB962C8B-B14F-4D97-AF65-F5344CB8AC3E}">
        <p14:creationId xmlns:p14="http://schemas.microsoft.com/office/powerpoint/2010/main" val="2546742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111" y="286603"/>
            <a:ext cx="10506569" cy="1450757"/>
          </a:xfrm>
        </p:spPr>
        <p:txBody>
          <a:bodyPr/>
          <a:lstStyle/>
          <a:p>
            <a:r>
              <a:rPr lang="en-US" dirty="0" smtClean="0"/>
              <a:t>4. </a:t>
            </a:r>
            <a:r>
              <a:rPr lang="en-US" dirty="0" err="1" smtClean="0"/>
              <a:t>Elementel</a:t>
            </a:r>
            <a:r>
              <a:rPr lang="en-US" dirty="0" smtClean="0"/>
              <a:t> </a:t>
            </a:r>
            <a:r>
              <a:rPr lang="en-US" dirty="0" err="1" smtClean="0"/>
              <a:t>Analiz</a:t>
            </a:r>
            <a:r>
              <a:rPr lang="en-US" dirty="0"/>
              <a:t> </a:t>
            </a:r>
            <a:r>
              <a:rPr lang="en-US" dirty="0" err="1" smtClean="0"/>
              <a:t>Birimi</a:t>
            </a:r>
            <a:endParaRPr lang="en-US" dirty="0"/>
          </a:p>
        </p:txBody>
      </p:sp>
      <p:sp>
        <p:nvSpPr>
          <p:cNvPr id="3" name="Content Placeholder 2"/>
          <p:cNvSpPr>
            <a:spLocks noGrp="1"/>
          </p:cNvSpPr>
          <p:nvPr>
            <p:ph idx="1"/>
          </p:nvPr>
        </p:nvSpPr>
        <p:spPr/>
        <p:txBody>
          <a:bodyPr/>
          <a:lstStyle/>
          <a:p>
            <a:r>
              <a:rPr lang="tr-TR" b="1" dirty="0" smtClean="0">
                <a:solidFill>
                  <a:srgbClr val="000000"/>
                </a:solidFill>
              </a:rPr>
              <a:t>Element Analiz Cihazı (CHNS Analizi)</a:t>
            </a:r>
          </a:p>
          <a:p>
            <a:r>
              <a:rPr lang="tr-TR" b="1" dirty="0" smtClean="0">
                <a:solidFill>
                  <a:srgbClr val="000000"/>
                </a:solidFill>
              </a:rPr>
              <a:t>Toplam </a:t>
            </a:r>
            <a:r>
              <a:rPr lang="tr-TR" b="1" dirty="0">
                <a:solidFill>
                  <a:srgbClr val="000000"/>
                </a:solidFill>
              </a:rPr>
              <a:t>Organik Karbon Tayin Cihazı (TOC) </a:t>
            </a:r>
            <a:r>
              <a:rPr lang="en-US" b="1" dirty="0">
                <a:solidFill>
                  <a:srgbClr val="000000"/>
                </a:solidFill>
              </a:rPr>
              <a:t> </a:t>
            </a:r>
          </a:p>
          <a:p>
            <a:r>
              <a:rPr lang="en-US" b="1" dirty="0" smtClean="0">
                <a:solidFill>
                  <a:srgbClr val="000000"/>
                </a:solidFill>
              </a:rPr>
              <a:t>X-</a:t>
            </a:r>
            <a:r>
              <a:rPr lang="en-US" b="1" dirty="0" err="1" smtClean="0">
                <a:solidFill>
                  <a:srgbClr val="000000"/>
                </a:solidFill>
              </a:rPr>
              <a:t>Işınları</a:t>
            </a:r>
            <a:r>
              <a:rPr lang="en-US" b="1" dirty="0" smtClean="0">
                <a:solidFill>
                  <a:srgbClr val="000000"/>
                </a:solidFill>
              </a:rPr>
              <a:t> </a:t>
            </a:r>
            <a:r>
              <a:rPr lang="en-US" b="1" dirty="0" err="1" smtClean="0">
                <a:solidFill>
                  <a:srgbClr val="000000"/>
                </a:solidFill>
              </a:rPr>
              <a:t>Rafraktometresi</a:t>
            </a:r>
            <a:r>
              <a:rPr lang="en-US" b="1" dirty="0" smtClean="0">
                <a:solidFill>
                  <a:srgbClr val="000000"/>
                </a:solidFill>
              </a:rPr>
              <a:t> (XRF) </a:t>
            </a:r>
            <a:endParaRPr lang="en-US" dirty="0"/>
          </a:p>
        </p:txBody>
      </p:sp>
      <p:pic>
        <p:nvPicPr>
          <p:cNvPr id="5" name="Resim 5"/>
          <p:cNvPicPr>
            <a:picLocks noChangeAspect="1"/>
          </p:cNvPicPr>
          <p:nvPr/>
        </p:nvPicPr>
        <p:blipFill rotWithShape="1">
          <a:blip r:embed="rId2">
            <a:extLst>
              <a:ext uri="{28A0092B-C50C-407E-A947-70E740481C1C}">
                <a14:useLocalDpi xmlns:a14="http://schemas.microsoft.com/office/drawing/2010/main" val="0"/>
              </a:ext>
            </a:extLst>
          </a:blip>
          <a:srcRect t="48994"/>
          <a:stretch/>
        </p:blipFill>
        <p:spPr>
          <a:xfrm>
            <a:off x="1840305" y="4247445"/>
            <a:ext cx="8590084" cy="1905001"/>
          </a:xfrm>
          <a:prstGeom prst="rect">
            <a:avLst/>
          </a:prstGeom>
        </p:spPr>
      </p:pic>
      <p:grpSp>
        <p:nvGrpSpPr>
          <p:cNvPr id="4" name="Group 3"/>
          <p:cNvGrpSpPr/>
          <p:nvPr/>
        </p:nvGrpSpPr>
        <p:grpSpPr>
          <a:xfrm>
            <a:off x="8720666" y="253556"/>
            <a:ext cx="3471333" cy="1478769"/>
            <a:chOff x="8720666" y="253556"/>
            <a:chExt cx="3471333" cy="1478769"/>
          </a:xfrm>
        </p:grpSpPr>
        <p:pic>
          <p:nvPicPr>
            <p:cNvPr id="7" name="Resim 2"/>
            <p:cNvPicPr>
              <a:picLocks noChangeAspect="1"/>
            </p:cNvPicPr>
            <p:nvPr/>
          </p:nvPicPr>
          <p:blipFill rotWithShape="1">
            <a:blip r:embed="rId3">
              <a:extLst>
                <a:ext uri="{28A0092B-C50C-407E-A947-70E740481C1C}">
                  <a14:useLocalDpi xmlns:a14="http://schemas.microsoft.com/office/drawing/2010/main" val="0"/>
                </a:ext>
              </a:extLst>
            </a:blip>
            <a:srcRect l="33152"/>
            <a:stretch/>
          </p:blipFill>
          <p:spPr>
            <a:xfrm>
              <a:off x="8720666" y="253556"/>
              <a:ext cx="3471333" cy="1478769"/>
            </a:xfrm>
            <a:prstGeom prst="rect">
              <a:avLst/>
            </a:prstGeom>
          </p:spPr>
        </p:pic>
        <p:pic>
          <p:nvPicPr>
            <p:cNvPr id="8" name="Resim 2"/>
            <p:cNvPicPr>
              <a:picLocks noChangeAspect="1"/>
            </p:cNvPicPr>
            <p:nvPr/>
          </p:nvPicPr>
          <p:blipFill rotWithShape="1">
            <a:blip r:embed="rId4">
              <a:extLst>
                <a:ext uri="{28A0092B-C50C-407E-A947-70E740481C1C}">
                  <a14:useLocalDpi xmlns:a14="http://schemas.microsoft.com/office/drawing/2010/main" val="0"/>
                </a:ext>
              </a:extLst>
            </a:blip>
            <a:srcRect r="70471"/>
            <a:stretch/>
          </p:blipFill>
          <p:spPr>
            <a:xfrm>
              <a:off x="8939968" y="307945"/>
              <a:ext cx="1318810" cy="1385387"/>
            </a:xfrm>
            <a:prstGeom prst="rect">
              <a:avLst/>
            </a:prstGeom>
          </p:spPr>
        </p:pic>
      </p:grpSp>
    </p:spTree>
    <p:extLst>
      <p:ext uri="{BB962C8B-B14F-4D97-AF65-F5344CB8AC3E}">
        <p14:creationId xmlns:p14="http://schemas.microsoft.com/office/powerpoint/2010/main" val="1188880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5464" y="380567"/>
            <a:ext cx="8761413" cy="706964"/>
          </a:xfrm>
        </p:spPr>
        <p:txBody>
          <a:bodyPr>
            <a:normAutofit/>
          </a:bodyPr>
          <a:lstStyle/>
          <a:p>
            <a:r>
              <a:rPr lang="en-US" sz="4000" b="1" dirty="0"/>
              <a:t>5</a:t>
            </a:r>
            <a:r>
              <a:rPr lang="en-US" sz="4000" b="1" dirty="0" smtClean="0"/>
              <a:t>. </a:t>
            </a:r>
            <a:r>
              <a:rPr lang="en-US" sz="4000" b="1" dirty="0" err="1" smtClean="0"/>
              <a:t>Termal</a:t>
            </a:r>
            <a:r>
              <a:rPr lang="en-US" sz="4000" b="1" dirty="0" smtClean="0"/>
              <a:t> </a:t>
            </a:r>
            <a:r>
              <a:rPr lang="en-US" sz="4000" b="1" dirty="0" err="1" smtClean="0"/>
              <a:t>Analiz</a:t>
            </a:r>
            <a:r>
              <a:rPr lang="en-US" sz="4000" b="1" dirty="0"/>
              <a:t> </a:t>
            </a:r>
            <a:r>
              <a:rPr lang="en-US" sz="4000" b="1" dirty="0" err="1" smtClean="0"/>
              <a:t>Birimi</a:t>
            </a:r>
            <a:endParaRPr lang="en-US" sz="4000" dirty="0"/>
          </a:p>
        </p:txBody>
      </p:sp>
      <p:sp>
        <p:nvSpPr>
          <p:cNvPr id="3" name="İçerik Yer Tutucusu 2"/>
          <p:cNvSpPr>
            <a:spLocks noGrp="1"/>
          </p:cNvSpPr>
          <p:nvPr>
            <p:ph idx="1"/>
          </p:nvPr>
        </p:nvSpPr>
        <p:spPr>
          <a:xfrm>
            <a:off x="409223" y="1722096"/>
            <a:ext cx="11161889" cy="2765237"/>
          </a:xfrm>
        </p:spPr>
        <p:txBody>
          <a:bodyPr>
            <a:normAutofit/>
          </a:bodyPr>
          <a:lstStyle/>
          <a:p>
            <a:pPr algn="just">
              <a:lnSpc>
                <a:spcPct val="120000"/>
              </a:lnSpc>
              <a:buFont typeface="Wingdings" charset="2"/>
              <a:buChar char="Ø"/>
            </a:pPr>
            <a:r>
              <a:rPr lang="en-US" dirty="0" err="1">
                <a:solidFill>
                  <a:srgbClr val="000000"/>
                </a:solidFill>
              </a:rPr>
              <a:t>Diferansiyel</a:t>
            </a:r>
            <a:r>
              <a:rPr lang="en-US" dirty="0">
                <a:solidFill>
                  <a:srgbClr val="000000"/>
                </a:solidFill>
              </a:rPr>
              <a:t> </a:t>
            </a:r>
            <a:r>
              <a:rPr lang="en-US" dirty="0" err="1">
                <a:solidFill>
                  <a:srgbClr val="000000"/>
                </a:solidFill>
              </a:rPr>
              <a:t>Taramalı</a:t>
            </a:r>
            <a:r>
              <a:rPr lang="en-US" dirty="0">
                <a:solidFill>
                  <a:srgbClr val="000000"/>
                </a:solidFill>
              </a:rPr>
              <a:t> </a:t>
            </a:r>
            <a:r>
              <a:rPr lang="en-US" dirty="0" err="1">
                <a:solidFill>
                  <a:srgbClr val="000000"/>
                </a:solidFill>
              </a:rPr>
              <a:t>Kalorimetre</a:t>
            </a:r>
            <a:r>
              <a:rPr lang="en-US" dirty="0">
                <a:solidFill>
                  <a:srgbClr val="000000"/>
                </a:solidFill>
              </a:rPr>
              <a:t> (DSC) </a:t>
            </a:r>
            <a:endParaRPr lang="en-US" dirty="0" smtClean="0">
              <a:solidFill>
                <a:srgbClr val="000000"/>
              </a:solidFill>
            </a:endParaRPr>
          </a:p>
          <a:p>
            <a:pPr algn="just">
              <a:lnSpc>
                <a:spcPct val="120000"/>
              </a:lnSpc>
              <a:buFont typeface="Wingdings" charset="2"/>
              <a:buChar char="Ø"/>
            </a:pPr>
            <a:r>
              <a:rPr lang="en-US" dirty="0" err="1" smtClean="0">
                <a:solidFill>
                  <a:srgbClr val="000000"/>
                </a:solidFill>
              </a:rPr>
              <a:t>Termogravimetrik</a:t>
            </a:r>
            <a:r>
              <a:rPr lang="en-US" dirty="0" smtClean="0">
                <a:solidFill>
                  <a:srgbClr val="000000"/>
                </a:solidFill>
              </a:rPr>
              <a:t> </a:t>
            </a:r>
            <a:r>
              <a:rPr lang="en-US" dirty="0" err="1">
                <a:solidFill>
                  <a:srgbClr val="000000"/>
                </a:solidFill>
              </a:rPr>
              <a:t>Analiz</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Diferansiyel</a:t>
            </a:r>
            <a:r>
              <a:rPr lang="en-US" dirty="0">
                <a:solidFill>
                  <a:srgbClr val="000000"/>
                </a:solidFill>
              </a:rPr>
              <a:t> </a:t>
            </a:r>
            <a:r>
              <a:rPr lang="en-US" dirty="0" err="1">
                <a:solidFill>
                  <a:srgbClr val="000000"/>
                </a:solidFill>
              </a:rPr>
              <a:t>Termal</a:t>
            </a:r>
            <a:r>
              <a:rPr lang="en-US" dirty="0">
                <a:solidFill>
                  <a:srgbClr val="000000"/>
                </a:solidFill>
              </a:rPr>
              <a:t> </a:t>
            </a:r>
            <a:r>
              <a:rPr lang="en-US" dirty="0" err="1">
                <a:solidFill>
                  <a:srgbClr val="000000"/>
                </a:solidFill>
              </a:rPr>
              <a:t>Analiz</a:t>
            </a:r>
            <a:r>
              <a:rPr lang="en-US" dirty="0">
                <a:solidFill>
                  <a:srgbClr val="000000"/>
                </a:solidFill>
              </a:rPr>
              <a:t> </a:t>
            </a:r>
            <a:r>
              <a:rPr lang="en-US" dirty="0" err="1">
                <a:solidFill>
                  <a:srgbClr val="000000"/>
                </a:solidFill>
              </a:rPr>
              <a:t>Sistemi</a:t>
            </a:r>
            <a:r>
              <a:rPr lang="en-US" dirty="0">
                <a:solidFill>
                  <a:srgbClr val="000000"/>
                </a:solidFill>
              </a:rPr>
              <a:t> (TGA-DTA) </a:t>
            </a:r>
            <a:endParaRPr lang="en-US" dirty="0" smtClean="0">
              <a:solidFill>
                <a:srgbClr val="000000"/>
              </a:solidFill>
            </a:endParaRPr>
          </a:p>
          <a:p>
            <a:pPr algn="just">
              <a:lnSpc>
                <a:spcPct val="120000"/>
              </a:lnSpc>
            </a:pPr>
            <a:r>
              <a:rPr lang="en-US" dirty="0" err="1">
                <a:solidFill>
                  <a:srgbClr val="000000"/>
                </a:solidFill>
              </a:rPr>
              <a:t>M</a:t>
            </a:r>
            <a:r>
              <a:rPr lang="en-US" sz="2000" dirty="0" err="1" smtClean="0">
                <a:solidFill>
                  <a:srgbClr val="000000"/>
                </a:solidFill>
              </a:rPr>
              <a:t>alzemelerin</a:t>
            </a:r>
            <a:r>
              <a:rPr lang="en-US" sz="2000" dirty="0" smtClean="0">
                <a:solidFill>
                  <a:srgbClr val="000000"/>
                </a:solidFill>
              </a:rPr>
              <a:t> </a:t>
            </a:r>
            <a:r>
              <a:rPr lang="en-US" sz="2000" dirty="0" err="1">
                <a:solidFill>
                  <a:srgbClr val="000000"/>
                </a:solidFill>
              </a:rPr>
              <a:t>fiziksel</a:t>
            </a:r>
            <a:r>
              <a:rPr lang="en-US" sz="2000" dirty="0">
                <a:solidFill>
                  <a:srgbClr val="000000"/>
                </a:solidFill>
              </a:rPr>
              <a:t> </a:t>
            </a:r>
            <a:r>
              <a:rPr lang="en-US" sz="2000" dirty="0" err="1">
                <a:solidFill>
                  <a:srgbClr val="000000"/>
                </a:solidFill>
              </a:rPr>
              <a:t>özelliklerinin</a:t>
            </a:r>
            <a:r>
              <a:rPr lang="en-US" sz="2000" dirty="0">
                <a:solidFill>
                  <a:srgbClr val="000000"/>
                </a:solidFill>
              </a:rPr>
              <a:t> </a:t>
            </a:r>
            <a:r>
              <a:rPr lang="en-US" sz="2000" dirty="0" err="1">
                <a:solidFill>
                  <a:srgbClr val="000000"/>
                </a:solidFill>
              </a:rPr>
              <a:t>sıcaklığa</a:t>
            </a:r>
            <a:r>
              <a:rPr lang="en-US" sz="2000" dirty="0">
                <a:solidFill>
                  <a:srgbClr val="000000"/>
                </a:solidFill>
              </a:rPr>
              <a:t> </a:t>
            </a:r>
            <a:r>
              <a:rPr lang="en-US" sz="2000" dirty="0" err="1">
                <a:solidFill>
                  <a:srgbClr val="000000"/>
                </a:solidFill>
              </a:rPr>
              <a:t>bağlı</a:t>
            </a:r>
            <a:r>
              <a:rPr lang="en-US" sz="2000" dirty="0">
                <a:solidFill>
                  <a:srgbClr val="000000"/>
                </a:solidFill>
              </a:rPr>
              <a:t> </a:t>
            </a:r>
            <a:r>
              <a:rPr lang="en-US" sz="2000" dirty="0" err="1">
                <a:solidFill>
                  <a:srgbClr val="000000"/>
                </a:solidFill>
              </a:rPr>
              <a:t>olarak</a:t>
            </a:r>
            <a:r>
              <a:rPr lang="en-US" sz="2000" dirty="0">
                <a:solidFill>
                  <a:srgbClr val="000000"/>
                </a:solidFill>
              </a:rPr>
              <a:t> </a:t>
            </a:r>
            <a:r>
              <a:rPr lang="en-US" sz="2000" dirty="0" err="1">
                <a:solidFill>
                  <a:srgbClr val="000000"/>
                </a:solidFill>
              </a:rPr>
              <a:t>değişiminin</a:t>
            </a:r>
            <a:r>
              <a:rPr lang="en-US" sz="2000" dirty="0">
                <a:solidFill>
                  <a:srgbClr val="000000"/>
                </a:solidFill>
              </a:rPr>
              <a:t> </a:t>
            </a:r>
            <a:r>
              <a:rPr lang="en-US" sz="2000" dirty="0" err="1">
                <a:solidFill>
                  <a:srgbClr val="000000"/>
                </a:solidFill>
              </a:rPr>
              <a:t>incelendiği</a:t>
            </a:r>
            <a:r>
              <a:rPr lang="en-US" sz="2000" dirty="0">
                <a:solidFill>
                  <a:srgbClr val="000000"/>
                </a:solidFill>
              </a:rPr>
              <a:t> </a:t>
            </a:r>
            <a:r>
              <a:rPr lang="en-US" sz="2000" dirty="0" err="1">
                <a:solidFill>
                  <a:srgbClr val="000000"/>
                </a:solidFill>
              </a:rPr>
              <a:t>bir</a:t>
            </a:r>
            <a:r>
              <a:rPr lang="en-US" sz="2000" dirty="0">
                <a:solidFill>
                  <a:srgbClr val="000000"/>
                </a:solidFill>
              </a:rPr>
              <a:t> </a:t>
            </a:r>
            <a:r>
              <a:rPr lang="en-US" sz="2000" dirty="0" err="1">
                <a:solidFill>
                  <a:srgbClr val="000000"/>
                </a:solidFill>
              </a:rPr>
              <a:t>yöntemdir</a:t>
            </a:r>
            <a:r>
              <a:rPr lang="en-US" sz="2000" dirty="0">
                <a:solidFill>
                  <a:srgbClr val="000000"/>
                </a:solidFill>
              </a:rPr>
              <a:t>. </a:t>
            </a:r>
            <a:r>
              <a:rPr lang="en-US" sz="2000" dirty="0" err="1">
                <a:solidFill>
                  <a:srgbClr val="000000"/>
                </a:solidFill>
              </a:rPr>
              <a:t>Termal</a:t>
            </a:r>
            <a:r>
              <a:rPr lang="en-US" sz="2000" dirty="0">
                <a:solidFill>
                  <a:srgbClr val="000000"/>
                </a:solidFill>
              </a:rPr>
              <a:t> </a:t>
            </a:r>
            <a:r>
              <a:rPr lang="en-US" sz="2000" dirty="0" err="1">
                <a:solidFill>
                  <a:srgbClr val="000000"/>
                </a:solidFill>
              </a:rPr>
              <a:t>Analiz</a:t>
            </a:r>
            <a:r>
              <a:rPr lang="en-US" sz="2000" dirty="0">
                <a:solidFill>
                  <a:srgbClr val="000000"/>
                </a:solidFill>
              </a:rPr>
              <a:t>, </a:t>
            </a:r>
            <a:r>
              <a:rPr lang="en-US" sz="2000" dirty="0" err="1">
                <a:solidFill>
                  <a:srgbClr val="000000"/>
                </a:solidFill>
              </a:rPr>
              <a:t>malzemelerin</a:t>
            </a:r>
            <a:r>
              <a:rPr lang="en-US" sz="2000" dirty="0">
                <a:solidFill>
                  <a:srgbClr val="000000"/>
                </a:solidFill>
              </a:rPr>
              <a:t> </a:t>
            </a:r>
            <a:r>
              <a:rPr lang="en-US" sz="2000" dirty="0" err="1">
                <a:solidFill>
                  <a:srgbClr val="000000"/>
                </a:solidFill>
              </a:rPr>
              <a:t>kontrollü</a:t>
            </a:r>
            <a:r>
              <a:rPr lang="en-US" sz="2000" dirty="0">
                <a:solidFill>
                  <a:srgbClr val="000000"/>
                </a:solidFill>
              </a:rPr>
              <a:t> </a:t>
            </a:r>
            <a:r>
              <a:rPr lang="en-US" sz="2000" dirty="0" err="1">
                <a:solidFill>
                  <a:srgbClr val="000000"/>
                </a:solidFill>
              </a:rPr>
              <a:t>bir</a:t>
            </a:r>
            <a:r>
              <a:rPr lang="en-US" sz="2000" dirty="0">
                <a:solidFill>
                  <a:srgbClr val="000000"/>
                </a:solidFill>
              </a:rPr>
              <a:t> </a:t>
            </a:r>
            <a:r>
              <a:rPr lang="en-US" sz="2000" dirty="0" err="1">
                <a:solidFill>
                  <a:srgbClr val="000000"/>
                </a:solidFill>
              </a:rPr>
              <a:t>şekilde</a:t>
            </a:r>
            <a:r>
              <a:rPr lang="en-US" sz="2000" dirty="0">
                <a:solidFill>
                  <a:srgbClr val="000000"/>
                </a:solidFill>
              </a:rPr>
              <a:t> </a:t>
            </a:r>
            <a:r>
              <a:rPr lang="en-US" sz="2000" dirty="0" err="1">
                <a:solidFill>
                  <a:srgbClr val="000000"/>
                </a:solidFill>
              </a:rPr>
              <a:t>ısıtılarak</a:t>
            </a:r>
            <a:r>
              <a:rPr lang="en-US" sz="2000" dirty="0">
                <a:solidFill>
                  <a:srgbClr val="000000"/>
                </a:solidFill>
              </a:rPr>
              <a:t> </a:t>
            </a:r>
            <a:r>
              <a:rPr lang="en-US" sz="2000" dirty="0" err="1">
                <a:solidFill>
                  <a:srgbClr val="000000"/>
                </a:solidFill>
              </a:rPr>
              <a:t>ya</a:t>
            </a:r>
            <a:r>
              <a:rPr lang="en-US" sz="2000" dirty="0">
                <a:solidFill>
                  <a:srgbClr val="000000"/>
                </a:solidFill>
              </a:rPr>
              <a:t> da </a:t>
            </a:r>
            <a:r>
              <a:rPr lang="en-US" sz="2000" dirty="0" err="1">
                <a:solidFill>
                  <a:srgbClr val="000000"/>
                </a:solidFill>
              </a:rPr>
              <a:t>soğutularak</a:t>
            </a:r>
            <a:r>
              <a:rPr lang="en-US" sz="2000" dirty="0">
                <a:solidFill>
                  <a:srgbClr val="000000"/>
                </a:solidFill>
              </a:rPr>
              <a:t>, </a:t>
            </a:r>
            <a:r>
              <a:rPr lang="en-US" sz="2000" dirty="0" err="1">
                <a:solidFill>
                  <a:srgbClr val="000000"/>
                </a:solidFill>
              </a:rPr>
              <a:t>malzemelerin</a:t>
            </a:r>
            <a:r>
              <a:rPr lang="en-US" sz="2000" dirty="0">
                <a:solidFill>
                  <a:srgbClr val="000000"/>
                </a:solidFill>
              </a:rPr>
              <a:t> </a:t>
            </a:r>
            <a:r>
              <a:rPr lang="en-US" sz="2000" dirty="0" err="1">
                <a:solidFill>
                  <a:srgbClr val="000000"/>
                </a:solidFill>
              </a:rPr>
              <a:t>fiziksel</a:t>
            </a:r>
            <a:r>
              <a:rPr lang="en-US" sz="2000" dirty="0">
                <a:solidFill>
                  <a:srgbClr val="000000"/>
                </a:solidFill>
              </a:rPr>
              <a:t> </a:t>
            </a:r>
            <a:r>
              <a:rPr lang="en-US" sz="2000" dirty="0" err="1">
                <a:solidFill>
                  <a:srgbClr val="000000"/>
                </a:solidFill>
              </a:rPr>
              <a:t>özelliklerinde</a:t>
            </a:r>
            <a:r>
              <a:rPr lang="en-US" sz="2000" dirty="0">
                <a:solidFill>
                  <a:srgbClr val="000000"/>
                </a:solidFill>
              </a:rPr>
              <a:t> (</a:t>
            </a:r>
            <a:r>
              <a:rPr lang="en-US" sz="2000" dirty="0" err="1">
                <a:solidFill>
                  <a:srgbClr val="000000"/>
                </a:solidFill>
              </a:rPr>
              <a:t>ağırlık</a:t>
            </a:r>
            <a:r>
              <a:rPr lang="en-US" sz="2000" dirty="0">
                <a:solidFill>
                  <a:srgbClr val="000000"/>
                </a:solidFill>
              </a:rPr>
              <a:t>, </a:t>
            </a:r>
            <a:r>
              <a:rPr lang="en-US" sz="2000" dirty="0" err="1">
                <a:solidFill>
                  <a:srgbClr val="000000"/>
                </a:solidFill>
              </a:rPr>
              <a:t>absorplanan</a:t>
            </a:r>
            <a:r>
              <a:rPr lang="en-US" sz="2000" dirty="0">
                <a:solidFill>
                  <a:srgbClr val="000000"/>
                </a:solidFill>
              </a:rPr>
              <a:t> </a:t>
            </a:r>
            <a:r>
              <a:rPr lang="en-US" sz="2000" dirty="0" err="1">
                <a:solidFill>
                  <a:srgbClr val="000000"/>
                </a:solidFill>
              </a:rPr>
              <a:t>ya</a:t>
            </a:r>
            <a:r>
              <a:rPr lang="en-US" sz="2000" dirty="0">
                <a:solidFill>
                  <a:srgbClr val="000000"/>
                </a:solidFill>
              </a:rPr>
              <a:t> da </a:t>
            </a:r>
            <a:r>
              <a:rPr lang="en-US" sz="2000" dirty="0" err="1">
                <a:solidFill>
                  <a:srgbClr val="000000"/>
                </a:solidFill>
              </a:rPr>
              <a:t>açığa</a:t>
            </a:r>
            <a:r>
              <a:rPr lang="en-US" sz="2000" dirty="0">
                <a:solidFill>
                  <a:srgbClr val="000000"/>
                </a:solidFill>
              </a:rPr>
              <a:t> </a:t>
            </a:r>
            <a:r>
              <a:rPr lang="en-US" sz="2000" dirty="0" err="1">
                <a:solidFill>
                  <a:srgbClr val="000000"/>
                </a:solidFill>
              </a:rPr>
              <a:t>çıkan</a:t>
            </a:r>
            <a:r>
              <a:rPr lang="en-US" sz="2000" dirty="0">
                <a:solidFill>
                  <a:srgbClr val="000000"/>
                </a:solidFill>
              </a:rPr>
              <a:t> </a:t>
            </a:r>
            <a:r>
              <a:rPr lang="en-US" sz="2000" dirty="0" err="1">
                <a:solidFill>
                  <a:srgbClr val="000000"/>
                </a:solidFill>
              </a:rPr>
              <a:t>ısının</a:t>
            </a:r>
            <a:r>
              <a:rPr lang="en-US" sz="2000" dirty="0">
                <a:solidFill>
                  <a:srgbClr val="000000"/>
                </a:solidFill>
              </a:rPr>
              <a:t>, </a:t>
            </a:r>
            <a:r>
              <a:rPr lang="en-US" sz="2000" dirty="0" err="1">
                <a:solidFill>
                  <a:srgbClr val="000000"/>
                </a:solidFill>
              </a:rPr>
              <a:t>boyut</a:t>
            </a:r>
            <a:r>
              <a:rPr lang="en-US" sz="2000" dirty="0">
                <a:solidFill>
                  <a:srgbClr val="000000"/>
                </a:solidFill>
              </a:rPr>
              <a:t>, </a:t>
            </a:r>
            <a:r>
              <a:rPr lang="en-US" sz="2000" dirty="0" err="1">
                <a:solidFill>
                  <a:srgbClr val="000000"/>
                </a:solidFill>
              </a:rPr>
              <a:t>iletkenlik</a:t>
            </a:r>
            <a:r>
              <a:rPr lang="en-US" sz="2000" dirty="0">
                <a:solidFill>
                  <a:srgbClr val="000000"/>
                </a:solidFill>
              </a:rPr>
              <a:t>, </a:t>
            </a:r>
            <a:r>
              <a:rPr lang="en-US" sz="2000" dirty="0" err="1">
                <a:solidFill>
                  <a:srgbClr val="000000"/>
                </a:solidFill>
              </a:rPr>
              <a:t>magnetik</a:t>
            </a:r>
            <a:r>
              <a:rPr lang="en-US" sz="2000" dirty="0">
                <a:solidFill>
                  <a:srgbClr val="000000"/>
                </a:solidFill>
              </a:rPr>
              <a:t> </a:t>
            </a:r>
            <a:r>
              <a:rPr lang="en-US" sz="2000" dirty="0" err="1">
                <a:solidFill>
                  <a:srgbClr val="000000"/>
                </a:solidFill>
              </a:rPr>
              <a:t>özellik</a:t>
            </a:r>
            <a:r>
              <a:rPr lang="en-US" sz="2000" dirty="0">
                <a:solidFill>
                  <a:srgbClr val="000000"/>
                </a:solidFill>
              </a:rPr>
              <a:t> </a:t>
            </a:r>
            <a:r>
              <a:rPr lang="en-US" sz="2000" dirty="0" err="1">
                <a:solidFill>
                  <a:srgbClr val="000000"/>
                </a:solidFill>
              </a:rPr>
              <a:t>v.s</a:t>
            </a:r>
            <a:r>
              <a:rPr lang="en-US" sz="2000" dirty="0">
                <a:solidFill>
                  <a:srgbClr val="000000"/>
                </a:solidFill>
              </a:rPr>
              <a:t>) </a:t>
            </a:r>
            <a:r>
              <a:rPr lang="en-US" sz="2000" dirty="0" err="1">
                <a:solidFill>
                  <a:srgbClr val="000000"/>
                </a:solidFill>
              </a:rPr>
              <a:t>meydana</a:t>
            </a:r>
            <a:r>
              <a:rPr lang="en-US" sz="2000" dirty="0">
                <a:solidFill>
                  <a:srgbClr val="000000"/>
                </a:solidFill>
              </a:rPr>
              <a:t> </a:t>
            </a:r>
            <a:r>
              <a:rPr lang="en-US" sz="2000" dirty="0" err="1">
                <a:solidFill>
                  <a:srgbClr val="000000"/>
                </a:solidFill>
              </a:rPr>
              <a:t>gelen</a:t>
            </a:r>
            <a:r>
              <a:rPr lang="en-US" sz="2000" dirty="0">
                <a:solidFill>
                  <a:srgbClr val="000000"/>
                </a:solidFill>
              </a:rPr>
              <a:t> </a:t>
            </a:r>
            <a:r>
              <a:rPr lang="en-US" sz="2000" dirty="0" err="1">
                <a:solidFill>
                  <a:srgbClr val="000000"/>
                </a:solidFill>
              </a:rPr>
              <a:t>değişimin</a:t>
            </a:r>
            <a:r>
              <a:rPr lang="en-US" sz="2000" dirty="0">
                <a:solidFill>
                  <a:srgbClr val="000000"/>
                </a:solidFill>
              </a:rPr>
              <a:t> </a:t>
            </a:r>
            <a:r>
              <a:rPr lang="en-US" sz="2000" dirty="0" err="1">
                <a:solidFill>
                  <a:srgbClr val="000000"/>
                </a:solidFill>
              </a:rPr>
              <a:t>sıcaklığın</a:t>
            </a:r>
            <a:r>
              <a:rPr lang="en-US" sz="2000" dirty="0">
                <a:solidFill>
                  <a:srgbClr val="000000"/>
                </a:solidFill>
              </a:rPr>
              <a:t> </a:t>
            </a:r>
            <a:r>
              <a:rPr lang="en-US" sz="2000" dirty="0" err="1">
                <a:solidFill>
                  <a:srgbClr val="000000"/>
                </a:solidFill>
              </a:rPr>
              <a:t>bir</a:t>
            </a:r>
            <a:r>
              <a:rPr lang="en-US" sz="2000" dirty="0">
                <a:solidFill>
                  <a:srgbClr val="000000"/>
                </a:solidFill>
              </a:rPr>
              <a:t> </a:t>
            </a:r>
            <a:r>
              <a:rPr lang="en-US" sz="2000" dirty="0" err="1">
                <a:solidFill>
                  <a:srgbClr val="000000"/>
                </a:solidFill>
              </a:rPr>
              <a:t>fonksiyonu</a:t>
            </a:r>
            <a:r>
              <a:rPr lang="en-US" sz="2000" dirty="0">
                <a:solidFill>
                  <a:srgbClr val="000000"/>
                </a:solidFill>
              </a:rPr>
              <a:t> </a:t>
            </a:r>
            <a:r>
              <a:rPr lang="en-US" sz="2000" dirty="0" err="1">
                <a:solidFill>
                  <a:srgbClr val="000000"/>
                </a:solidFill>
              </a:rPr>
              <a:t>olarak</a:t>
            </a:r>
            <a:r>
              <a:rPr lang="en-US" sz="2000" dirty="0">
                <a:solidFill>
                  <a:srgbClr val="000000"/>
                </a:solidFill>
              </a:rPr>
              <a:t> </a:t>
            </a:r>
            <a:r>
              <a:rPr lang="en-US" sz="2000" dirty="0" err="1">
                <a:solidFill>
                  <a:srgbClr val="000000"/>
                </a:solidFill>
              </a:rPr>
              <a:t>ölçüldüğü</a:t>
            </a:r>
            <a:r>
              <a:rPr lang="en-US" sz="2000" dirty="0">
                <a:solidFill>
                  <a:srgbClr val="000000"/>
                </a:solidFill>
              </a:rPr>
              <a:t> </a:t>
            </a:r>
            <a:r>
              <a:rPr lang="en-US" sz="2000" dirty="0" err="1">
                <a:solidFill>
                  <a:srgbClr val="000000"/>
                </a:solidFill>
              </a:rPr>
              <a:t>yöntemleri</a:t>
            </a:r>
            <a:r>
              <a:rPr lang="en-US" sz="2000" dirty="0">
                <a:solidFill>
                  <a:srgbClr val="000000"/>
                </a:solidFill>
              </a:rPr>
              <a:t> </a:t>
            </a:r>
            <a:r>
              <a:rPr lang="en-US" sz="2000" dirty="0" err="1">
                <a:solidFill>
                  <a:srgbClr val="000000"/>
                </a:solidFill>
              </a:rPr>
              <a:t>içerir</a:t>
            </a:r>
            <a:r>
              <a:rPr lang="en-US" sz="2000" dirty="0">
                <a:solidFill>
                  <a:srgbClr val="000000"/>
                </a:solidFill>
              </a:rPr>
              <a:t>.</a:t>
            </a:r>
          </a:p>
          <a:p>
            <a:endParaRPr lang="en-US" dirty="0">
              <a:solidFill>
                <a:srgbClr val="000000"/>
              </a:solidFill>
            </a:endParaRPr>
          </a:p>
        </p:txBody>
      </p:sp>
      <p:pic>
        <p:nvPicPr>
          <p:cNvPr id="5" name="Resim 5"/>
          <p:cNvPicPr>
            <a:picLocks noChangeAspect="1"/>
          </p:cNvPicPr>
          <p:nvPr/>
        </p:nvPicPr>
        <p:blipFill rotWithShape="1">
          <a:blip r:embed="rId2">
            <a:extLst>
              <a:ext uri="{28A0092B-C50C-407E-A947-70E740481C1C}">
                <a14:useLocalDpi xmlns:a14="http://schemas.microsoft.com/office/drawing/2010/main" val="0"/>
              </a:ext>
            </a:extLst>
          </a:blip>
          <a:srcRect t="3841" b="5080"/>
          <a:stretch/>
        </p:blipFill>
        <p:spPr>
          <a:xfrm>
            <a:off x="2695222" y="4501445"/>
            <a:ext cx="6029529" cy="2257778"/>
          </a:xfrm>
          <a:prstGeom prst="rect">
            <a:avLst/>
          </a:prstGeom>
        </p:spPr>
      </p:pic>
      <p:grpSp>
        <p:nvGrpSpPr>
          <p:cNvPr id="11" name="Group 10"/>
          <p:cNvGrpSpPr/>
          <p:nvPr/>
        </p:nvGrpSpPr>
        <p:grpSpPr>
          <a:xfrm>
            <a:off x="5630333" y="135758"/>
            <a:ext cx="6561667" cy="1576466"/>
            <a:chOff x="5630333" y="135758"/>
            <a:chExt cx="6561667" cy="1576466"/>
          </a:xfrm>
        </p:grpSpPr>
        <p:pic>
          <p:nvPicPr>
            <p:cNvPr id="4"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333" y="135758"/>
              <a:ext cx="6561667" cy="1576466"/>
            </a:xfrm>
            <a:prstGeom prst="rect">
              <a:avLst/>
            </a:prstGeom>
          </p:spPr>
        </p:pic>
        <p:grpSp>
          <p:nvGrpSpPr>
            <p:cNvPr id="9" name="Group 8"/>
            <p:cNvGrpSpPr/>
            <p:nvPr/>
          </p:nvGrpSpPr>
          <p:grpSpPr>
            <a:xfrm>
              <a:off x="9147384" y="183445"/>
              <a:ext cx="1136987" cy="1431611"/>
              <a:chOff x="9147384" y="183445"/>
              <a:chExt cx="1136987" cy="1431611"/>
            </a:xfrm>
          </p:grpSpPr>
          <p:pic>
            <p:nvPicPr>
              <p:cNvPr id="6" name="Picture 5" descr="H:\z backups\1. Data 28.8\1. Hard 12\0 Official docs\Photo\FARZİN FOTO.jpg"/>
              <p:cNvPicPr/>
              <p:nvPr/>
            </p:nvPicPr>
            <p:blipFill rotWithShape="1">
              <a:blip r:embed="rId4" cstate="print">
                <a:graysc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3717" r="17098" b="12905"/>
              <a:stretch/>
            </p:blipFill>
            <p:spPr bwMode="auto">
              <a:xfrm>
                <a:off x="9172222" y="183445"/>
                <a:ext cx="1058334" cy="11147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xmlns=""/>
                </a:ext>
              </a:extLst>
            </p:spPr>
          </p:pic>
          <p:sp>
            <p:nvSpPr>
              <p:cNvPr id="8" name="Rectangle 7"/>
              <p:cNvSpPr/>
              <p:nvPr/>
            </p:nvSpPr>
            <p:spPr>
              <a:xfrm>
                <a:off x="9147384" y="1353446"/>
                <a:ext cx="1136987" cy="261610"/>
              </a:xfrm>
              <a:prstGeom prst="rect">
                <a:avLst/>
              </a:prstGeom>
              <a:solidFill>
                <a:srgbClr val="FFFFFF"/>
              </a:solidFill>
            </p:spPr>
            <p:txBody>
              <a:bodyPr wrap="none">
                <a:spAutoFit/>
              </a:bodyPr>
              <a:lstStyle/>
              <a:p>
                <a:r>
                  <a:rPr lang="en-US" sz="1100" dirty="0" err="1"/>
                  <a:t>Farzin</a:t>
                </a:r>
                <a:r>
                  <a:rPr lang="en-US" sz="1100" dirty="0"/>
                  <a:t> </a:t>
                </a:r>
                <a:r>
                  <a:rPr lang="en-US" sz="1100" dirty="0" err="1"/>
                  <a:t>Arianpour</a:t>
                </a:r>
                <a:endParaRPr lang="tr-TR" sz="1100" dirty="0"/>
              </a:p>
            </p:txBody>
          </p:sp>
        </p:grpSp>
      </p:grpSp>
    </p:spTree>
    <p:extLst>
      <p:ext uri="{BB962C8B-B14F-4D97-AF65-F5344CB8AC3E}">
        <p14:creationId xmlns:p14="http://schemas.microsoft.com/office/powerpoint/2010/main" val="2229163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8490" y="488788"/>
            <a:ext cx="11493066" cy="845363"/>
          </a:xfrm>
        </p:spPr>
        <p:txBody>
          <a:bodyPr>
            <a:normAutofit fontScale="90000"/>
          </a:bodyPr>
          <a:lstStyle/>
          <a:p>
            <a:pPr marL="450850" indent="-450850"/>
            <a:r>
              <a:rPr lang="en-US" sz="4400" b="1" dirty="0" smtClean="0"/>
              <a:t>6. </a:t>
            </a:r>
            <a:r>
              <a:rPr lang="en-US" sz="4400" b="1" dirty="0" err="1" smtClean="0"/>
              <a:t>Nükleer</a:t>
            </a:r>
            <a:r>
              <a:rPr lang="en-US" sz="4400" b="1" dirty="0" smtClean="0"/>
              <a:t> </a:t>
            </a:r>
            <a:r>
              <a:rPr lang="en-US" sz="4400" b="1" dirty="0" err="1" smtClean="0"/>
              <a:t>Bilimler</a:t>
            </a:r>
            <a:r>
              <a:rPr lang="en-US" sz="4400" b="1" dirty="0" smtClean="0"/>
              <a:t> </a:t>
            </a:r>
            <a:br>
              <a:rPr lang="en-US" sz="4400" b="1" dirty="0" smtClean="0"/>
            </a:br>
            <a:r>
              <a:rPr lang="en-US" sz="4400" b="1" dirty="0" err="1" smtClean="0"/>
              <a:t>Analiz</a:t>
            </a:r>
            <a:r>
              <a:rPr lang="en-US" sz="4400" b="1" dirty="0" smtClean="0"/>
              <a:t> </a:t>
            </a:r>
            <a:r>
              <a:rPr lang="en-US" sz="4400" b="1" dirty="0" err="1" smtClean="0"/>
              <a:t>Birimi</a:t>
            </a:r>
            <a:endParaRPr lang="en-US" sz="4400" dirty="0"/>
          </a:p>
        </p:txBody>
      </p:sp>
      <p:sp>
        <p:nvSpPr>
          <p:cNvPr id="3" name="İçerik Yer Tutucusu 2"/>
          <p:cNvSpPr>
            <a:spLocks noGrp="1"/>
          </p:cNvSpPr>
          <p:nvPr>
            <p:ph idx="1"/>
          </p:nvPr>
        </p:nvSpPr>
        <p:spPr>
          <a:xfrm>
            <a:off x="395776" y="1665437"/>
            <a:ext cx="11415224" cy="2553785"/>
          </a:xfrm>
        </p:spPr>
        <p:txBody>
          <a:bodyPr>
            <a:normAutofit/>
          </a:bodyPr>
          <a:lstStyle/>
          <a:p>
            <a:pPr algn="just">
              <a:lnSpc>
                <a:spcPct val="100000"/>
              </a:lnSpc>
              <a:spcBef>
                <a:spcPts val="600"/>
              </a:spcBef>
              <a:spcAft>
                <a:spcPts val="0"/>
              </a:spcAft>
              <a:buFont typeface="Wingdings" charset="2"/>
              <a:buChar char="Ø"/>
            </a:pPr>
            <a:r>
              <a:rPr lang="en-US" dirty="0" err="1">
                <a:solidFill>
                  <a:srgbClr val="000000"/>
                </a:solidFill>
              </a:rPr>
              <a:t>S</a:t>
            </a:r>
            <a:r>
              <a:rPr lang="en-US" sz="2000" dirty="0" err="1" smtClean="0">
                <a:solidFill>
                  <a:srgbClr val="000000"/>
                </a:solidFill>
              </a:rPr>
              <a:t>intilasyon</a:t>
            </a:r>
            <a:r>
              <a:rPr lang="en-US" sz="2000" dirty="0" smtClean="0">
                <a:solidFill>
                  <a:srgbClr val="000000"/>
                </a:solidFill>
              </a:rPr>
              <a:t> </a:t>
            </a:r>
            <a:r>
              <a:rPr lang="en-US" sz="2000" dirty="0" err="1">
                <a:solidFill>
                  <a:srgbClr val="000000"/>
                </a:solidFill>
              </a:rPr>
              <a:t>dedektörü</a:t>
            </a:r>
            <a:r>
              <a:rPr lang="en-US" sz="2000" dirty="0">
                <a:solidFill>
                  <a:srgbClr val="000000"/>
                </a:solidFill>
              </a:rPr>
              <a:t> [Na-I (Tl)], </a:t>
            </a:r>
            <a:endParaRPr lang="en-US" sz="2000" dirty="0" smtClean="0">
              <a:solidFill>
                <a:srgbClr val="000000"/>
              </a:solidFill>
            </a:endParaRPr>
          </a:p>
          <a:p>
            <a:pPr algn="just">
              <a:lnSpc>
                <a:spcPct val="100000"/>
              </a:lnSpc>
              <a:spcBef>
                <a:spcPts val="600"/>
              </a:spcBef>
              <a:spcAft>
                <a:spcPts val="0"/>
              </a:spcAft>
              <a:buFont typeface="Wingdings" charset="2"/>
              <a:buChar char="Ø"/>
            </a:pPr>
            <a:r>
              <a:rPr lang="en-US" sz="2000" dirty="0" err="1" smtClean="0">
                <a:solidFill>
                  <a:srgbClr val="000000"/>
                </a:solidFill>
              </a:rPr>
              <a:t>Yüksek</a:t>
            </a:r>
            <a:r>
              <a:rPr lang="en-US" sz="2000" dirty="0" smtClean="0">
                <a:solidFill>
                  <a:srgbClr val="000000"/>
                </a:solidFill>
              </a:rPr>
              <a:t> </a:t>
            </a:r>
            <a:r>
              <a:rPr lang="en-US" sz="2000" dirty="0" err="1">
                <a:solidFill>
                  <a:srgbClr val="000000"/>
                </a:solidFill>
              </a:rPr>
              <a:t>saflıkta</a:t>
            </a:r>
            <a:r>
              <a:rPr lang="en-US" sz="2000" dirty="0">
                <a:solidFill>
                  <a:srgbClr val="000000"/>
                </a:solidFill>
              </a:rPr>
              <a:t> </a:t>
            </a:r>
            <a:r>
              <a:rPr lang="en-US" sz="2000" dirty="0" err="1">
                <a:solidFill>
                  <a:srgbClr val="000000"/>
                </a:solidFill>
              </a:rPr>
              <a:t>germenyum</a:t>
            </a:r>
            <a:r>
              <a:rPr lang="en-US" sz="2000" dirty="0">
                <a:solidFill>
                  <a:srgbClr val="000000"/>
                </a:solidFill>
              </a:rPr>
              <a:t> (</a:t>
            </a:r>
            <a:r>
              <a:rPr lang="en-US" sz="2000" dirty="0" err="1">
                <a:solidFill>
                  <a:srgbClr val="000000"/>
                </a:solidFill>
              </a:rPr>
              <a:t>HPGe</a:t>
            </a:r>
            <a:r>
              <a:rPr lang="en-US" sz="2000" dirty="0">
                <a:solidFill>
                  <a:srgbClr val="000000"/>
                </a:solidFill>
              </a:rPr>
              <a:t>) </a:t>
            </a:r>
            <a:r>
              <a:rPr lang="en-US" sz="2000" dirty="0" err="1">
                <a:solidFill>
                  <a:srgbClr val="000000"/>
                </a:solidFill>
              </a:rPr>
              <a:t>dedektörlü</a:t>
            </a:r>
            <a:r>
              <a:rPr lang="en-US" sz="2000" dirty="0">
                <a:solidFill>
                  <a:srgbClr val="000000"/>
                </a:solidFill>
              </a:rPr>
              <a:t> </a:t>
            </a:r>
            <a:r>
              <a:rPr lang="en-US" sz="2000" dirty="0" err="1">
                <a:solidFill>
                  <a:srgbClr val="000000"/>
                </a:solidFill>
              </a:rPr>
              <a:t>gama</a:t>
            </a:r>
            <a:r>
              <a:rPr lang="en-US" sz="2000" dirty="0">
                <a:solidFill>
                  <a:srgbClr val="000000"/>
                </a:solidFill>
              </a:rPr>
              <a:t> </a:t>
            </a:r>
            <a:r>
              <a:rPr lang="en-US" sz="2000" dirty="0" err="1">
                <a:solidFill>
                  <a:srgbClr val="000000"/>
                </a:solidFill>
              </a:rPr>
              <a:t>spektrometresi</a:t>
            </a:r>
            <a:r>
              <a:rPr lang="en-US" sz="2000" dirty="0">
                <a:solidFill>
                  <a:srgbClr val="000000"/>
                </a:solidFill>
              </a:rPr>
              <a:t> </a:t>
            </a:r>
            <a:endParaRPr lang="en-US" sz="2000" dirty="0" smtClean="0">
              <a:solidFill>
                <a:srgbClr val="000000"/>
              </a:solidFill>
            </a:endParaRPr>
          </a:p>
          <a:p>
            <a:pPr algn="just">
              <a:lnSpc>
                <a:spcPct val="100000"/>
              </a:lnSpc>
              <a:spcBef>
                <a:spcPts val="600"/>
              </a:spcBef>
              <a:spcAft>
                <a:spcPts val="0"/>
              </a:spcAft>
              <a:buFont typeface="Wingdings" charset="2"/>
              <a:buChar char="Ø"/>
            </a:pPr>
            <a:r>
              <a:rPr lang="en-US" dirty="0">
                <a:solidFill>
                  <a:srgbClr val="000000"/>
                </a:solidFill>
              </a:rPr>
              <a:t>R</a:t>
            </a:r>
            <a:r>
              <a:rPr lang="en-US" sz="2000" dirty="0" smtClean="0">
                <a:solidFill>
                  <a:srgbClr val="000000"/>
                </a:solidFill>
              </a:rPr>
              <a:t>adon </a:t>
            </a:r>
            <a:r>
              <a:rPr lang="en-US" sz="2000" dirty="0" err="1">
                <a:solidFill>
                  <a:srgbClr val="000000"/>
                </a:solidFill>
              </a:rPr>
              <a:t>gazı</a:t>
            </a:r>
            <a:r>
              <a:rPr lang="en-US" sz="2000" dirty="0">
                <a:solidFill>
                  <a:srgbClr val="000000"/>
                </a:solidFill>
              </a:rPr>
              <a:t> </a:t>
            </a:r>
            <a:r>
              <a:rPr lang="en-US" sz="2000" dirty="0" err="1">
                <a:solidFill>
                  <a:srgbClr val="000000"/>
                </a:solidFill>
              </a:rPr>
              <a:t>ölçüm</a:t>
            </a:r>
            <a:r>
              <a:rPr lang="en-US" sz="2000" dirty="0">
                <a:solidFill>
                  <a:srgbClr val="000000"/>
                </a:solidFill>
              </a:rPr>
              <a:t> </a:t>
            </a:r>
            <a:r>
              <a:rPr lang="en-US" sz="2000" dirty="0" err="1" smtClean="0">
                <a:solidFill>
                  <a:srgbClr val="000000"/>
                </a:solidFill>
              </a:rPr>
              <a:t>sistemi</a:t>
            </a:r>
            <a:endParaRPr lang="tr-TR" sz="2000" dirty="0" smtClean="0">
              <a:solidFill>
                <a:srgbClr val="000000"/>
              </a:solidFill>
            </a:endParaRPr>
          </a:p>
          <a:p>
            <a:pPr algn="just">
              <a:lnSpc>
                <a:spcPct val="100000"/>
              </a:lnSpc>
              <a:spcBef>
                <a:spcPts val="600"/>
              </a:spcBef>
              <a:spcAft>
                <a:spcPts val="0"/>
              </a:spcAft>
            </a:pPr>
            <a:r>
              <a:rPr lang="en-US" sz="2000" dirty="0" err="1" smtClean="0">
                <a:solidFill>
                  <a:srgbClr val="000000"/>
                </a:solidFill>
              </a:rPr>
              <a:t>Çevresel</a:t>
            </a:r>
            <a:r>
              <a:rPr lang="en-US" sz="2000" dirty="0" smtClean="0">
                <a:solidFill>
                  <a:srgbClr val="000000"/>
                </a:solidFill>
              </a:rPr>
              <a:t> </a:t>
            </a:r>
            <a:r>
              <a:rPr lang="en-US" sz="2000" dirty="0" err="1">
                <a:solidFill>
                  <a:srgbClr val="000000"/>
                </a:solidFill>
              </a:rPr>
              <a:t>materyallerde</a:t>
            </a:r>
            <a:r>
              <a:rPr lang="en-US" sz="2000" dirty="0">
                <a:solidFill>
                  <a:srgbClr val="000000"/>
                </a:solidFill>
              </a:rPr>
              <a:t> </a:t>
            </a:r>
            <a:r>
              <a:rPr lang="en-US" sz="2000" dirty="0" err="1">
                <a:solidFill>
                  <a:srgbClr val="000000"/>
                </a:solidFill>
              </a:rPr>
              <a:t>doğal</a:t>
            </a:r>
            <a:r>
              <a:rPr lang="en-US" sz="2000" dirty="0">
                <a:solidFill>
                  <a:srgbClr val="000000"/>
                </a:solidFill>
              </a:rPr>
              <a:t> </a:t>
            </a:r>
            <a:r>
              <a:rPr lang="en-US" sz="2000" dirty="0" err="1">
                <a:solidFill>
                  <a:srgbClr val="000000"/>
                </a:solidFill>
              </a:rPr>
              <a:t>ve</a:t>
            </a:r>
            <a:r>
              <a:rPr lang="en-US" sz="2000" dirty="0">
                <a:solidFill>
                  <a:srgbClr val="000000"/>
                </a:solidFill>
              </a:rPr>
              <a:t> </a:t>
            </a:r>
            <a:r>
              <a:rPr lang="en-US" sz="2000" dirty="0" err="1">
                <a:solidFill>
                  <a:srgbClr val="000000"/>
                </a:solidFill>
              </a:rPr>
              <a:t>yapay</a:t>
            </a:r>
            <a:r>
              <a:rPr lang="en-US" sz="2000" dirty="0">
                <a:solidFill>
                  <a:srgbClr val="000000"/>
                </a:solidFill>
              </a:rPr>
              <a:t> </a:t>
            </a:r>
            <a:r>
              <a:rPr lang="en-US" sz="2000" dirty="0" err="1">
                <a:solidFill>
                  <a:srgbClr val="000000"/>
                </a:solidFill>
              </a:rPr>
              <a:t>radyonüklit</a:t>
            </a:r>
            <a:r>
              <a:rPr lang="en-US" sz="2000" dirty="0">
                <a:solidFill>
                  <a:srgbClr val="000000"/>
                </a:solidFill>
              </a:rPr>
              <a:t> </a:t>
            </a:r>
            <a:r>
              <a:rPr lang="en-US" sz="2000" dirty="0" err="1">
                <a:solidFill>
                  <a:srgbClr val="000000"/>
                </a:solidFill>
              </a:rPr>
              <a:t>tayini</a:t>
            </a:r>
            <a:r>
              <a:rPr lang="en-US" sz="2000" dirty="0">
                <a:solidFill>
                  <a:srgbClr val="000000"/>
                </a:solidFill>
              </a:rPr>
              <a:t>,</a:t>
            </a:r>
          </a:p>
          <a:p>
            <a:pPr algn="just">
              <a:lnSpc>
                <a:spcPct val="100000"/>
              </a:lnSpc>
              <a:spcBef>
                <a:spcPts val="600"/>
              </a:spcBef>
              <a:spcAft>
                <a:spcPts val="0"/>
              </a:spcAft>
            </a:pPr>
            <a:r>
              <a:rPr lang="en-US" sz="2000" dirty="0" err="1">
                <a:solidFill>
                  <a:srgbClr val="000000"/>
                </a:solidFill>
              </a:rPr>
              <a:t>Sularda</a:t>
            </a:r>
            <a:r>
              <a:rPr lang="en-US" sz="2000" dirty="0">
                <a:solidFill>
                  <a:srgbClr val="000000"/>
                </a:solidFill>
              </a:rPr>
              <a:t> </a:t>
            </a:r>
            <a:r>
              <a:rPr lang="en-US" sz="2000" dirty="0" err="1">
                <a:solidFill>
                  <a:srgbClr val="000000"/>
                </a:solidFill>
              </a:rPr>
              <a:t>toplam</a:t>
            </a:r>
            <a:r>
              <a:rPr lang="en-US" sz="2000" dirty="0">
                <a:solidFill>
                  <a:srgbClr val="000000"/>
                </a:solidFill>
              </a:rPr>
              <a:t> </a:t>
            </a:r>
            <a:r>
              <a:rPr lang="en-US" sz="2000" dirty="0" err="1">
                <a:solidFill>
                  <a:srgbClr val="000000"/>
                </a:solidFill>
              </a:rPr>
              <a:t>alfa</a:t>
            </a:r>
            <a:r>
              <a:rPr lang="en-US" sz="2000" dirty="0">
                <a:solidFill>
                  <a:srgbClr val="000000"/>
                </a:solidFill>
              </a:rPr>
              <a:t> </a:t>
            </a:r>
            <a:r>
              <a:rPr lang="en-US" sz="2000" dirty="0" err="1">
                <a:solidFill>
                  <a:srgbClr val="000000"/>
                </a:solidFill>
              </a:rPr>
              <a:t>ve</a:t>
            </a:r>
            <a:r>
              <a:rPr lang="en-US" sz="2000" dirty="0">
                <a:solidFill>
                  <a:srgbClr val="000000"/>
                </a:solidFill>
              </a:rPr>
              <a:t> </a:t>
            </a:r>
            <a:r>
              <a:rPr lang="en-US" sz="2000" dirty="0" err="1">
                <a:solidFill>
                  <a:srgbClr val="000000"/>
                </a:solidFill>
              </a:rPr>
              <a:t>toplam</a:t>
            </a:r>
            <a:r>
              <a:rPr lang="en-US" sz="2000" dirty="0">
                <a:solidFill>
                  <a:srgbClr val="000000"/>
                </a:solidFill>
              </a:rPr>
              <a:t> beta </a:t>
            </a:r>
            <a:r>
              <a:rPr lang="en-US" sz="2000" dirty="0" err="1">
                <a:solidFill>
                  <a:srgbClr val="000000"/>
                </a:solidFill>
              </a:rPr>
              <a:t>aktivitesinin</a:t>
            </a:r>
            <a:r>
              <a:rPr lang="en-US" sz="2000" dirty="0">
                <a:solidFill>
                  <a:srgbClr val="000000"/>
                </a:solidFill>
              </a:rPr>
              <a:t> </a:t>
            </a:r>
            <a:r>
              <a:rPr lang="en-US" sz="2000" dirty="0" err="1">
                <a:solidFill>
                  <a:srgbClr val="000000"/>
                </a:solidFill>
              </a:rPr>
              <a:t>saptanması</a:t>
            </a:r>
            <a:r>
              <a:rPr lang="en-US" sz="2000" dirty="0">
                <a:solidFill>
                  <a:srgbClr val="000000"/>
                </a:solidFill>
              </a:rPr>
              <a:t>, </a:t>
            </a:r>
            <a:r>
              <a:rPr lang="en-US" sz="2000" dirty="0" err="1">
                <a:solidFill>
                  <a:srgbClr val="000000"/>
                </a:solidFill>
              </a:rPr>
              <a:t>toplam</a:t>
            </a:r>
            <a:r>
              <a:rPr lang="en-US" sz="2000" dirty="0">
                <a:solidFill>
                  <a:srgbClr val="000000"/>
                </a:solidFill>
              </a:rPr>
              <a:t> </a:t>
            </a:r>
            <a:r>
              <a:rPr lang="en-US" sz="2000" dirty="0" err="1">
                <a:solidFill>
                  <a:srgbClr val="000000"/>
                </a:solidFill>
              </a:rPr>
              <a:t>radyum</a:t>
            </a:r>
            <a:r>
              <a:rPr lang="en-US" sz="2000" dirty="0">
                <a:solidFill>
                  <a:srgbClr val="000000"/>
                </a:solidFill>
              </a:rPr>
              <a:t> </a:t>
            </a:r>
            <a:r>
              <a:rPr lang="en-US" sz="2000" dirty="0" err="1">
                <a:solidFill>
                  <a:srgbClr val="000000"/>
                </a:solidFill>
              </a:rPr>
              <a:t>izotoplarının</a:t>
            </a:r>
            <a:r>
              <a:rPr lang="en-US" sz="2000" dirty="0">
                <a:solidFill>
                  <a:srgbClr val="000000"/>
                </a:solidFill>
              </a:rPr>
              <a:t> </a:t>
            </a:r>
            <a:r>
              <a:rPr lang="en-US" sz="2000" dirty="0" err="1">
                <a:solidFill>
                  <a:srgbClr val="000000"/>
                </a:solidFill>
              </a:rPr>
              <a:t>tayini</a:t>
            </a:r>
            <a:r>
              <a:rPr lang="en-US" sz="2000" dirty="0">
                <a:solidFill>
                  <a:srgbClr val="000000"/>
                </a:solidFill>
              </a:rPr>
              <a:t>,</a:t>
            </a:r>
          </a:p>
          <a:p>
            <a:pPr algn="just">
              <a:lnSpc>
                <a:spcPct val="100000"/>
              </a:lnSpc>
              <a:spcBef>
                <a:spcPts val="600"/>
              </a:spcBef>
              <a:spcAft>
                <a:spcPts val="0"/>
              </a:spcAft>
            </a:pPr>
            <a:r>
              <a:rPr lang="en-US" sz="2000" dirty="0" err="1">
                <a:solidFill>
                  <a:srgbClr val="000000"/>
                </a:solidFill>
              </a:rPr>
              <a:t>Havada</a:t>
            </a:r>
            <a:r>
              <a:rPr lang="en-US" sz="2000" dirty="0">
                <a:solidFill>
                  <a:srgbClr val="000000"/>
                </a:solidFill>
              </a:rPr>
              <a:t> radon </a:t>
            </a:r>
            <a:r>
              <a:rPr lang="en-US" sz="2000" dirty="0" err="1">
                <a:solidFill>
                  <a:srgbClr val="000000"/>
                </a:solidFill>
              </a:rPr>
              <a:t>ve</a:t>
            </a:r>
            <a:r>
              <a:rPr lang="en-US" sz="2000" dirty="0">
                <a:solidFill>
                  <a:srgbClr val="000000"/>
                </a:solidFill>
              </a:rPr>
              <a:t> </a:t>
            </a:r>
            <a:r>
              <a:rPr lang="en-US" sz="2000" dirty="0" err="1">
                <a:solidFill>
                  <a:srgbClr val="000000"/>
                </a:solidFill>
              </a:rPr>
              <a:t>ürünlerinin</a:t>
            </a:r>
            <a:r>
              <a:rPr lang="en-US" sz="2000" dirty="0">
                <a:solidFill>
                  <a:srgbClr val="000000"/>
                </a:solidFill>
              </a:rPr>
              <a:t> </a:t>
            </a:r>
            <a:r>
              <a:rPr lang="en-US" sz="2000" dirty="0" err="1">
                <a:solidFill>
                  <a:srgbClr val="000000"/>
                </a:solidFill>
              </a:rPr>
              <a:t>aktivite</a:t>
            </a:r>
            <a:r>
              <a:rPr lang="en-US" sz="2000" dirty="0">
                <a:solidFill>
                  <a:srgbClr val="000000"/>
                </a:solidFill>
              </a:rPr>
              <a:t> </a:t>
            </a:r>
            <a:r>
              <a:rPr lang="en-US" sz="2000" dirty="0" err="1">
                <a:solidFill>
                  <a:srgbClr val="000000"/>
                </a:solidFill>
              </a:rPr>
              <a:t>konsantrasyonlarının</a:t>
            </a:r>
            <a:r>
              <a:rPr lang="en-US" sz="2000" dirty="0">
                <a:solidFill>
                  <a:srgbClr val="000000"/>
                </a:solidFill>
              </a:rPr>
              <a:t> </a:t>
            </a:r>
            <a:r>
              <a:rPr lang="en-US" sz="2000" dirty="0" err="1">
                <a:solidFill>
                  <a:srgbClr val="000000"/>
                </a:solidFill>
              </a:rPr>
              <a:t>tayini</a:t>
            </a:r>
            <a:r>
              <a:rPr lang="en-US" sz="2000" dirty="0">
                <a:solidFill>
                  <a:srgbClr val="000000"/>
                </a:solidFill>
              </a:rPr>
              <a:t>,</a:t>
            </a:r>
          </a:p>
          <a:p>
            <a:pPr marL="0" indent="0">
              <a:lnSpc>
                <a:spcPct val="100000"/>
              </a:lnSpc>
              <a:spcBef>
                <a:spcPts val="600"/>
              </a:spcBef>
              <a:spcAft>
                <a:spcPts val="0"/>
              </a:spcAft>
              <a:buNone/>
            </a:pPr>
            <a:endParaRPr lang="en-US" dirty="0">
              <a:solidFill>
                <a:srgbClr val="000000"/>
              </a:solidFill>
            </a:endParaRPr>
          </a:p>
        </p:txBody>
      </p:sp>
      <p:pic>
        <p:nvPicPr>
          <p:cNvPr id="4"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281" y="239889"/>
            <a:ext cx="5166719" cy="1571818"/>
          </a:xfrm>
          <a:prstGeom prst="rect">
            <a:avLst/>
          </a:prstGeom>
        </p:spPr>
      </p:pic>
      <p:pic>
        <p:nvPicPr>
          <p:cNvPr id="5"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310" y="4027152"/>
            <a:ext cx="7561397" cy="2749598"/>
          </a:xfrm>
          <a:prstGeom prst="rect">
            <a:avLst/>
          </a:prstGeom>
        </p:spPr>
      </p:pic>
    </p:spTree>
    <p:extLst>
      <p:ext uri="{BB962C8B-B14F-4D97-AF65-F5344CB8AC3E}">
        <p14:creationId xmlns:p14="http://schemas.microsoft.com/office/powerpoint/2010/main" val="1689670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8144" y="347569"/>
            <a:ext cx="11100852" cy="706964"/>
          </a:xfrm>
        </p:spPr>
        <p:txBody>
          <a:bodyPr>
            <a:normAutofit/>
          </a:bodyPr>
          <a:lstStyle/>
          <a:p>
            <a:r>
              <a:rPr lang="en-US" sz="4000" b="1" dirty="0" smtClean="0"/>
              <a:t>7. </a:t>
            </a:r>
            <a:r>
              <a:rPr lang="en-US" sz="4000" b="1" dirty="0" err="1" smtClean="0"/>
              <a:t>Mekanik</a:t>
            </a:r>
            <a:r>
              <a:rPr lang="en-US" sz="4000" b="1" dirty="0" smtClean="0"/>
              <a:t> </a:t>
            </a:r>
            <a:r>
              <a:rPr lang="en-US" sz="4000" b="1" dirty="0" err="1" smtClean="0"/>
              <a:t>Karakterizasyon</a:t>
            </a:r>
            <a:r>
              <a:rPr lang="en-US" sz="4000" b="1" dirty="0" smtClean="0"/>
              <a:t> </a:t>
            </a:r>
            <a:r>
              <a:rPr lang="en-US" sz="4000" b="1" dirty="0" err="1" smtClean="0"/>
              <a:t>Birimi</a:t>
            </a:r>
            <a:endParaRPr lang="en-US" sz="4000" dirty="0"/>
          </a:p>
        </p:txBody>
      </p:sp>
      <p:sp>
        <p:nvSpPr>
          <p:cNvPr id="3" name="İçerik Yer Tutucusu 2"/>
          <p:cNvSpPr>
            <a:spLocks noGrp="1"/>
          </p:cNvSpPr>
          <p:nvPr>
            <p:ph idx="1"/>
          </p:nvPr>
        </p:nvSpPr>
        <p:spPr>
          <a:xfrm>
            <a:off x="356852" y="1709507"/>
            <a:ext cx="11496481" cy="2904826"/>
          </a:xfrm>
        </p:spPr>
        <p:txBody>
          <a:bodyPr/>
          <a:lstStyle/>
          <a:p>
            <a:pPr algn="just">
              <a:lnSpc>
                <a:spcPct val="130000"/>
              </a:lnSpc>
              <a:buFont typeface="Wingdings" charset="2"/>
              <a:buChar char="Ø"/>
            </a:pPr>
            <a:r>
              <a:rPr lang="en-US" dirty="0">
                <a:solidFill>
                  <a:srgbClr val="000000"/>
                </a:solidFill>
              </a:rPr>
              <a:t>U</a:t>
            </a:r>
            <a:r>
              <a:rPr lang="en-US" dirty="0" smtClean="0">
                <a:solidFill>
                  <a:srgbClr val="000000"/>
                </a:solidFill>
              </a:rPr>
              <a:t>ltra </a:t>
            </a:r>
            <a:r>
              <a:rPr lang="en-US" dirty="0" err="1">
                <a:solidFill>
                  <a:srgbClr val="000000"/>
                </a:solidFill>
              </a:rPr>
              <a:t>mikro</a:t>
            </a:r>
            <a:r>
              <a:rPr lang="en-US" dirty="0">
                <a:solidFill>
                  <a:srgbClr val="000000"/>
                </a:solidFill>
              </a:rPr>
              <a:t> </a:t>
            </a:r>
            <a:r>
              <a:rPr lang="en-US" dirty="0" err="1">
                <a:solidFill>
                  <a:srgbClr val="000000"/>
                </a:solidFill>
              </a:rPr>
              <a:t>mekanik</a:t>
            </a:r>
            <a:r>
              <a:rPr lang="en-US" dirty="0">
                <a:solidFill>
                  <a:srgbClr val="000000"/>
                </a:solidFill>
              </a:rPr>
              <a:t> test </a:t>
            </a:r>
            <a:r>
              <a:rPr lang="en-US" dirty="0" err="1">
                <a:solidFill>
                  <a:srgbClr val="000000"/>
                </a:solidFill>
              </a:rPr>
              <a:t>sistemi</a:t>
            </a:r>
            <a:r>
              <a:rPr lang="en-US" dirty="0">
                <a:solidFill>
                  <a:srgbClr val="000000"/>
                </a:solidFill>
              </a:rPr>
              <a:t> </a:t>
            </a:r>
            <a:endParaRPr lang="en-US" dirty="0" smtClean="0">
              <a:solidFill>
                <a:srgbClr val="000000"/>
              </a:solidFill>
            </a:endParaRPr>
          </a:p>
          <a:p>
            <a:pPr algn="just">
              <a:lnSpc>
                <a:spcPct val="130000"/>
              </a:lnSpc>
              <a:buFont typeface="Wingdings" charset="2"/>
              <a:buChar char="Ø"/>
            </a:pPr>
            <a:r>
              <a:rPr lang="en-US" dirty="0" smtClean="0">
                <a:solidFill>
                  <a:srgbClr val="000000"/>
                </a:solidFill>
              </a:rPr>
              <a:t> </a:t>
            </a:r>
            <a:r>
              <a:rPr lang="en-US" dirty="0">
                <a:solidFill>
                  <a:srgbClr val="000000"/>
                </a:solidFill>
              </a:rPr>
              <a:t>U</a:t>
            </a:r>
            <a:r>
              <a:rPr lang="en-US" dirty="0" smtClean="0">
                <a:solidFill>
                  <a:srgbClr val="000000"/>
                </a:solidFill>
              </a:rPr>
              <a:t>niversal </a:t>
            </a:r>
            <a:r>
              <a:rPr lang="en-US" dirty="0">
                <a:solidFill>
                  <a:srgbClr val="000000"/>
                </a:solidFill>
              </a:rPr>
              <a:t>test </a:t>
            </a:r>
            <a:r>
              <a:rPr lang="en-US" dirty="0" err="1" smtClean="0">
                <a:solidFill>
                  <a:srgbClr val="000000"/>
                </a:solidFill>
              </a:rPr>
              <a:t>cihazı</a:t>
            </a:r>
            <a:r>
              <a:rPr lang="tr-TR" dirty="0" smtClean="0">
                <a:solidFill>
                  <a:srgbClr val="000000"/>
                </a:solidFill>
              </a:rPr>
              <a:t>, </a:t>
            </a:r>
          </a:p>
          <a:p>
            <a:pPr algn="just">
              <a:lnSpc>
                <a:spcPct val="130000"/>
              </a:lnSpc>
              <a:buFont typeface="Wingdings" charset="2"/>
              <a:buChar char="Ø"/>
            </a:pPr>
            <a:r>
              <a:rPr lang="tr-TR" dirty="0">
                <a:solidFill>
                  <a:srgbClr val="000000"/>
                </a:solidFill>
              </a:rPr>
              <a:t>D</a:t>
            </a:r>
            <a:r>
              <a:rPr lang="tr-TR" dirty="0" smtClean="0">
                <a:solidFill>
                  <a:srgbClr val="000000"/>
                </a:solidFill>
              </a:rPr>
              <a:t>arbe </a:t>
            </a:r>
            <a:r>
              <a:rPr lang="tr-TR" dirty="0">
                <a:solidFill>
                  <a:srgbClr val="000000"/>
                </a:solidFill>
              </a:rPr>
              <a:t>test cihazı, parlatma, bakalite alma ve hassas kesme cihazları, </a:t>
            </a:r>
            <a:endParaRPr lang="tr-TR" dirty="0" smtClean="0">
              <a:solidFill>
                <a:srgbClr val="000000"/>
              </a:solidFill>
            </a:endParaRPr>
          </a:p>
          <a:p>
            <a:pPr algn="just">
              <a:lnSpc>
                <a:spcPct val="130000"/>
              </a:lnSpc>
              <a:buFont typeface="Wingdings" charset="2"/>
              <a:buChar char="Ø"/>
            </a:pPr>
            <a:r>
              <a:rPr lang="tr-TR" dirty="0">
                <a:solidFill>
                  <a:srgbClr val="000000"/>
                </a:solidFill>
              </a:rPr>
              <a:t>M</a:t>
            </a:r>
            <a:r>
              <a:rPr lang="tr-TR" dirty="0" smtClean="0">
                <a:solidFill>
                  <a:srgbClr val="000000"/>
                </a:solidFill>
              </a:rPr>
              <a:t>etal mikroskobu</a:t>
            </a:r>
            <a:endParaRPr lang="en-US" dirty="0">
              <a:solidFill>
                <a:srgbClr val="000000"/>
              </a:solidFill>
            </a:endParaRPr>
          </a:p>
          <a:p>
            <a:pPr algn="just">
              <a:lnSpc>
                <a:spcPct val="130000"/>
              </a:lnSpc>
            </a:pPr>
            <a:r>
              <a:rPr lang="en-US" sz="2000" dirty="0" err="1" smtClean="0">
                <a:solidFill>
                  <a:srgbClr val="000000"/>
                </a:solidFill>
              </a:rPr>
              <a:t>Malzemelerin</a:t>
            </a:r>
            <a:r>
              <a:rPr lang="en-US" sz="2000" dirty="0" smtClean="0">
                <a:solidFill>
                  <a:srgbClr val="000000"/>
                </a:solidFill>
              </a:rPr>
              <a:t> </a:t>
            </a:r>
            <a:r>
              <a:rPr lang="en-US" sz="2000" dirty="0" err="1">
                <a:solidFill>
                  <a:srgbClr val="000000"/>
                </a:solidFill>
              </a:rPr>
              <a:t>mekanik</a:t>
            </a:r>
            <a:r>
              <a:rPr lang="en-US" sz="2000" dirty="0">
                <a:solidFill>
                  <a:srgbClr val="000000"/>
                </a:solidFill>
              </a:rPr>
              <a:t> </a:t>
            </a:r>
            <a:r>
              <a:rPr lang="en-US" sz="2000" dirty="0" err="1">
                <a:solidFill>
                  <a:srgbClr val="000000"/>
                </a:solidFill>
              </a:rPr>
              <a:t>dayanımlarının</a:t>
            </a:r>
            <a:r>
              <a:rPr lang="en-US" sz="2000" dirty="0">
                <a:solidFill>
                  <a:srgbClr val="000000"/>
                </a:solidFill>
              </a:rPr>
              <a:t> </a:t>
            </a:r>
            <a:r>
              <a:rPr lang="en-US" sz="2000" dirty="0" err="1">
                <a:solidFill>
                  <a:srgbClr val="000000"/>
                </a:solidFill>
              </a:rPr>
              <a:t>belirlenmesi</a:t>
            </a:r>
            <a:r>
              <a:rPr lang="en-US" sz="2000" dirty="0">
                <a:solidFill>
                  <a:srgbClr val="000000"/>
                </a:solidFill>
              </a:rPr>
              <a:t> </a:t>
            </a:r>
            <a:r>
              <a:rPr lang="en-US" sz="2000" dirty="0" err="1">
                <a:solidFill>
                  <a:srgbClr val="000000"/>
                </a:solidFill>
              </a:rPr>
              <a:t>malzeme</a:t>
            </a:r>
            <a:r>
              <a:rPr lang="en-US" sz="2000" dirty="0">
                <a:solidFill>
                  <a:srgbClr val="000000"/>
                </a:solidFill>
              </a:rPr>
              <a:t> </a:t>
            </a:r>
            <a:r>
              <a:rPr lang="en-US" sz="2000" dirty="0" err="1">
                <a:solidFill>
                  <a:srgbClr val="000000"/>
                </a:solidFill>
              </a:rPr>
              <a:t>seçimi</a:t>
            </a:r>
            <a:r>
              <a:rPr lang="en-US" sz="2000" dirty="0">
                <a:solidFill>
                  <a:srgbClr val="000000"/>
                </a:solidFill>
              </a:rPr>
              <a:t> </a:t>
            </a:r>
            <a:r>
              <a:rPr lang="en-US" sz="2000" dirty="0" err="1">
                <a:solidFill>
                  <a:srgbClr val="000000"/>
                </a:solidFill>
              </a:rPr>
              <a:t>ve</a:t>
            </a:r>
            <a:r>
              <a:rPr lang="en-US" sz="2000" dirty="0">
                <a:solidFill>
                  <a:srgbClr val="000000"/>
                </a:solidFill>
              </a:rPr>
              <a:t> </a:t>
            </a:r>
            <a:r>
              <a:rPr lang="en-US" sz="2000" dirty="0" err="1">
                <a:solidFill>
                  <a:srgbClr val="000000"/>
                </a:solidFill>
              </a:rPr>
              <a:t>mühendislik</a:t>
            </a:r>
            <a:r>
              <a:rPr lang="en-US" sz="2000" dirty="0">
                <a:solidFill>
                  <a:srgbClr val="000000"/>
                </a:solidFill>
              </a:rPr>
              <a:t> </a:t>
            </a:r>
            <a:r>
              <a:rPr lang="en-US" sz="2000" dirty="0" err="1">
                <a:solidFill>
                  <a:srgbClr val="000000"/>
                </a:solidFill>
              </a:rPr>
              <a:t>dizaynı</a:t>
            </a:r>
            <a:r>
              <a:rPr lang="en-US" sz="2000" dirty="0">
                <a:solidFill>
                  <a:srgbClr val="000000"/>
                </a:solidFill>
              </a:rPr>
              <a:t> </a:t>
            </a:r>
            <a:r>
              <a:rPr lang="en-US" sz="2000" dirty="0" err="1">
                <a:solidFill>
                  <a:srgbClr val="000000"/>
                </a:solidFill>
              </a:rPr>
              <a:t>için</a:t>
            </a:r>
            <a:r>
              <a:rPr lang="en-US" sz="2000" dirty="0">
                <a:solidFill>
                  <a:srgbClr val="000000"/>
                </a:solidFill>
              </a:rPr>
              <a:t> </a:t>
            </a:r>
            <a:r>
              <a:rPr lang="en-US" sz="2000" dirty="0" err="1">
                <a:solidFill>
                  <a:srgbClr val="000000"/>
                </a:solidFill>
              </a:rPr>
              <a:t>çok</a:t>
            </a:r>
            <a:r>
              <a:rPr lang="en-US" sz="2000" dirty="0">
                <a:solidFill>
                  <a:srgbClr val="000000"/>
                </a:solidFill>
              </a:rPr>
              <a:t> </a:t>
            </a:r>
            <a:r>
              <a:rPr lang="en-US" sz="2000" dirty="0" err="1">
                <a:solidFill>
                  <a:srgbClr val="000000"/>
                </a:solidFill>
              </a:rPr>
              <a:t>önemlidir</a:t>
            </a:r>
            <a:r>
              <a:rPr lang="en-US" sz="2000" dirty="0">
                <a:solidFill>
                  <a:srgbClr val="000000"/>
                </a:solidFill>
              </a:rPr>
              <a:t>. </a:t>
            </a:r>
            <a:endParaRPr lang="en-US" dirty="0">
              <a:solidFill>
                <a:srgbClr val="000000"/>
              </a:solidFill>
            </a:endParaRPr>
          </a:p>
        </p:txBody>
      </p:sp>
      <p:pic>
        <p:nvPicPr>
          <p:cNvPr id="4"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258" y="169333"/>
            <a:ext cx="4876844" cy="1424211"/>
          </a:xfrm>
          <a:prstGeom prst="rect">
            <a:avLst/>
          </a:prstGeom>
        </p:spPr>
      </p:pic>
      <p:pic>
        <p:nvPicPr>
          <p:cNvPr id="5"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246" y="4591473"/>
            <a:ext cx="10058400" cy="1691909"/>
          </a:xfrm>
          <a:prstGeom prst="rect">
            <a:avLst/>
          </a:prstGeom>
        </p:spPr>
      </p:pic>
    </p:spTree>
    <p:extLst>
      <p:ext uri="{BB962C8B-B14F-4D97-AF65-F5344CB8AC3E}">
        <p14:creationId xmlns:p14="http://schemas.microsoft.com/office/powerpoint/2010/main" val="1128112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1571" y="211666"/>
            <a:ext cx="6759208" cy="1122484"/>
          </a:xfrm>
        </p:spPr>
        <p:txBody>
          <a:bodyPr>
            <a:noAutofit/>
          </a:bodyPr>
          <a:lstStyle/>
          <a:p>
            <a:r>
              <a:rPr lang="en-US" sz="4000" b="1" dirty="0">
                <a:solidFill>
                  <a:schemeClr val="tx1"/>
                </a:solidFill>
              </a:rPr>
              <a:t>8</a:t>
            </a:r>
            <a:r>
              <a:rPr lang="en-US" sz="4000" b="1" dirty="0" smtClean="0">
                <a:solidFill>
                  <a:schemeClr val="tx1"/>
                </a:solidFill>
              </a:rPr>
              <a:t>. </a:t>
            </a:r>
            <a:r>
              <a:rPr lang="en-US" sz="4000" b="1" dirty="0" err="1" smtClean="0">
                <a:solidFill>
                  <a:schemeClr val="tx1"/>
                </a:solidFill>
              </a:rPr>
              <a:t>Malzeme</a:t>
            </a:r>
            <a:r>
              <a:rPr lang="en-US" sz="4000" b="1" dirty="0" smtClean="0">
                <a:solidFill>
                  <a:schemeClr val="tx1"/>
                </a:solidFill>
              </a:rPr>
              <a:t> </a:t>
            </a:r>
            <a:r>
              <a:rPr lang="tr-TR" sz="4000" b="1" dirty="0" smtClean="0">
                <a:solidFill>
                  <a:schemeClr val="tx1"/>
                </a:solidFill>
              </a:rPr>
              <a:t>Yüzey </a:t>
            </a:r>
            <a:r>
              <a:rPr lang="en-US" sz="4000" b="1" dirty="0" err="1">
                <a:solidFill>
                  <a:schemeClr val="tx1"/>
                </a:solidFill>
              </a:rPr>
              <a:t>Karakterizasyon</a:t>
            </a:r>
            <a:r>
              <a:rPr lang="en-US" sz="4000" b="1" dirty="0">
                <a:solidFill>
                  <a:schemeClr val="tx1"/>
                </a:solidFill>
              </a:rPr>
              <a:t> </a:t>
            </a:r>
            <a:r>
              <a:rPr lang="en-US" sz="4000" b="1" dirty="0" err="1">
                <a:solidFill>
                  <a:schemeClr val="tx1"/>
                </a:solidFill>
              </a:rPr>
              <a:t>Birimi</a:t>
            </a:r>
            <a:endParaRPr lang="en-US" sz="4000" dirty="0"/>
          </a:p>
        </p:txBody>
      </p:sp>
      <p:sp>
        <p:nvSpPr>
          <p:cNvPr id="3" name="İçerik Yer Tutucusu 2"/>
          <p:cNvSpPr>
            <a:spLocks noGrp="1"/>
          </p:cNvSpPr>
          <p:nvPr>
            <p:ph idx="1"/>
          </p:nvPr>
        </p:nvSpPr>
        <p:spPr>
          <a:xfrm>
            <a:off x="450484" y="1666959"/>
            <a:ext cx="11318183" cy="2622821"/>
          </a:xfrm>
        </p:spPr>
        <p:txBody>
          <a:bodyPr>
            <a:normAutofit/>
          </a:bodyPr>
          <a:lstStyle/>
          <a:p>
            <a:pPr algn="just">
              <a:lnSpc>
                <a:spcPct val="100000"/>
              </a:lnSpc>
              <a:spcBef>
                <a:spcPts val="600"/>
              </a:spcBef>
              <a:spcAft>
                <a:spcPts val="0"/>
              </a:spcAft>
              <a:buFont typeface="Wingdings" charset="2"/>
              <a:buChar char="Ø"/>
            </a:pPr>
            <a:r>
              <a:rPr lang="en-US" dirty="0" smtClean="0">
                <a:solidFill>
                  <a:srgbClr val="000000"/>
                </a:solidFill>
              </a:rPr>
              <a:t>BET </a:t>
            </a:r>
            <a:r>
              <a:rPr lang="en-US" dirty="0" err="1" smtClean="0">
                <a:solidFill>
                  <a:srgbClr val="000000"/>
                </a:solidFill>
              </a:rPr>
              <a:t>Yüzey</a:t>
            </a:r>
            <a:r>
              <a:rPr lang="en-US" dirty="0" smtClean="0">
                <a:solidFill>
                  <a:srgbClr val="000000"/>
                </a:solidFill>
              </a:rPr>
              <a:t> </a:t>
            </a:r>
            <a:r>
              <a:rPr lang="en-US" dirty="0" err="1" smtClean="0">
                <a:solidFill>
                  <a:srgbClr val="000000"/>
                </a:solidFill>
              </a:rPr>
              <a:t>Alanı</a:t>
            </a:r>
            <a:r>
              <a:rPr lang="en-US" dirty="0" smtClean="0">
                <a:solidFill>
                  <a:srgbClr val="000000"/>
                </a:solidFill>
              </a:rPr>
              <a:t> </a:t>
            </a:r>
            <a:r>
              <a:rPr lang="en-US" dirty="0" err="1" smtClean="0">
                <a:solidFill>
                  <a:srgbClr val="000000"/>
                </a:solidFill>
              </a:rPr>
              <a:t>Ölçüm</a:t>
            </a:r>
            <a:r>
              <a:rPr lang="en-US" dirty="0" smtClean="0">
                <a:solidFill>
                  <a:srgbClr val="000000"/>
                </a:solidFill>
              </a:rPr>
              <a:t> </a:t>
            </a:r>
            <a:r>
              <a:rPr lang="en-US" dirty="0" err="1" smtClean="0">
                <a:solidFill>
                  <a:srgbClr val="000000"/>
                </a:solidFill>
              </a:rPr>
              <a:t>Cihazı</a:t>
            </a:r>
            <a:endParaRPr lang="en-US" dirty="0" smtClean="0">
              <a:solidFill>
                <a:srgbClr val="000000"/>
              </a:solidFill>
            </a:endParaRPr>
          </a:p>
          <a:p>
            <a:pPr algn="just">
              <a:lnSpc>
                <a:spcPct val="100000"/>
              </a:lnSpc>
              <a:spcBef>
                <a:spcPts val="600"/>
              </a:spcBef>
              <a:spcAft>
                <a:spcPts val="0"/>
              </a:spcAft>
              <a:buFont typeface="Wingdings" charset="2"/>
              <a:buChar char="Ø"/>
            </a:pPr>
            <a:r>
              <a:rPr lang="tr-TR" dirty="0" err="1" smtClean="0">
                <a:solidFill>
                  <a:srgbClr val="000000"/>
                </a:solidFill>
              </a:rPr>
              <a:t>Civalı</a:t>
            </a:r>
            <a:r>
              <a:rPr lang="tr-TR" dirty="0" smtClean="0">
                <a:solidFill>
                  <a:srgbClr val="000000"/>
                </a:solidFill>
              </a:rPr>
              <a:t> </a:t>
            </a:r>
            <a:r>
              <a:rPr lang="tr-TR" dirty="0" err="1">
                <a:solidFill>
                  <a:srgbClr val="000000"/>
                </a:solidFill>
              </a:rPr>
              <a:t>Porozimetre</a:t>
            </a:r>
            <a:r>
              <a:rPr lang="en-US" dirty="0">
                <a:solidFill>
                  <a:srgbClr val="000000"/>
                </a:solidFill>
              </a:rPr>
              <a:t> </a:t>
            </a:r>
          </a:p>
          <a:p>
            <a:pPr algn="just">
              <a:lnSpc>
                <a:spcPct val="100000"/>
              </a:lnSpc>
              <a:spcBef>
                <a:spcPts val="600"/>
              </a:spcBef>
              <a:spcAft>
                <a:spcPts val="0"/>
              </a:spcAft>
              <a:buFont typeface="Wingdings" charset="2"/>
              <a:buChar char="Ø"/>
            </a:pPr>
            <a:r>
              <a:rPr lang="en-US" dirty="0" err="1" smtClean="0">
                <a:solidFill>
                  <a:srgbClr val="000000"/>
                </a:solidFill>
              </a:rPr>
              <a:t>Helyum</a:t>
            </a:r>
            <a:r>
              <a:rPr lang="en-US" dirty="0" smtClean="0">
                <a:solidFill>
                  <a:srgbClr val="000000"/>
                </a:solidFill>
              </a:rPr>
              <a:t> </a:t>
            </a:r>
            <a:r>
              <a:rPr lang="en-US" dirty="0" err="1" smtClean="0">
                <a:solidFill>
                  <a:srgbClr val="000000"/>
                </a:solidFill>
              </a:rPr>
              <a:t>Piknometresi</a:t>
            </a:r>
            <a:endParaRPr lang="en-US" dirty="0">
              <a:solidFill>
                <a:srgbClr val="000000"/>
              </a:solidFill>
            </a:endParaRPr>
          </a:p>
          <a:p>
            <a:pPr algn="just">
              <a:lnSpc>
                <a:spcPct val="100000"/>
              </a:lnSpc>
              <a:spcBef>
                <a:spcPts val="600"/>
              </a:spcBef>
              <a:spcAft>
                <a:spcPts val="0"/>
              </a:spcAft>
            </a:pPr>
            <a:r>
              <a:rPr lang="en-US" sz="2000" dirty="0" err="1" smtClean="0">
                <a:solidFill>
                  <a:srgbClr val="000000"/>
                </a:solidFill>
              </a:rPr>
              <a:t>Malzemelerin</a:t>
            </a:r>
            <a:r>
              <a:rPr lang="en-US" sz="2000" dirty="0" smtClean="0">
                <a:solidFill>
                  <a:srgbClr val="000000"/>
                </a:solidFill>
              </a:rPr>
              <a:t> </a:t>
            </a:r>
            <a:r>
              <a:rPr lang="en-US" sz="2000" dirty="0" err="1">
                <a:solidFill>
                  <a:srgbClr val="000000"/>
                </a:solidFill>
              </a:rPr>
              <a:t>yüzey</a:t>
            </a:r>
            <a:r>
              <a:rPr lang="en-US" sz="2000" dirty="0">
                <a:solidFill>
                  <a:srgbClr val="000000"/>
                </a:solidFill>
              </a:rPr>
              <a:t> </a:t>
            </a:r>
            <a:r>
              <a:rPr lang="en-US" sz="2000" dirty="0" err="1">
                <a:solidFill>
                  <a:srgbClr val="000000"/>
                </a:solidFill>
              </a:rPr>
              <a:t>ve</a:t>
            </a:r>
            <a:r>
              <a:rPr lang="en-US" sz="2000" dirty="0">
                <a:solidFill>
                  <a:srgbClr val="000000"/>
                </a:solidFill>
              </a:rPr>
              <a:t> </a:t>
            </a:r>
            <a:r>
              <a:rPr lang="en-US" sz="2000" dirty="0" err="1">
                <a:solidFill>
                  <a:srgbClr val="000000"/>
                </a:solidFill>
              </a:rPr>
              <a:t>gözenek</a:t>
            </a:r>
            <a:r>
              <a:rPr lang="en-US" sz="2000" dirty="0">
                <a:solidFill>
                  <a:srgbClr val="000000"/>
                </a:solidFill>
              </a:rPr>
              <a:t> </a:t>
            </a:r>
            <a:r>
              <a:rPr lang="en-US" sz="2000" dirty="0" err="1" smtClean="0">
                <a:solidFill>
                  <a:srgbClr val="000000"/>
                </a:solidFill>
              </a:rPr>
              <a:t>karakterizasyonu</a:t>
            </a:r>
            <a:r>
              <a:rPr lang="en-US" sz="2000" dirty="0" smtClean="0">
                <a:solidFill>
                  <a:srgbClr val="000000"/>
                </a:solidFill>
              </a:rPr>
              <a:t> </a:t>
            </a:r>
            <a:r>
              <a:rPr lang="en-US" sz="2000" dirty="0" err="1">
                <a:solidFill>
                  <a:srgbClr val="000000"/>
                </a:solidFill>
              </a:rPr>
              <a:t>araştırmalarda</a:t>
            </a:r>
            <a:r>
              <a:rPr lang="en-US" sz="2000" dirty="0">
                <a:solidFill>
                  <a:srgbClr val="000000"/>
                </a:solidFill>
              </a:rPr>
              <a:t> </a:t>
            </a:r>
            <a:r>
              <a:rPr lang="en-US" sz="2000" dirty="0" err="1">
                <a:solidFill>
                  <a:srgbClr val="000000"/>
                </a:solidFill>
              </a:rPr>
              <a:t>ve</a:t>
            </a:r>
            <a:r>
              <a:rPr lang="en-US" sz="2000" dirty="0">
                <a:solidFill>
                  <a:srgbClr val="000000"/>
                </a:solidFill>
              </a:rPr>
              <a:t> </a:t>
            </a:r>
            <a:r>
              <a:rPr lang="en-US" sz="2000" dirty="0" err="1">
                <a:solidFill>
                  <a:srgbClr val="000000"/>
                </a:solidFill>
              </a:rPr>
              <a:t>endüstriyel</a:t>
            </a:r>
            <a:r>
              <a:rPr lang="en-US" sz="2000" dirty="0">
                <a:solidFill>
                  <a:srgbClr val="000000"/>
                </a:solidFill>
              </a:rPr>
              <a:t> </a:t>
            </a:r>
            <a:r>
              <a:rPr lang="en-US" sz="2000" dirty="0" err="1">
                <a:solidFill>
                  <a:srgbClr val="000000"/>
                </a:solidFill>
              </a:rPr>
              <a:t>uygulamalarda</a:t>
            </a:r>
            <a:r>
              <a:rPr lang="en-US" sz="2000" dirty="0">
                <a:solidFill>
                  <a:srgbClr val="000000"/>
                </a:solidFill>
              </a:rPr>
              <a:t> </a:t>
            </a:r>
            <a:r>
              <a:rPr lang="en-US" sz="2000" dirty="0" err="1">
                <a:solidFill>
                  <a:srgbClr val="000000"/>
                </a:solidFill>
              </a:rPr>
              <a:t>önem</a:t>
            </a:r>
            <a:r>
              <a:rPr lang="en-US" sz="2000" dirty="0">
                <a:solidFill>
                  <a:srgbClr val="000000"/>
                </a:solidFill>
              </a:rPr>
              <a:t> </a:t>
            </a:r>
            <a:r>
              <a:rPr lang="en-US" sz="2000" dirty="0" err="1">
                <a:solidFill>
                  <a:srgbClr val="000000"/>
                </a:solidFill>
              </a:rPr>
              <a:t>taşımaktadır</a:t>
            </a:r>
            <a:r>
              <a:rPr lang="en-US" sz="2000" dirty="0">
                <a:solidFill>
                  <a:srgbClr val="000000"/>
                </a:solidFill>
              </a:rPr>
              <a:t>. </a:t>
            </a:r>
            <a:r>
              <a:rPr lang="en-US" dirty="0" err="1" smtClean="0">
                <a:solidFill>
                  <a:srgbClr val="000000"/>
                </a:solidFill>
              </a:rPr>
              <a:t>Toz</a:t>
            </a:r>
            <a:r>
              <a:rPr lang="en-US" dirty="0" smtClean="0">
                <a:solidFill>
                  <a:srgbClr val="000000"/>
                </a:solidFill>
              </a:rPr>
              <a:t> </a:t>
            </a:r>
            <a:r>
              <a:rPr lang="en-US" dirty="0" err="1" smtClean="0">
                <a:solidFill>
                  <a:srgbClr val="000000"/>
                </a:solidFill>
              </a:rPr>
              <a:t>yada</a:t>
            </a:r>
            <a:r>
              <a:rPr lang="en-US" dirty="0" smtClean="0">
                <a:solidFill>
                  <a:srgbClr val="000000"/>
                </a:solidFill>
              </a:rPr>
              <a:t> </a:t>
            </a:r>
            <a:r>
              <a:rPr lang="en-US" dirty="0" err="1" smtClean="0">
                <a:solidFill>
                  <a:srgbClr val="000000"/>
                </a:solidFill>
              </a:rPr>
              <a:t>katı</a:t>
            </a:r>
            <a:r>
              <a:rPr lang="en-US" dirty="0" smtClean="0">
                <a:solidFill>
                  <a:srgbClr val="000000"/>
                </a:solidFill>
              </a:rPr>
              <a:t> </a:t>
            </a:r>
            <a:r>
              <a:rPr lang="en-US" dirty="0" err="1" smtClean="0">
                <a:solidFill>
                  <a:srgbClr val="000000"/>
                </a:solidFill>
              </a:rPr>
              <a:t>formdaki</a:t>
            </a:r>
            <a:r>
              <a:rPr lang="en-US" dirty="0" smtClean="0">
                <a:solidFill>
                  <a:srgbClr val="000000"/>
                </a:solidFill>
              </a:rPr>
              <a:t> </a:t>
            </a:r>
            <a:r>
              <a:rPr lang="en-US" dirty="0" err="1" smtClean="0">
                <a:solidFill>
                  <a:srgbClr val="000000"/>
                </a:solidFill>
              </a:rPr>
              <a:t>malzemelerin</a:t>
            </a:r>
            <a:r>
              <a:rPr lang="en-US" dirty="0" smtClean="0">
                <a:solidFill>
                  <a:srgbClr val="000000"/>
                </a:solidFill>
              </a:rPr>
              <a:t>/</a:t>
            </a:r>
            <a:r>
              <a:rPr lang="en-US" dirty="0" err="1" smtClean="0">
                <a:solidFill>
                  <a:srgbClr val="000000"/>
                </a:solidFill>
              </a:rPr>
              <a:t>maddelerin</a:t>
            </a:r>
            <a:r>
              <a:rPr lang="en-US" dirty="0" smtClean="0">
                <a:solidFill>
                  <a:srgbClr val="000000"/>
                </a:solidFill>
              </a:rPr>
              <a:t> </a:t>
            </a:r>
            <a:r>
              <a:rPr lang="en-US" dirty="0" err="1" smtClean="0">
                <a:solidFill>
                  <a:srgbClr val="000000"/>
                </a:solidFill>
              </a:rPr>
              <a:t>Arşimed</a:t>
            </a:r>
            <a:r>
              <a:rPr lang="en-US" dirty="0" smtClean="0">
                <a:solidFill>
                  <a:srgbClr val="000000"/>
                </a:solidFill>
              </a:rPr>
              <a:t> </a:t>
            </a:r>
            <a:r>
              <a:rPr lang="en-US" dirty="0" err="1" smtClean="0">
                <a:solidFill>
                  <a:srgbClr val="000000"/>
                </a:solidFill>
              </a:rPr>
              <a:t>prensibine</a:t>
            </a:r>
            <a:r>
              <a:rPr lang="en-US" dirty="0" smtClean="0">
                <a:solidFill>
                  <a:srgbClr val="000000"/>
                </a:solidFill>
              </a:rPr>
              <a:t> </a:t>
            </a:r>
            <a:r>
              <a:rPr lang="en-US" dirty="0" err="1" smtClean="0">
                <a:solidFill>
                  <a:srgbClr val="000000"/>
                </a:solidFill>
              </a:rPr>
              <a:t>göre</a:t>
            </a:r>
            <a:r>
              <a:rPr lang="en-US" dirty="0" smtClean="0">
                <a:solidFill>
                  <a:srgbClr val="000000"/>
                </a:solidFill>
              </a:rPr>
              <a:t> </a:t>
            </a:r>
            <a:r>
              <a:rPr lang="en-US" dirty="0" err="1" smtClean="0">
                <a:solidFill>
                  <a:srgbClr val="000000"/>
                </a:solidFill>
              </a:rPr>
              <a:t>yoğunlukları</a:t>
            </a:r>
            <a:r>
              <a:rPr lang="en-US" dirty="0" smtClean="0">
                <a:solidFill>
                  <a:srgbClr val="000000"/>
                </a:solidFill>
              </a:rPr>
              <a:t> </a:t>
            </a:r>
            <a:r>
              <a:rPr lang="en-US" dirty="0" err="1" smtClean="0">
                <a:solidFill>
                  <a:srgbClr val="000000"/>
                </a:solidFill>
              </a:rPr>
              <a:t>helyum</a:t>
            </a:r>
            <a:r>
              <a:rPr lang="en-US" dirty="0" smtClean="0">
                <a:solidFill>
                  <a:srgbClr val="000000"/>
                </a:solidFill>
              </a:rPr>
              <a:t> </a:t>
            </a:r>
            <a:r>
              <a:rPr lang="en-US" dirty="0" err="1" smtClean="0">
                <a:solidFill>
                  <a:srgbClr val="000000"/>
                </a:solidFill>
              </a:rPr>
              <a:t>piknometresi</a:t>
            </a:r>
            <a:r>
              <a:rPr lang="en-US" dirty="0" smtClean="0">
                <a:solidFill>
                  <a:srgbClr val="000000"/>
                </a:solidFill>
              </a:rPr>
              <a:t> </a:t>
            </a:r>
            <a:r>
              <a:rPr lang="en-US" dirty="0" err="1" smtClean="0">
                <a:solidFill>
                  <a:srgbClr val="000000"/>
                </a:solidFill>
              </a:rPr>
              <a:t>ile</a:t>
            </a:r>
            <a:r>
              <a:rPr lang="en-US" dirty="0" smtClean="0">
                <a:solidFill>
                  <a:srgbClr val="000000"/>
                </a:solidFill>
              </a:rPr>
              <a:t> </a:t>
            </a:r>
            <a:r>
              <a:rPr lang="en-US" dirty="0" err="1" smtClean="0">
                <a:solidFill>
                  <a:srgbClr val="000000"/>
                </a:solidFill>
              </a:rPr>
              <a:t>belirlendikten</a:t>
            </a:r>
            <a:r>
              <a:rPr lang="en-US" dirty="0" smtClean="0">
                <a:solidFill>
                  <a:srgbClr val="000000"/>
                </a:solidFill>
              </a:rPr>
              <a:t> </a:t>
            </a:r>
            <a:r>
              <a:rPr lang="en-US" dirty="0" err="1" smtClean="0">
                <a:solidFill>
                  <a:srgbClr val="000000"/>
                </a:solidFill>
              </a:rPr>
              <a:t>sonra</a:t>
            </a:r>
            <a:r>
              <a:rPr lang="en-US" dirty="0" smtClean="0">
                <a:solidFill>
                  <a:srgbClr val="000000"/>
                </a:solidFill>
              </a:rPr>
              <a:t>, </a:t>
            </a:r>
            <a:r>
              <a:rPr lang="en-US" dirty="0" err="1" smtClean="0">
                <a:solidFill>
                  <a:srgbClr val="000000"/>
                </a:solidFill>
              </a:rPr>
              <a:t>yüzey</a:t>
            </a:r>
            <a:r>
              <a:rPr lang="en-US" dirty="0" smtClean="0">
                <a:solidFill>
                  <a:srgbClr val="000000"/>
                </a:solidFill>
              </a:rPr>
              <a:t> </a:t>
            </a:r>
            <a:r>
              <a:rPr lang="en-US" dirty="0" err="1" smtClean="0">
                <a:solidFill>
                  <a:srgbClr val="000000"/>
                </a:solidFill>
              </a:rPr>
              <a:t>alanı</a:t>
            </a:r>
            <a:r>
              <a:rPr lang="en-US" dirty="0" smtClean="0">
                <a:solidFill>
                  <a:srgbClr val="000000"/>
                </a:solidFill>
              </a:rPr>
              <a:t> BET </a:t>
            </a:r>
            <a:r>
              <a:rPr lang="en-US" dirty="0" err="1" smtClean="0">
                <a:solidFill>
                  <a:srgbClr val="000000"/>
                </a:solidFill>
              </a:rPr>
              <a:t>ile</a:t>
            </a:r>
            <a:r>
              <a:rPr lang="en-US" dirty="0" smtClean="0">
                <a:solidFill>
                  <a:srgbClr val="000000"/>
                </a:solidFill>
              </a:rPr>
              <a:t> </a:t>
            </a:r>
            <a:r>
              <a:rPr lang="en-US" dirty="0" err="1" smtClean="0">
                <a:solidFill>
                  <a:srgbClr val="000000"/>
                </a:solidFill>
              </a:rPr>
              <a:t>gözenek</a:t>
            </a:r>
            <a:r>
              <a:rPr lang="en-US" dirty="0" smtClean="0">
                <a:solidFill>
                  <a:srgbClr val="000000"/>
                </a:solidFill>
              </a:rPr>
              <a:t> </a:t>
            </a:r>
            <a:r>
              <a:rPr lang="en-US" dirty="0" err="1" smtClean="0">
                <a:solidFill>
                  <a:srgbClr val="000000"/>
                </a:solidFill>
              </a:rPr>
              <a:t>dağılımı</a:t>
            </a:r>
            <a:r>
              <a:rPr lang="en-US" dirty="0" smtClean="0">
                <a:solidFill>
                  <a:srgbClr val="000000"/>
                </a:solidFill>
              </a:rPr>
              <a:t> </a:t>
            </a:r>
            <a:r>
              <a:rPr lang="en-US" dirty="0" err="1" smtClean="0">
                <a:solidFill>
                  <a:srgbClr val="000000"/>
                </a:solidFill>
              </a:rPr>
              <a:t>ve</a:t>
            </a:r>
            <a:r>
              <a:rPr lang="en-US" dirty="0" smtClean="0">
                <a:solidFill>
                  <a:srgbClr val="000000"/>
                </a:solidFill>
              </a:rPr>
              <a:t> </a:t>
            </a:r>
            <a:r>
              <a:rPr lang="en-US" dirty="0" err="1" smtClean="0">
                <a:solidFill>
                  <a:srgbClr val="000000"/>
                </a:solidFill>
              </a:rPr>
              <a:t>toplam</a:t>
            </a:r>
            <a:r>
              <a:rPr lang="en-US" dirty="0" smtClean="0">
                <a:solidFill>
                  <a:srgbClr val="000000"/>
                </a:solidFill>
              </a:rPr>
              <a:t> </a:t>
            </a:r>
            <a:r>
              <a:rPr lang="en-US" dirty="0" err="1" smtClean="0">
                <a:solidFill>
                  <a:srgbClr val="000000"/>
                </a:solidFill>
              </a:rPr>
              <a:t>yüzey</a:t>
            </a:r>
            <a:r>
              <a:rPr lang="en-US" dirty="0" smtClean="0">
                <a:solidFill>
                  <a:srgbClr val="000000"/>
                </a:solidFill>
              </a:rPr>
              <a:t> </a:t>
            </a:r>
            <a:r>
              <a:rPr lang="en-US" dirty="0" err="1" smtClean="0">
                <a:solidFill>
                  <a:srgbClr val="000000"/>
                </a:solidFill>
              </a:rPr>
              <a:t>alanı</a:t>
            </a:r>
            <a:r>
              <a:rPr lang="en-US" dirty="0" smtClean="0">
                <a:solidFill>
                  <a:srgbClr val="000000"/>
                </a:solidFill>
              </a:rPr>
              <a:t> </a:t>
            </a:r>
            <a:r>
              <a:rPr lang="en-US" dirty="0" err="1" smtClean="0">
                <a:solidFill>
                  <a:srgbClr val="000000"/>
                </a:solidFill>
              </a:rPr>
              <a:t>ise</a:t>
            </a:r>
            <a:r>
              <a:rPr lang="en-US" dirty="0" smtClean="0">
                <a:solidFill>
                  <a:srgbClr val="000000"/>
                </a:solidFill>
              </a:rPr>
              <a:t> </a:t>
            </a:r>
            <a:r>
              <a:rPr lang="en-US" dirty="0" err="1" smtClean="0">
                <a:solidFill>
                  <a:srgbClr val="000000"/>
                </a:solidFill>
              </a:rPr>
              <a:t>civalı</a:t>
            </a:r>
            <a:r>
              <a:rPr lang="en-US" dirty="0" smtClean="0">
                <a:solidFill>
                  <a:srgbClr val="000000"/>
                </a:solidFill>
              </a:rPr>
              <a:t> </a:t>
            </a:r>
            <a:r>
              <a:rPr lang="en-US" dirty="0" err="1" smtClean="0">
                <a:solidFill>
                  <a:srgbClr val="000000"/>
                </a:solidFill>
              </a:rPr>
              <a:t>porozimetre</a:t>
            </a:r>
            <a:r>
              <a:rPr lang="en-US" dirty="0" smtClean="0">
                <a:solidFill>
                  <a:srgbClr val="000000"/>
                </a:solidFill>
              </a:rPr>
              <a:t> </a:t>
            </a:r>
            <a:r>
              <a:rPr lang="en-US" dirty="0" err="1" smtClean="0">
                <a:solidFill>
                  <a:srgbClr val="000000"/>
                </a:solidFill>
              </a:rPr>
              <a:t>ile</a:t>
            </a:r>
            <a:r>
              <a:rPr lang="en-US" dirty="0" smtClean="0">
                <a:solidFill>
                  <a:srgbClr val="000000"/>
                </a:solidFill>
              </a:rPr>
              <a:t> </a:t>
            </a:r>
            <a:r>
              <a:rPr lang="en-US" dirty="0" err="1" smtClean="0">
                <a:solidFill>
                  <a:srgbClr val="000000"/>
                </a:solidFill>
              </a:rPr>
              <a:t>belirlenmektedir</a:t>
            </a:r>
            <a:r>
              <a:rPr lang="en-US" dirty="0" smtClean="0">
                <a:solidFill>
                  <a:srgbClr val="000000"/>
                </a:solidFill>
              </a:rPr>
              <a:t>.</a:t>
            </a:r>
            <a:endParaRPr lang="en-US" sz="2000" dirty="0">
              <a:solidFill>
                <a:srgbClr val="000000"/>
              </a:solidFill>
            </a:endParaRPr>
          </a:p>
        </p:txBody>
      </p:sp>
      <p:pic>
        <p:nvPicPr>
          <p:cNvPr id="5" name="İçerik Yer Tutucusu 3"/>
          <p:cNvPicPr>
            <a:picLocks noChangeAspect="1"/>
          </p:cNvPicPr>
          <p:nvPr/>
        </p:nvPicPr>
        <p:blipFill rotWithShape="1">
          <a:blip r:embed="rId2">
            <a:extLst>
              <a:ext uri="{28A0092B-C50C-407E-A947-70E740481C1C}">
                <a14:useLocalDpi xmlns:a14="http://schemas.microsoft.com/office/drawing/2010/main" val="0"/>
              </a:ext>
            </a:extLst>
          </a:blip>
          <a:srcRect t="3917" b="17157"/>
          <a:stretch/>
        </p:blipFill>
        <p:spPr>
          <a:xfrm>
            <a:off x="2174741" y="4148666"/>
            <a:ext cx="7564175" cy="2610555"/>
          </a:xfrm>
          <a:prstGeom prst="rect">
            <a:avLst/>
          </a:prstGeom>
        </p:spPr>
      </p:pic>
      <p:grpSp>
        <p:nvGrpSpPr>
          <p:cNvPr id="9" name="Group 8"/>
          <p:cNvGrpSpPr/>
          <p:nvPr/>
        </p:nvGrpSpPr>
        <p:grpSpPr>
          <a:xfrm>
            <a:off x="7102144" y="282222"/>
            <a:ext cx="5089856" cy="1534263"/>
            <a:chOff x="7102144" y="282222"/>
            <a:chExt cx="5089856" cy="1534263"/>
          </a:xfrm>
        </p:grpSpPr>
        <p:pic>
          <p:nvPicPr>
            <p:cNvPr id="4"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144" y="282222"/>
              <a:ext cx="5089856" cy="1534263"/>
            </a:xfrm>
            <a:prstGeom prst="rect">
              <a:avLst/>
            </a:prstGeom>
          </p:spPr>
        </p:pic>
        <p:grpSp>
          <p:nvGrpSpPr>
            <p:cNvPr id="6" name="Group 5"/>
            <p:cNvGrpSpPr/>
            <p:nvPr/>
          </p:nvGrpSpPr>
          <p:grpSpPr>
            <a:xfrm>
              <a:off x="7270606" y="352778"/>
              <a:ext cx="1136987" cy="1411111"/>
              <a:chOff x="9147384" y="183445"/>
              <a:chExt cx="1136987" cy="1431611"/>
            </a:xfrm>
          </p:grpSpPr>
          <p:pic>
            <p:nvPicPr>
              <p:cNvPr id="7" name="Picture 6" descr="H:\z backups\1. Data 28.8\1. Hard 12\0 Official docs\Photo\FARZİN FOTO.jpg"/>
              <p:cNvPicPr/>
              <p:nvPr/>
            </p:nvPicPr>
            <p:blipFill rotWithShape="1">
              <a:blip r:embed="rId4" cstate="print">
                <a:graysc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3717" r="17098" b="12905"/>
              <a:stretch/>
            </p:blipFill>
            <p:spPr bwMode="auto">
              <a:xfrm>
                <a:off x="9172222" y="183445"/>
                <a:ext cx="1058334" cy="11147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xmlns=""/>
                </a:ext>
              </a:extLst>
            </p:spPr>
          </p:pic>
          <p:sp>
            <p:nvSpPr>
              <p:cNvPr id="8" name="Rectangle 7"/>
              <p:cNvSpPr/>
              <p:nvPr/>
            </p:nvSpPr>
            <p:spPr>
              <a:xfrm>
                <a:off x="9147384" y="1353446"/>
                <a:ext cx="1136987" cy="261610"/>
              </a:xfrm>
              <a:prstGeom prst="rect">
                <a:avLst/>
              </a:prstGeom>
              <a:solidFill>
                <a:srgbClr val="FFFFFF"/>
              </a:solidFill>
            </p:spPr>
            <p:txBody>
              <a:bodyPr wrap="none">
                <a:spAutoFit/>
              </a:bodyPr>
              <a:lstStyle/>
              <a:p>
                <a:r>
                  <a:rPr lang="en-US" sz="1100" dirty="0" err="1"/>
                  <a:t>Farzin</a:t>
                </a:r>
                <a:r>
                  <a:rPr lang="en-US" sz="1100" dirty="0"/>
                  <a:t> </a:t>
                </a:r>
                <a:r>
                  <a:rPr lang="en-US" sz="1100" dirty="0" err="1"/>
                  <a:t>Arianpour</a:t>
                </a:r>
                <a:endParaRPr lang="tr-TR" sz="1100" dirty="0"/>
              </a:p>
            </p:txBody>
          </p:sp>
        </p:grpSp>
      </p:grpSp>
    </p:spTree>
    <p:extLst>
      <p:ext uri="{BB962C8B-B14F-4D97-AF65-F5344CB8AC3E}">
        <p14:creationId xmlns:p14="http://schemas.microsoft.com/office/powerpoint/2010/main" val="3167805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6088" y="230120"/>
            <a:ext cx="6795246" cy="1110109"/>
          </a:xfrm>
        </p:spPr>
        <p:txBody>
          <a:bodyPr>
            <a:noAutofit/>
          </a:bodyPr>
          <a:lstStyle/>
          <a:p>
            <a:r>
              <a:rPr lang="en-US" sz="4000" b="1" dirty="0"/>
              <a:t>9</a:t>
            </a:r>
            <a:r>
              <a:rPr lang="en-US" sz="4000" b="1" dirty="0" smtClean="0"/>
              <a:t>.İleri </a:t>
            </a:r>
            <a:r>
              <a:rPr lang="en-US" sz="4000" b="1" dirty="0" err="1" smtClean="0"/>
              <a:t>Teknolojik</a:t>
            </a:r>
            <a:r>
              <a:rPr lang="en-US" sz="4000" b="1" dirty="0" smtClean="0"/>
              <a:t> </a:t>
            </a:r>
            <a:r>
              <a:rPr lang="en-US" sz="4000" b="1" dirty="0" err="1" smtClean="0"/>
              <a:t>Malzeme</a:t>
            </a:r>
            <a:r>
              <a:rPr lang="en-US" sz="4000" b="1" dirty="0" smtClean="0"/>
              <a:t> </a:t>
            </a:r>
            <a:r>
              <a:rPr lang="en-US" sz="4000" b="1" dirty="0" err="1" smtClean="0"/>
              <a:t>Üretim</a:t>
            </a:r>
            <a:r>
              <a:rPr lang="en-US" sz="4000" b="1" dirty="0" smtClean="0"/>
              <a:t> </a:t>
            </a:r>
            <a:r>
              <a:rPr lang="en-US" sz="4000" b="1" dirty="0" err="1" smtClean="0"/>
              <a:t>Ve</a:t>
            </a:r>
            <a:r>
              <a:rPr lang="en-US" sz="4000" b="1" dirty="0" smtClean="0"/>
              <a:t> </a:t>
            </a:r>
            <a:r>
              <a:rPr lang="en-US" sz="4000" b="1" dirty="0" err="1" smtClean="0"/>
              <a:t>Karakterizasyon</a:t>
            </a:r>
            <a:r>
              <a:rPr lang="en-US" sz="4000" b="1" dirty="0" smtClean="0"/>
              <a:t> </a:t>
            </a:r>
            <a:r>
              <a:rPr lang="en-US" sz="4000" b="1" dirty="0" err="1" smtClean="0"/>
              <a:t>Birimi</a:t>
            </a:r>
            <a:r>
              <a:rPr lang="en-US" sz="4000" b="1" dirty="0" smtClean="0"/>
              <a:t> </a:t>
            </a:r>
            <a:endParaRPr lang="en-US" sz="4000" dirty="0"/>
          </a:p>
        </p:txBody>
      </p:sp>
      <p:sp>
        <p:nvSpPr>
          <p:cNvPr id="3" name="İçerik Yer Tutucusu 2"/>
          <p:cNvSpPr>
            <a:spLocks noGrp="1"/>
          </p:cNvSpPr>
          <p:nvPr>
            <p:ph idx="1"/>
          </p:nvPr>
        </p:nvSpPr>
        <p:spPr>
          <a:xfrm>
            <a:off x="481527" y="1721664"/>
            <a:ext cx="11442361" cy="2977336"/>
          </a:xfrm>
        </p:spPr>
        <p:txBody>
          <a:bodyPr>
            <a:normAutofit/>
          </a:bodyPr>
          <a:lstStyle/>
          <a:p>
            <a:pPr algn="just">
              <a:lnSpc>
                <a:spcPct val="100000"/>
              </a:lnSpc>
              <a:spcBef>
                <a:spcPts val="600"/>
              </a:spcBef>
              <a:spcAft>
                <a:spcPts val="0"/>
              </a:spcAft>
              <a:buFont typeface="Wingdings" charset="2"/>
              <a:buChar char="Ø"/>
            </a:pPr>
            <a:r>
              <a:rPr lang="en-US" sz="1900" dirty="0" err="1" smtClean="0">
                <a:solidFill>
                  <a:srgbClr val="000000"/>
                </a:solidFill>
              </a:rPr>
              <a:t>İnce</a:t>
            </a:r>
            <a:r>
              <a:rPr lang="en-US" sz="1900" dirty="0" smtClean="0">
                <a:solidFill>
                  <a:srgbClr val="000000"/>
                </a:solidFill>
              </a:rPr>
              <a:t> </a:t>
            </a:r>
            <a:r>
              <a:rPr lang="en-US" sz="1900" dirty="0">
                <a:solidFill>
                  <a:srgbClr val="000000"/>
                </a:solidFill>
              </a:rPr>
              <a:t>film </a:t>
            </a:r>
            <a:r>
              <a:rPr lang="en-US" sz="1900" dirty="0" err="1">
                <a:solidFill>
                  <a:srgbClr val="000000"/>
                </a:solidFill>
              </a:rPr>
              <a:t>kaplama</a:t>
            </a:r>
            <a:r>
              <a:rPr lang="en-US" sz="1900" dirty="0">
                <a:solidFill>
                  <a:srgbClr val="000000"/>
                </a:solidFill>
              </a:rPr>
              <a:t> </a:t>
            </a:r>
            <a:r>
              <a:rPr lang="en-US" sz="1900" dirty="0" err="1" smtClean="0">
                <a:solidFill>
                  <a:srgbClr val="000000"/>
                </a:solidFill>
              </a:rPr>
              <a:t>Sistemi</a:t>
            </a:r>
            <a:r>
              <a:rPr lang="en-US" sz="1900" dirty="0" smtClean="0">
                <a:solidFill>
                  <a:srgbClr val="000000"/>
                </a:solidFill>
              </a:rPr>
              <a:t>: </a:t>
            </a:r>
            <a:r>
              <a:rPr lang="en-US" sz="1900" dirty="0" err="1">
                <a:solidFill>
                  <a:srgbClr val="000000"/>
                </a:solidFill>
              </a:rPr>
              <a:t>T</a:t>
            </a:r>
            <a:r>
              <a:rPr lang="en-US" sz="1900" dirty="0" err="1" smtClean="0">
                <a:solidFill>
                  <a:srgbClr val="000000"/>
                </a:solidFill>
              </a:rPr>
              <a:t>ermal</a:t>
            </a:r>
            <a:r>
              <a:rPr lang="en-US" sz="1900" dirty="0">
                <a:solidFill>
                  <a:srgbClr val="000000"/>
                </a:solidFill>
              </a:rPr>
              <a:t>, RF </a:t>
            </a:r>
            <a:r>
              <a:rPr lang="en-US" sz="1900" dirty="0" err="1">
                <a:solidFill>
                  <a:srgbClr val="000000"/>
                </a:solidFill>
              </a:rPr>
              <a:t>ve</a:t>
            </a:r>
            <a:r>
              <a:rPr lang="en-US" sz="1900" dirty="0">
                <a:solidFill>
                  <a:srgbClr val="000000"/>
                </a:solidFill>
              </a:rPr>
              <a:t> DC </a:t>
            </a:r>
            <a:r>
              <a:rPr lang="en-US" sz="1900" dirty="0" err="1">
                <a:solidFill>
                  <a:srgbClr val="000000"/>
                </a:solidFill>
              </a:rPr>
              <a:t>teknikleri</a:t>
            </a:r>
            <a:r>
              <a:rPr lang="en-US" sz="1900" dirty="0">
                <a:solidFill>
                  <a:srgbClr val="000000"/>
                </a:solidFill>
              </a:rPr>
              <a:t> </a:t>
            </a:r>
            <a:r>
              <a:rPr lang="en-US" sz="1900" dirty="0" err="1">
                <a:solidFill>
                  <a:srgbClr val="000000"/>
                </a:solidFill>
              </a:rPr>
              <a:t>ile</a:t>
            </a:r>
            <a:r>
              <a:rPr lang="en-US" sz="1900" dirty="0">
                <a:solidFill>
                  <a:srgbClr val="000000"/>
                </a:solidFill>
              </a:rPr>
              <a:t> </a:t>
            </a:r>
            <a:r>
              <a:rPr lang="en-US" sz="1900" dirty="0" err="1">
                <a:solidFill>
                  <a:srgbClr val="000000"/>
                </a:solidFill>
              </a:rPr>
              <a:t>ince</a:t>
            </a:r>
            <a:r>
              <a:rPr lang="en-US" sz="1900" dirty="0">
                <a:solidFill>
                  <a:srgbClr val="000000"/>
                </a:solidFill>
              </a:rPr>
              <a:t> film </a:t>
            </a:r>
            <a:r>
              <a:rPr lang="en-US" sz="1900" dirty="0" err="1">
                <a:solidFill>
                  <a:srgbClr val="000000"/>
                </a:solidFill>
              </a:rPr>
              <a:t>kaplama</a:t>
            </a:r>
            <a:r>
              <a:rPr lang="en-US" sz="1900" dirty="0">
                <a:solidFill>
                  <a:srgbClr val="000000"/>
                </a:solidFill>
              </a:rPr>
              <a:t> </a:t>
            </a:r>
            <a:r>
              <a:rPr lang="en-US" sz="1900" dirty="0" err="1">
                <a:solidFill>
                  <a:srgbClr val="000000"/>
                </a:solidFill>
              </a:rPr>
              <a:t>işlemi</a:t>
            </a:r>
            <a:r>
              <a:rPr lang="en-US" sz="1900" dirty="0">
                <a:solidFill>
                  <a:srgbClr val="000000"/>
                </a:solidFill>
              </a:rPr>
              <a:t> </a:t>
            </a:r>
            <a:r>
              <a:rPr lang="en-US" sz="1900" dirty="0" err="1">
                <a:solidFill>
                  <a:srgbClr val="000000"/>
                </a:solidFill>
              </a:rPr>
              <a:t>yapmak</a:t>
            </a:r>
            <a:r>
              <a:rPr lang="en-US" sz="1900" dirty="0">
                <a:solidFill>
                  <a:srgbClr val="000000"/>
                </a:solidFill>
              </a:rPr>
              <a:t> </a:t>
            </a:r>
            <a:r>
              <a:rPr lang="en-US" sz="1900" dirty="0" err="1">
                <a:solidFill>
                  <a:srgbClr val="000000"/>
                </a:solidFill>
              </a:rPr>
              <a:t>mümkündür</a:t>
            </a:r>
            <a:r>
              <a:rPr lang="en-US" sz="1900" dirty="0" smtClean="0">
                <a:solidFill>
                  <a:srgbClr val="000000"/>
                </a:solidFill>
              </a:rPr>
              <a:t>.</a:t>
            </a:r>
          </a:p>
          <a:p>
            <a:pPr algn="just">
              <a:lnSpc>
                <a:spcPct val="100000"/>
              </a:lnSpc>
              <a:spcBef>
                <a:spcPts val="600"/>
              </a:spcBef>
              <a:spcAft>
                <a:spcPts val="0"/>
              </a:spcAft>
              <a:buFont typeface="Wingdings" charset="2"/>
              <a:buChar char="Ø"/>
            </a:pPr>
            <a:r>
              <a:rPr lang="en-US" sz="1900" dirty="0" err="1" smtClean="0">
                <a:solidFill>
                  <a:srgbClr val="000000"/>
                </a:solidFill>
              </a:rPr>
              <a:t>Gaz</a:t>
            </a:r>
            <a:r>
              <a:rPr lang="en-US" sz="1900" dirty="0" smtClean="0">
                <a:solidFill>
                  <a:srgbClr val="000000"/>
                </a:solidFill>
              </a:rPr>
              <a:t> </a:t>
            </a:r>
            <a:r>
              <a:rPr lang="en-US" sz="1900" dirty="0" err="1" smtClean="0">
                <a:solidFill>
                  <a:srgbClr val="000000"/>
                </a:solidFill>
              </a:rPr>
              <a:t>Sensör</a:t>
            </a:r>
            <a:r>
              <a:rPr lang="en-US" sz="1900" dirty="0" smtClean="0">
                <a:solidFill>
                  <a:srgbClr val="000000"/>
                </a:solidFill>
              </a:rPr>
              <a:t> </a:t>
            </a:r>
            <a:r>
              <a:rPr lang="en-US" sz="1900" dirty="0" err="1" smtClean="0">
                <a:solidFill>
                  <a:srgbClr val="000000"/>
                </a:solidFill>
              </a:rPr>
              <a:t>Ölçüm</a:t>
            </a:r>
            <a:r>
              <a:rPr lang="en-US" sz="1900" dirty="0" smtClean="0">
                <a:solidFill>
                  <a:srgbClr val="000000"/>
                </a:solidFill>
              </a:rPr>
              <a:t> </a:t>
            </a:r>
            <a:r>
              <a:rPr lang="en-US" sz="1900" dirty="0" err="1" smtClean="0">
                <a:solidFill>
                  <a:srgbClr val="000000"/>
                </a:solidFill>
              </a:rPr>
              <a:t>Sistemi</a:t>
            </a:r>
            <a:r>
              <a:rPr lang="en-US" sz="1900" dirty="0" smtClean="0">
                <a:solidFill>
                  <a:srgbClr val="000000"/>
                </a:solidFill>
              </a:rPr>
              <a:t>: </a:t>
            </a:r>
            <a:r>
              <a:rPr lang="en-US" sz="1900" dirty="0" err="1" smtClean="0">
                <a:solidFill>
                  <a:srgbClr val="000000"/>
                </a:solidFill>
              </a:rPr>
              <a:t>Belirli</a:t>
            </a:r>
            <a:r>
              <a:rPr lang="en-US" sz="1900" dirty="0" smtClean="0">
                <a:solidFill>
                  <a:srgbClr val="000000"/>
                </a:solidFill>
              </a:rPr>
              <a:t> </a:t>
            </a:r>
            <a:r>
              <a:rPr lang="en-US" sz="1900" dirty="0" err="1" smtClean="0">
                <a:solidFill>
                  <a:srgbClr val="000000"/>
                </a:solidFill>
              </a:rPr>
              <a:t>gazları</a:t>
            </a:r>
            <a:r>
              <a:rPr lang="en-US" sz="1900" dirty="0" smtClean="0">
                <a:solidFill>
                  <a:srgbClr val="000000"/>
                </a:solidFill>
              </a:rPr>
              <a:t> </a:t>
            </a:r>
            <a:r>
              <a:rPr lang="en-US" sz="1900" dirty="0" err="1" smtClean="0">
                <a:solidFill>
                  <a:srgbClr val="000000"/>
                </a:solidFill>
              </a:rPr>
              <a:t>özel</a:t>
            </a:r>
            <a:r>
              <a:rPr lang="en-US" sz="1900" dirty="0" smtClean="0">
                <a:solidFill>
                  <a:srgbClr val="000000"/>
                </a:solidFill>
              </a:rPr>
              <a:t> </a:t>
            </a:r>
            <a:r>
              <a:rPr lang="en-US" sz="1900" dirty="0" err="1" smtClean="0">
                <a:solidFill>
                  <a:srgbClr val="000000"/>
                </a:solidFill>
              </a:rPr>
              <a:t>olarak</a:t>
            </a:r>
            <a:r>
              <a:rPr lang="en-US" sz="1900" dirty="0" smtClean="0">
                <a:solidFill>
                  <a:srgbClr val="000000"/>
                </a:solidFill>
              </a:rPr>
              <a:t> </a:t>
            </a:r>
            <a:r>
              <a:rPr lang="en-US" sz="1900" dirty="0" err="1" smtClean="0">
                <a:solidFill>
                  <a:srgbClr val="000000"/>
                </a:solidFill>
              </a:rPr>
              <a:t>algılamakta</a:t>
            </a:r>
            <a:r>
              <a:rPr lang="en-US" sz="1900" dirty="0" smtClean="0">
                <a:solidFill>
                  <a:srgbClr val="000000"/>
                </a:solidFill>
              </a:rPr>
              <a:t> </a:t>
            </a:r>
            <a:r>
              <a:rPr lang="en-US" sz="1900" dirty="0" err="1" smtClean="0">
                <a:solidFill>
                  <a:srgbClr val="000000"/>
                </a:solidFill>
              </a:rPr>
              <a:t>ve</a:t>
            </a:r>
            <a:r>
              <a:rPr lang="en-US" sz="1900" dirty="0" smtClean="0">
                <a:solidFill>
                  <a:srgbClr val="000000"/>
                </a:solidFill>
              </a:rPr>
              <a:t> </a:t>
            </a:r>
            <a:r>
              <a:rPr lang="en-US" sz="1900" dirty="0" err="1" smtClean="0">
                <a:solidFill>
                  <a:srgbClr val="000000"/>
                </a:solidFill>
              </a:rPr>
              <a:t>ölçüm</a:t>
            </a:r>
            <a:r>
              <a:rPr lang="en-US" sz="1900" dirty="0" smtClean="0">
                <a:solidFill>
                  <a:srgbClr val="000000"/>
                </a:solidFill>
              </a:rPr>
              <a:t> </a:t>
            </a:r>
            <a:r>
              <a:rPr lang="en-US" sz="1900" dirty="0" err="1" smtClean="0">
                <a:solidFill>
                  <a:srgbClr val="000000"/>
                </a:solidFill>
              </a:rPr>
              <a:t>yapmaktadır</a:t>
            </a:r>
            <a:r>
              <a:rPr lang="en-US" sz="1900" dirty="0" smtClean="0">
                <a:solidFill>
                  <a:srgbClr val="000000"/>
                </a:solidFill>
              </a:rPr>
              <a:t>.</a:t>
            </a:r>
          </a:p>
          <a:p>
            <a:pPr algn="just">
              <a:lnSpc>
                <a:spcPct val="100000"/>
              </a:lnSpc>
              <a:spcBef>
                <a:spcPts val="600"/>
              </a:spcBef>
              <a:spcAft>
                <a:spcPts val="0"/>
              </a:spcAft>
              <a:buFont typeface="Wingdings" charset="2"/>
              <a:buChar char="Ø"/>
            </a:pPr>
            <a:r>
              <a:rPr lang="en-US" sz="1900" dirty="0" err="1" smtClean="0">
                <a:solidFill>
                  <a:srgbClr val="000000"/>
                </a:solidFill>
              </a:rPr>
              <a:t>Titreşimli</a:t>
            </a:r>
            <a:r>
              <a:rPr lang="en-US" sz="1900" dirty="0" smtClean="0">
                <a:solidFill>
                  <a:srgbClr val="000000"/>
                </a:solidFill>
              </a:rPr>
              <a:t> </a:t>
            </a:r>
            <a:r>
              <a:rPr lang="en-US" sz="1900" dirty="0" err="1" smtClean="0">
                <a:solidFill>
                  <a:srgbClr val="000000"/>
                </a:solidFill>
              </a:rPr>
              <a:t>Numune</a:t>
            </a:r>
            <a:r>
              <a:rPr lang="en-US" sz="1900" dirty="0" smtClean="0">
                <a:solidFill>
                  <a:srgbClr val="000000"/>
                </a:solidFill>
              </a:rPr>
              <a:t> </a:t>
            </a:r>
            <a:r>
              <a:rPr lang="en-US" sz="1900" dirty="0" err="1" smtClean="0">
                <a:solidFill>
                  <a:srgbClr val="000000"/>
                </a:solidFill>
              </a:rPr>
              <a:t>Manyetometrisi</a:t>
            </a:r>
            <a:r>
              <a:rPr lang="en-US" sz="1900" dirty="0" smtClean="0">
                <a:solidFill>
                  <a:srgbClr val="000000"/>
                </a:solidFill>
              </a:rPr>
              <a:t> (VSM): </a:t>
            </a:r>
            <a:r>
              <a:rPr lang="en-US" sz="1900" dirty="0" err="1" smtClean="0">
                <a:solidFill>
                  <a:srgbClr val="000000"/>
                </a:solidFill>
              </a:rPr>
              <a:t>Numunelerin</a:t>
            </a:r>
            <a:r>
              <a:rPr lang="en-US" sz="1900" dirty="0" smtClean="0">
                <a:solidFill>
                  <a:srgbClr val="000000"/>
                </a:solidFill>
              </a:rPr>
              <a:t> </a:t>
            </a:r>
            <a:r>
              <a:rPr lang="en-US" sz="1900" dirty="0" err="1" smtClean="0">
                <a:solidFill>
                  <a:srgbClr val="000000"/>
                </a:solidFill>
              </a:rPr>
              <a:t>magnetik</a:t>
            </a:r>
            <a:r>
              <a:rPr lang="en-US" sz="1900" dirty="0" smtClean="0">
                <a:solidFill>
                  <a:srgbClr val="000000"/>
                </a:solidFill>
              </a:rPr>
              <a:t> </a:t>
            </a:r>
            <a:r>
              <a:rPr lang="en-US" sz="1900" dirty="0" err="1" smtClean="0">
                <a:solidFill>
                  <a:srgbClr val="000000"/>
                </a:solidFill>
              </a:rPr>
              <a:t>özelliklerini</a:t>
            </a:r>
            <a:r>
              <a:rPr lang="en-US" sz="1900" dirty="0" smtClean="0">
                <a:solidFill>
                  <a:srgbClr val="000000"/>
                </a:solidFill>
              </a:rPr>
              <a:t> </a:t>
            </a:r>
            <a:r>
              <a:rPr lang="en-US" sz="1900" dirty="0" err="1" smtClean="0">
                <a:solidFill>
                  <a:srgbClr val="000000"/>
                </a:solidFill>
              </a:rPr>
              <a:t>tespit</a:t>
            </a:r>
            <a:r>
              <a:rPr lang="en-US" sz="1900" dirty="0" smtClean="0">
                <a:solidFill>
                  <a:srgbClr val="000000"/>
                </a:solidFill>
              </a:rPr>
              <a:t> </a:t>
            </a:r>
            <a:r>
              <a:rPr lang="en-US" sz="1900" dirty="0" err="1" smtClean="0">
                <a:solidFill>
                  <a:srgbClr val="000000"/>
                </a:solidFill>
              </a:rPr>
              <a:t>eder</a:t>
            </a:r>
            <a:r>
              <a:rPr lang="en-US" sz="1900" dirty="0" smtClean="0">
                <a:solidFill>
                  <a:srgbClr val="000000"/>
                </a:solidFill>
              </a:rPr>
              <a:t>.</a:t>
            </a:r>
            <a:endParaRPr lang="en-US" sz="1900" dirty="0">
              <a:solidFill>
                <a:srgbClr val="000000"/>
              </a:solidFill>
            </a:endParaRPr>
          </a:p>
          <a:p>
            <a:pPr algn="just">
              <a:lnSpc>
                <a:spcPct val="130000"/>
              </a:lnSpc>
            </a:pPr>
            <a:r>
              <a:rPr lang="en-US" sz="1900" dirty="0" err="1" smtClean="0">
                <a:solidFill>
                  <a:srgbClr val="000000"/>
                </a:solidFill>
              </a:rPr>
              <a:t>Bugün</a:t>
            </a:r>
            <a:r>
              <a:rPr lang="en-US" sz="1900" dirty="0" smtClean="0">
                <a:solidFill>
                  <a:srgbClr val="000000"/>
                </a:solidFill>
              </a:rPr>
              <a:t> </a:t>
            </a:r>
            <a:r>
              <a:rPr lang="en-US" sz="1900" dirty="0" err="1">
                <a:solidFill>
                  <a:srgbClr val="000000"/>
                </a:solidFill>
              </a:rPr>
              <a:t>kullandığımız</a:t>
            </a:r>
            <a:r>
              <a:rPr lang="en-US" sz="1900" dirty="0">
                <a:solidFill>
                  <a:srgbClr val="000000"/>
                </a:solidFill>
              </a:rPr>
              <a:t> </a:t>
            </a:r>
            <a:r>
              <a:rPr lang="en-US" sz="1900" dirty="0" err="1">
                <a:solidFill>
                  <a:srgbClr val="000000"/>
                </a:solidFill>
              </a:rPr>
              <a:t>elektronik</a:t>
            </a:r>
            <a:r>
              <a:rPr lang="en-US" sz="1900" dirty="0">
                <a:solidFill>
                  <a:srgbClr val="000000"/>
                </a:solidFill>
              </a:rPr>
              <a:t> </a:t>
            </a:r>
            <a:r>
              <a:rPr lang="en-US" sz="1900" dirty="0" err="1">
                <a:solidFill>
                  <a:srgbClr val="000000"/>
                </a:solidFill>
              </a:rPr>
              <a:t>cihazların</a:t>
            </a:r>
            <a:r>
              <a:rPr lang="en-US" sz="1900" dirty="0">
                <a:solidFill>
                  <a:srgbClr val="000000"/>
                </a:solidFill>
              </a:rPr>
              <a:t> </a:t>
            </a:r>
            <a:r>
              <a:rPr lang="en-US" sz="1900" dirty="0" err="1">
                <a:solidFill>
                  <a:srgbClr val="000000"/>
                </a:solidFill>
              </a:rPr>
              <a:t>üretimini</a:t>
            </a:r>
            <a:r>
              <a:rPr lang="en-US" sz="1900" dirty="0">
                <a:solidFill>
                  <a:srgbClr val="000000"/>
                </a:solidFill>
              </a:rPr>
              <a:t> </a:t>
            </a:r>
            <a:r>
              <a:rPr lang="en-US" sz="1900" dirty="0" err="1">
                <a:solidFill>
                  <a:srgbClr val="000000"/>
                </a:solidFill>
              </a:rPr>
              <a:t>mümkün</a:t>
            </a:r>
            <a:r>
              <a:rPr lang="en-US" sz="1900" dirty="0">
                <a:solidFill>
                  <a:srgbClr val="000000"/>
                </a:solidFill>
              </a:rPr>
              <a:t> </a:t>
            </a:r>
            <a:r>
              <a:rPr lang="en-US" sz="1900" dirty="0" err="1">
                <a:solidFill>
                  <a:srgbClr val="000000"/>
                </a:solidFill>
              </a:rPr>
              <a:t>kılan</a:t>
            </a:r>
            <a:r>
              <a:rPr lang="en-US" sz="1900" dirty="0">
                <a:solidFill>
                  <a:srgbClr val="000000"/>
                </a:solidFill>
              </a:rPr>
              <a:t> en </a:t>
            </a:r>
            <a:r>
              <a:rPr lang="en-US" sz="1900" dirty="0" err="1">
                <a:solidFill>
                  <a:srgbClr val="000000"/>
                </a:solidFill>
              </a:rPr>
              <a:t>önemli</a:t>
            </a:r>
            <a:r>
              <a:rPr lang="en-US" sz="1900" dirty="0">
                <a:solidFill>
                  <a:srgbClr val="000000"/>
                </a:solidFill>
              </a:rPr>
              <a:t> </a:t>
            </a:r>
            <a:r>
              <a:rPr lang="en-US" sz="1900" dirty="0" err="1">
                <a:solidFill>
                  <a:srgbClr val="000000"/>
                </a:solidFill>
              </a:rPr>
              <a:t>teknolojileri</a:t>
            </a:r>
            <a:r>
              <a:rPr lang="en-US" sz="1900" dirty="0">
                <a:solidFill>
                  <a:srgbClr val="000000"/>
                </a:solidFill>
              </a:rPr>
              <a:t> </a:t>
            </a:r>
            <a:r>
              <a:rPr lang="en-US" sz="1900" dirty="0" err="1">
                <a:solidFill>
                  <a:srgbClr val="000000"/>
                </a:solidFill>
              </a:rPr>
              <a:t>sıralayacak</a:t>
            </a:r>
            <a:r>
              <a:rPr lang="en-US" sz="1900" dirty="0">
                <a:solidFill>
                  <a:srgbClr val="000000"/>
                </a:solidFill>
              </a:rPr>
              <a:t> </a:t>
            </a:r>
            <a:r>
              <a:rPr lang="en-US" sz="1900" dirty="0" err="1">
                <a:solidFill>
                  <a:srgbClr val="000000"/>
                </a:solidFill>
              </a:rPr>
              <a:t>olsak</a:t>
            </a:r>
            <a:r>
              <a:rPr lang="en-US" sz="1900" dirty="0">
                <a:solidFill>
                  <a:srgbClr val="000000"/>
                </a:solidFill>
              </a:rPr>
              <a:t>, </a:t>
            </a:r>
            <a:r>
              <a:rPr lang="en-US" sz="1900" dirty="0" err="1">
                <a:solidFill>
                  <a:srgbClr val="000000"/>
                </a:solidFill>
              </a:rPr>
              <a:t>yarı</a:t>
            </a:r>
            <a:r>
              <a:rPr lang="en-US" sz="1900" dirty="0">
                <a:solidFill>
                  <a:srgbClr val="000000"/>
                </a:solidFill>
              </a:rPr>
              <a:t> </a:t>
            </a:r>
            <a:r>
              <a:rPr lang="en-US" sz="1900" dirty="0" err="1">
                <a:solidFill>
                  <a:srgbClr val="000000"/>
                </a:solidFill>
              </a:rPr>
              <a:t>iletken</a:t>
            </a:r>
            <a:r>
              <a:rPr lang="en-US" sz="1900" dirty="0">
                <a:solidFill>
                  <a:srgbClr val="000000"/>
                </a:solidFill>
              </a:rPr>
              <a:t> </a:t>
            </a:r>
            <a:r>
              <a:rPr lang="en-US" sz="1900" dirty="0" err="1">
                <a:solidFill>
                  <a:srgbClr val="000000"/>
                </a:solidFill>
              </a:rPr>
              <a:t>teknolojisinin</a:t>
            </a:r>
            <a:r>
              <a:rPr lang="en-US" sz="1900" dirty="0">
                <a:solidFill>
                  <a:srgbClr val="000000"/>
                </a:solidFill>
              </a:rPr>
              <a:t> </a:t>
            </a:r>
            <a:r>
              <a:rPr lang="en-US" sz="1900" dirty="0" err="1">
                <a:solidFill>
                  <a:srgbClr val="000000"/>
                </a:solidFill>
              </a:rPr>
              <a:t>bu</a:t>
            </a:r>
            <a:r>
              <a:rPr lang="en-US" sz="1900" dirty="0">
                <a:solidFill>
                  <a:srgbClr val="000000"/>
                </a:solidFill>
              </a:rPr>
              <a:t> </a:t>
            </a:r>
            <a:r>
              <a:rPr lang="en-US" sz="1900" dirty="0" err="1">
                <a:solidFill>
                  <a:srgbClr val="000000"/>
                </a:solidFill>
              </a:rPr>
              <a:t>listenin</a:t>
            </a:r>
            <a:r>
              <a:rPr lang="en-US" sz="1900" dirty="0">
                <a:solidFill>
                  <a:srgbClr val="000000"/>
                </a:solidFill>
              </a:rPr>
              <a:t> en </a:t>
            </a:r>
            <a:r>
              <a:rPr lang="en-US" sz="1900" dirty="0" err="1">
                <a:solidFill>
                  <a:srgbClr val="000000"/>
                </a:solidFill>
              </a:rPr>
              <a:t>üst</a:t>
            </a:r>
            <a:r>
              <a:rPr lang="en-US" sz="1900" dirty="0">
                <a:solidFill>
                  <a:srgbClr val="000000"/>
                </a:solidFill>
              </a:rPr>
              <a:t> </a:t>
            </a:r>
            <a:r>
              <a:rPr lang="en-US" sz="1900" dirty="0" err="1">
                <a:solidFill>
                  <a:srgbClr val="000000"/>
                </a:solidFill>
              </a:rPr>
              <a:t>sıralarında</a:t>
            </a:r>
            <a:r>
              <a:rPr lang="en-US" sz="1900" dirty="0">
                <a:solidFill>
                  <a:srgbClr val="000000"/>
                </a:solidFill>
              </a:rPr>
              <a:t> </a:t>
            </a:r>
            <a:r>
              <a:rPr lang="en-US" sz="1900" dirty="0" err="1">
                <a:solidFill>
                  <a:srgbClr val="000000"/>
                </a:solidFill>
              </a:rPr>
              <a:t>yer</a:t>
            </a:r>
            <a:r>
              <a:rPr lang="en-US" sz="1900" dirty="0">
                <a:solidFill>
                  <a:srgbClr val="000000"/>
                </a:solidFill>
              </a:rPr>
              <a:t> </a:t>
            </a:r>
            <a:r>
              <a:rPr lang="en-US" sz="1900" dirty="0" err="1">
                <a:solidFill>
                  <a:srgbClr val="000000"/>
                </a:solidFill>
              </a:rPr>
              <a:t>alacağını</a:t>
            </a:r>
            <a:r>
              <a:rPr lang="en-US" sz="1900" dirty="0">
                <a:solidFill>
                  <a:srgbClr val="000000"/>
                </a:solidFill>
              </a:rPr>
              <a:t> </a:t>
            </a:r>
            <a:r>
              <a:rPr lang="en-US" sz="1900" dirty="0" err="1">
                <a:solidFill>
                  <a:srgbClr val="000000"/>
                </a:solidFill>
              </a:rPr>
              <a:t>kesin</a:t>
            </a:r>
            <a:r>
              <a:rPr lang="en-US" sz="1900" dirty="0">
                <a:solidFill>
                  <a:srgbClr val="000000"/>
                </a:solidFill>
              </a:rPr>
              <a:t> </a:t>
            </a:r>
            <a:r>
              <a:rPr lang="en-US" sz="1900" dirty="0" err="1">
                <a:solidFill>
                  <a:srgbClr val="000000"/>
                </a:solidFill>
              </a:rPr>
              <a:t>bir</a:t>
            </a:r>
            <a:r>
              <a:rPr lang="en-US" sz="1900" dirty="0">
                <a:solidFill>
                  <a:srgbClr val="000000"/>
                </a:solidFill>
              </a:rPr>
              <a:t> </a:t>
            </a:r>
            <a:r>
              <a:rPr lang="en-US" sz="1900" dirty="0" err="1">
                <a:solidFill>
                  <a:srgbClr val="000000"/>
                </a:solidFill>
              </a:rPr>
              <a:t>şekilde</a:t>
            </a:r>
            <a:r>
              <a:rPr lang="en-US" sz="1900" dirty="0">
                <a:solidFill>
                  <a:srgbClr val="000000"/>
                </a:solidFill>
              </a:rPr>
              <a:t> </a:t>
            </a:r>
            <a:r>
              <a:rPr lang="en-US" sz="1900" dirty="0" err="1">
                <a:solidFill>
                  <a:srgbClr val="000000"/>
                </a:solidFill>
              </a:rPr>
              <a:t>söyleyebiliriz</a:t>
            </a:r>
            <a:r>
              <a:rPr lang="en-US" sz="1900" dirty="0">
                <a:solidFill>
                  <a:srgbClr val="000000"/>
                </a:solidFill>
              </a:rPr>
              <a:t>. </a:t>
            </a:r>
            <a:r>
              <a:rPr lang="en-US" sz="1900" dirty="0" err="1">
                <a:solidFill>
                  <a:srgbClr val="000000"/>
                </a:solidFill>
              </a:rPr>
              <a:t>Bütün</a:t>
            </a:r>
            <a:r>
              <a:rPr lang="en-US" sz="1900" dirty="0">
                <a:solidFill>
                  <a:srgbClr val="000000"/>
                </a:solidFill>
              </a:rPr>
              <a:t> </a:t>
            </a:r>
            <a:r>
              <a:rPr lang="en-US" sz="1900" dirty="0" err="1">
                <a:solidFill>
                  <a:srgbClr val="000000"/>
                </a:solidFill>
              </a:rPr>
              <a:t>mikro</a:t>
            </a:r>
            <a:r>
              <a:rPr lang="en-US" sz="1900" dirty="0">
                <a:solidFill>
                  <a:srgbClr val="000000"/>
                </a:solidFill>
              </a:rPr>
              <a:t> </a:t>
            </a:r>
            <a:r>
              <a:rPr lang="en-US" sz="1900" dirty="0" err="1">
                <a:solidFill>
                  <a:srgbClr val="000000"/>
                </a:solidFill>
              </a:rPr>
              <a:t>işlemcilerin</a:t>
            </a:r>
            <a:r>
              <a:rPr lang="en-US" sz="1900" dirty="0">
                <a:solidFill>
                  <a:srgbClr val="000000"/>
                </a:solidFill>
              </a:rPr>
              <a:t> </a:t>
            </a:r>
            <a:r>
              <a:rPr lang="en-US" sz="1900" dirty="0" err="1">
                <a:solidFill>
                  <a:srgbClr val="000000"/>
                </a:solidFill>
              </a:rPr>
              <a:t>temel</a:t>
            </a:r>
            <a:r>
              <a:rPr lang="en-US" sz="1900" dirty="0">
                <a:solidFill>
                  <a:srgbClr val="000000"/>
                </a:solidFill>
              </a:rPr>
              <a:t> </a:t>
            </a:r>
            <a:r>
              <a:rPr lang="en-US" sz="1900" dirty="0" err="1">
                <a:solidFill>
                  <a:srgbClr val="000000"/>
                </a:solidFill>
              </a:rPr>
              <a:t>yapıtaşı</a:t>
            </a:r>
            <a:r>
              <a:rPr lang="en-US" sz="1900" dirty="0">
                <a:solidFill>
                  <a:srgbClr val="000000"/>
                </a:solidFill>
              </a:rPr>
              <a:t> </a:t>
            </a:r>
            <a:r>
              <a:rPr lang="en-US" sz="1900" dirty="0" err="1">
                <a:solidFill>
                  <a:srgbClr val="000000"/>
                </a:solidFill>
              </a:rPr>
              <a:t>olan</a:t>
            </a:r>
            <a:r>
              <a:rPr lang="en-US" sz="1900" dirty="0">
                <a:solidFill>
                  <a:srgbClr val="000000"/>
                </a:solidFill>
              </a:rPr>
              <a:t> </a:t>
            </a:r>
            <a:r>
              <a:rPr lang="en-US" sz="1900" dirty="0" err="1">
                <a:solidFill>
                  <a:srgbClr val="000000"/>
                </a:solidFill>
              </a:rPr>
              <a:t>yarı</a:t>
            </a:r>
            <a:r>
              <a:rPr lang="en-US" sz="1900" dirty="0">
                <a:solidFill>
                  <a:srgbClr val="000000"/>
                </a:solidFill>
              </a:rPr>
              <a:t> </a:t>
            </a:r>
            <a:r>
              <a:rPr lang="en-US" sz="1900" dirty="0" err="1">
                <a:solidFill>
                  <a:srgbClr val="000000"/>
                </a:solidFill>
              </a:rPr>
              <a:t>iletkenler</a:t>
            </a:r>
            <a:r>
              <a:rPr lang="en-US" sz="1900" dirty="0">
                <a:solidFill>
                  <a:srgbClr val="000000"/>
                </a:solidFill>
              </a:rPr>
              <a:t>, </a:t>
            </a:r>
            <a:r>
              <a:rPr lang="en-US" sz="1900" dirty="0" err="1">
                <a:solidFill>
                  <a:srgbClr val="000000"/>
                </a:solidFill>
              </a:rPr>
              <a:t>transistörlerde</a:t>
            </a:r>
            <a:r>
              <a:rPr lang="en-US" sz="1900" dirty="0">
                <a:solidFill>
                  <a:srgbClr val="000000"/>
                </a:solidFill>
              </a:rPr>
              <a:t>, </a:t>
            </a:r>
            <a:r>
              <a:rPr lang="en-US" sz="1900" dirty="0" err="1">
                <a:solidFill>
                  <a:srgbClr val="000000"/>
                </a:solidFill>
              </a:rPr>
              <a:t>düz</a:t>
            </a:r>
            <a:r>
              <a:rPr lang="en-US" sz="1900" dirty="0">
                <a:solidFill>
                  <a:srgbClr val="000000"/>
                </a:solidFill>
              </a:rPr>
              <a:t> </a:t>
            </a:r>
            <a:r>
              <a:rPr lang="en-US" sz="1900" dirty="0" err="1">
                <a:solidFill>
                  <a:srgbClr val="000000"/>
                </a:solidFill>
              </a:rPr>
              <a:t>ekran</a:t>
            </a:r>
            <a:r>
              <a:rPr lang="en-US" sz="1900" dirty="0">
                <a:solidFill>
                  <a:srgbClr val="000000"/>
                </a:solidFill>
              </a:rPr>
              <a:t> </a:t>
            </a:r>
            <a:r>
              <a:rPr lang="en-US" sz="1900" dirty="0" err="1">
                <a:solidFill>
                  <a:srgbClr val="000000"/>
                </a:solidFill>
              </a:rPr>
              <a:t>televizyonlarda</a:t>
            </a:r>
            <a:r>
              <a:rPr lang="en-US" sz="1900" dirty="0">
                <a:solidFill>
                  <a:srgbClr val="000000"/>
                </a:solidFill>
              </a:rPr>
              <a:t>, </a:t>
            </a:r>
            <a:r>
              <a:rPr lang="en-US" sz="1900" dirty="0" err="1">
                <a:solidFill>
                  <a:srgbClr val="000000"/>
                </a:solidFill>
              </a:rPr>
              <a:t>güneş</a:t>
            </a:r>
            <a:r>
              <a:rPr lang="en-US" sz="1900" dirty="0">
                <a:solidFill>
                  <a:srgbClr val="000000"/>
                </a:solidFill>
              </a:rPr>
              <a:t> </a:t>
            </a:r>
            <a:r>
              <a:rPr lang="en-US" sz="1900" dirty="0" err="1">
                <a:solidFill>
                  <a:srgbClr val="000000"/>
                </a:solidFill>
              </a:rPr>
              <a:t>panellerinde</a:t>
            </a:r>
            <a:r>
              <a:rPr lang="en-US" sz="1900" dirty="0">
                <a:solidFill>
                  <a:srgbClr val="000000"/>
                </a:solidFill>
              </a:rPr>
              <a:t> </a:t>
            </a:r>
            <a:r>
              <a:rPr lang="en-US" sz="1900" dirty="0" err="1">
                <a:solidFill>
                  <a:srgbClr val="000000"/>
                </a:solidFill>
              </a:rPr>
              <a:t>ve</a:t>
            </a:r>
            <a:r>
              <a:rPr lang="en-US" sz="1900" dirty="0">
                <a:solidFill>
                  <a:srgbClr val="000000"/>
                </a:solidFill>
              </a:rPr>
              <a:t> </a:t>
            </a:r>
            <a:r>
              <a:rPr lang="en-US" sz="1900" dirty="0" err="1">
                <a:solidFill>
                  <a:srgbClr val="000000"/>
                </a:solidFill>
              </a:rPr>
              <a:t>bilgisayar</a:t>
            </a:r>
            <a:r>
              <a:rPr lang="en-US" sz="1900" dirty="0">
                <a:solidFill>
                  <a:srgbClr val="000000"/>
                </a:solidFill>
              </a:rPr>
              <a:t> </a:t>
            </a:r>
            <a:r>
              <a:rPr lang="en-US" sz="1900" dirty="0" err="1">
                <a:solidFill>
                  <a:srgbClr val="000000"/>
                </a:solidFill>
              </a:rPr>
              <a:t>donanımlı</a:t>
            </a:r>
            <a:r>
              <a:rPr lang="en-US" sz="1900" dirty="0">
                <a:solidFill>
                  <a:srgbClr val="000000"/>
                </a:solidFill>
              </a:rPr>
              <a:t> </a:t>
            </a:r>
            <a:r>
              <a:rPr lang="en-US" sz="1900" dirty="0" err="1">
                <a:solidFill>
                  <a:srgbClr val="000000"/>
                </a:solidFill>
              </a:rPr>
              <a:t>tüm</a:t>
            </a:r>
            <a:r>
              <a:rPr lang="en-US" sz="1900" dirty="0">
                <a:solidFill>
                  <a:srgbClr val="000000"/>
                </a:solidFill>
              </a:rPr>
              <a:t> </a:t>
            </a:r>
            <a:r>
              <a:rPr lang="en-US" sz="1900" dirty="0" err="1">
                <a:solidFill>
                  <a:srgbClr val="000000"/>
                </a:solidFill>
              </a:rPr>
              <a:t>cihazlarda</a:t>
            </a:r>
            <a:r>
              <a:rPr lang="en-US" sz="1900" dirty="0">
                <a:solidFill>
                  <a:srgbClr val="000000"/>
                </a:solidFill>
              </a:rPr>
              <a:t> </a:t>
            </a:r>
            <a:r>
              <a:rPr lang="en-US" sz="1900" dirty="0" err="1">
                <a:solidFill>
                  <a:srgbClr val="000000"/>
                </a:solidFill>
              </a:rPr>
              <a:t>karşımıza</a:t>
            </a:r>
            <a:r>
              <a:rPr lang="en-US" sz="1900" dirty="0">
                <a:solidFill>
                  <a:srgbClr val="000000"/>
                </a:solidFill>
              </a:rPr>
              <a:t> </a:t>
            </a:r>
            <a:r>
              <a:rPr lang="en-US" sz="1900" dirty="0" err="1">
                <a:solidFill>
                  <a:srgbClr val="000000"/>
                </a:solidFill>
              </a:rPr>
              <a:t>çıkıyor</a:t>
            </a:r>
            <a:r>
              <a:rPr lang="en-US" sz="1900" dirty="0">
                <a:solidFill>
                  <a:srgbClr val="000000"/>
                </a:solidFill>
              </a:rPr>
              <a:t>. </a:t>
            </a:r>
            <a:endParaRPr lang="tr-TR" sz="1900" dirty="0" smtClean="0">
              <a:solidFill>
                <a:srgbClr val="000000"/>
              </a:solidFill>
            </a:endParaRPr>
          </a:p>
          <a:p>
            <a:endParaRPr lang="en-US" sz="1900" dirty="0">
              <a:solidFill>
                <a:srgbClr val="000000"/>
              </a:solidFill>
            </a:endParaRPr>
          </a:p>
        </p:txBody>
      </p:sp>
      <p:pic>
        <p:nvPicPr>
          <p:cNvPr id="4"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039" y="155223"/>
            <a:ext cx="5050961" cy="1575031"/>
          </a:xfrm>
          <a:prstGeom prst="rect">
            <a:avLst/>
          </a:prstGeom>
        </p:spPr>
      </p:pic>
      <p:pic>
        <p:nvPicPr>
          <p:cNvPr id="5" name="Resim 5"/>
          <p:cNvPicPr>
            <a:picLocks noChangeAspect="1"/>
          </p:cNvPicPr>
          <p:nvPr/>
        </p:nvPicPr>
        <p:blipFill rotWithShape="1">
          <a:blip r:embed="rId3">
            <a:extLst>
              <a:ext uri="{28A0092B-C50C-407E-A947-70E740481C1C}">
                <a14:useLocalDpi xmlns:a14="http://schemas.microsoft.com/office/drawing/2010/main" val="0"/>
              </a:ext>
            </a:extLst>
          </a:blip>
          <a:srcRect t="5478" b="14157"/>
          <a:stretch/>
        </p:blipFill>
        <p:spPr>
          <a:xfrm>
            <a:off x="1128889" y="4501442"/>
            <a:ext cx="10058400" cy="2356555"/>
          </a:xfrm>
          <a:prstGeom prst="rect">
            <a:avLst/>
          </a:prstGeom>
        </p:spPr>
      </p:pic>
    </p:spTree>
    <p:extLst>
      <p:ext uri="{BB962C8B-B14F-4D97-AF65-F5344CB8AC3E}">
        <p14:creationId xmlns:p14="http://schemas.microsoft.com/office/powerpoint/2010/main" val="1519390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9019" y="359510"/>
            <a:ext cx="9773884" cy="706964"/>
          </a:xfrm>
        </p:spPr>
        <p:txBody>
          <a:bodyPr>
            <a:normAutofit/>
          </a:bodyPr>
          <a:lstStyle/>
          <a:p>
            <a:r>
              <a:rPr lang="en-US" sz="4000" b="1" dirty="0" smtClean="0"/>
              <a:t>10. Su </a:t>
            </a:r>
            <a:r>
              <a:rPr lang="en-US" sz="4000" b="1" dirty="0" err="1" smtClean="0"/>
              <a:t>Kalitesi</a:t>
            </a:r>
            <a:r>
              <a:rPr lang="en-US" sz="4000" b="1" dirty="0" smtClean="0"/>
              <a:t> </a:t>
            </a:r>
            <a:r>
              <a:rPr lang="en-US" sz="4000" b="1" dirty="0" err="1"/>
              <a:t>v</a:t>
            </a:r>
            <a:r>
              <a:rPr lang="en-US" sz="4000" b="1" dirty="0" err="1" smtClean="0"/>
              <a:t>e</a:t>
            </a:r>
            <a:r>
              <a:rPr lang="en-US" sz="4000" b="1" dirty="0" smtClean="0"/>
              <a:t> </a:t>
            </a:r>
            <a:r>
              <a:rPr lang="en-US" sz="4000" b="1" dirty="0" err="1" smtClean="0"/>
              <a:t>Kirliliği</a:t>
            </a:r>
            <a:r>
              <a:rPr lang="en-US" sz="4000" b="1" dirty="0" smtClean="0"/>
              <a:t> </a:t>
            </a:r>
            <a:r>
              <a:rPr lang="en-US" sz="4000" b="1" dirty="0" err="1" smtClean="0"/>
              <a:t>Birimi</a:t>
            </a:r>
            <a:endParaRPr lang="en-US" sz="4000" dirty="0"/>
          </a:p>
        </p:txBody>
      </p:sp>
      <p:sp>
        <p:nvSpPr>
          <p:cNvPr id="3" name="İçerik Yer Tutucusu 2"/>
          <p:cNvSpPr>
            <a:spLocks noGrp="1"/>
          </p:cNvSpPr>
          <p:nvPr>
            <p:ph idx="1"/>
          </p:nvPr>
        </p:nvSpPr>
        <p:spPr>
          <a:xfrm>
            <a:off x="405111" y="1696916"/>
            <a:ext cx="11307111" cy="3416300"/>
          </a:xfrm>
        </p:spPr>
        <p:txBody>
          <a:bodyPr>
            <a:normAutofit/>
          </a:bodyPr>
          <a:lstStyle/>
          <a:p>
            <a:pPr algn="just">
              <a:spcBef>
                <a:spcPts val="600"/>
              </a:spcBef>
              <a:spcAft>
                <a:spcPts val="0"/>
              </a:spcAft>
              <a:buFont typeface="Wingdings" charset="2"/>
              <a:buChar char="Ø"/>
            </a:pPr>
            <a:r>
              <a:rPr lang="en-US" dirty="0">
                <a:solidFill>
                  <a:srgbClr val="000000"/>
                </a:solidFill>
              </a:rPr>
              <a:t>UV-VIS </a:t>
            </a:r>
            <a:r>
              <a:rPr lang="en-US" dirty="0" err="1">
                <a:solidFill>
                  <a:srgbClr val="000000"/>
                </a:solidFill>
              </a:rPr>
              <a:t>spektrofotometre</a:t>
            </a:r>
            <a:r>
              <a:rPr lang="en-US" dirty="0">
                <a:solidFill>
                  <a:srgbClr val="000000"/>
                </a:solidFill>
              </a:rPr>
              <a:t>, </a:t>
            </a:r>
            <a:endParaRPr lang="en-US" dirty="0" smtClean="0">
              <a:solidFill>
                <a:srgbClr val="000000"/>
              </a:solidFill>
            </a:endParaRPr>
          </a:p>
          <a:p>
            <a:pPr algn="just">
              <a:spcBef>
                <a:spcPts val="600"/>
              </a:spcBef>
              <a:spcAft>
                <a:spcPts val="0"/>
              </a:spcAft>
              <a:buFont typeface="Wingdings" charset="2"/>
              <a:buChar char="Ø"/>
            </a:pPr>
            <a:r>
              <a:rPr lang="en-US" dirty="0" err="1">
                <a:solidFill>
                  <a:srgbClr val="000000"/>
                </a:solidFill>
              </a:rPr>
              <a:t>T</a:t>
            </a:r>
            <a:r>
              <a:rPr lang="en-US" dirty="0" err="1" smtClean="0">
                <a:solidFill>
                  <a:srgbClr val="000000"/>
                </a:solidFill>
              </a:rPr>
              <a:t>ermoreaktör</a:t>
            </a:r>
            <a:r>
              <a:rPr lang="en-US" dirty="0">
                <a:solidFill>
                  <a:srgbClr val="000000"/>
                </a:solidFill>
              </a:rPr>
              <a:t>, </a:t>
            </a:r>
            <a:endParaRPr lang="en-US" dirty="0" smtClean="0">
              <a:solidFill>
                <a:srgbClr val="000000"/>
              </a:solidFill>
            </a:endParaRPr>
          </a:p>
          <a:p>
            <a:pPr algn="just">
              <a:spcBef>
                <a:spcPts val="600"/>
              </a:spcBef>
              <a:spcAft>
                <a:spcPts val="0"/>
              </a:spcAft>
              <a:buFont typeface="Wingdings" charset="2"/>
              <a:buChar char="Ø"/>
            </a:pPr>
            <a:r>
              <a:rPr lang="en-US" dirty="0">
                <a:solidFill>
                  <a:srgbClr val="000000"/>
                </a:solidFill>
              </a:rPr>
              <a:t>R</a:t>
            </a:r>
            <a:r>
              <a:rPr lang="en-US" dirty="0" smtClean="0">
                <a:solidFill>
                  <a:srgbClr val="000000"/>
                </a:solidFill>
              </a:rPr>
              <a:t>otary </a:t>
            </a:r>
            <a:r>
              <a:rPr lang="en-US" dirty="0" err="1">
                <a:solidFill>
                  <a:srgbClr val="000000"/>
                </a:solidFill>
              </a:rPr>
              <a:t>evoparatör</a:t>
            </a:r>
            <a:r>
              <a:rPr lang="en-US" dirty="0">
                <a:solidFill>
                  <a:srgbClr val="000000"/>
                </a:solidFill>
              </a:rPr>
              <a:t>, </a:t>
            </a:r>
            <a:endParaRPr lang="en-US" dirty="0" smtClean="0">
              <a:solidFill>
                <a:srgbClr val="000000"/>
              </a:solidFill>
            </a:endParaRPr>
          </a:p>
          <a:p>
            <a:pPr algn="just">
              <a:spcBef>
                <a:spcPts val="600"/>
              </a:spcBef>
              <a:spcAft>
                <a:spcPts val="0"/>
              </a:spcAft>
              <a:buFont typeface="Wingdings" charset="2"/>
              <a:buChar char="Ø"/>
            </a:pPr>
            <a:r>
              <a:rPr lang="en-US" dirty="0" err="1">
                <a:solidFill>
                  <a:srgbClr val="000000"/>
                </a:solidFill>
              </a:rPr>
              <a:t>B</a:t>
            </a:r>
            <a:r>
              <a:rPr lang="en-US" dirty="0" err="1" smtClean="0">
                <a:solidFill>
                  <a:srgbClr val="000000"/>
                </a:solidFill>
              </a:rPr>
              <a:t>ulanıklık</a:t>
            </a:r>
            <a:r>
              <a:rPr lang="en-US" dirty="0" smtClean="0">
                <a:solidFill>
                  <a:srgbClr val="000000"/>
                </a:solidFill>
              </a:rPr>
              <a:t> </a:t>
            </a:r>
            <a:r>
              <a:rPr lang="en-US" dirty="0" err="1">
                <a:solidFill>
                  <a:srgbClr val="000000"/>
                </a:solidFill>
              </a:rPr>
              <a:t>ölçüm</a:t>
            </a:r>
            <a:r>
              <a:rPr lang="en-US" dirty="0">
                <a:solidFill>
                  <a:srgbClr val="000000"/>
                </a:solidFill>
              </a:rPr>
              <a:t> </a:t>
            </a:r>
            <a:r>
              <a:rPr lang="en-US" dirty="0" err="1">
                <a:solidFill>
                  <a:srgbClr val="000000"/>
                </a:solidFill>
              </a:rPr>
              <a:t>cihazı</a:t>
            </a:r>
            <a:r>
              <a:rPr lang="en-US" dirty="0">
                <a:solidFill>
                  <a:srgbClr val="000000"/>
                </a:solidFill>
              </a:rPr>
              <a:t>, BOİ </a:t>
            </a:r>
            <a:r>
              <a:rPr lang="en-US" dirty="0" err="1">
                <a:solidFill>
                  <a:srgbClr val="000000"/>
                </a:solidFill>
              </a:rPr>
              <a:t>ve</a:t>
            </a:r>
            <a:r>
              <a:rPr lang="en-US" dirty="0">
                <a:solidFill>
                  <a:srgbClr val="000000"/>
                </a:solidFill>
              </a:rPr>
              <a:t> KOİ </a:t>
            </a:r>
            <a:r>
              <a:rPr lang="en-US" dirty="0" err="1">
                <a:solidFill>
                  <a:srgbClr val="000000"/>
                </a:solidFill>
              </a:rPr>
              <a:t>sistemleri</a:t>
            </a:r>
            <a:r>
              <a:rPr lang="en-US" dirty="0">
                <a:solidFill>
                  <a:srgbClr val="000000"/>
                </a:solidFill>
              </a:rPr>
              <a:t>, </a:t>
            </a:r>
            <a:endParaRPr lang="en-US" dirty="0" smtClean="0">
              <a:solidFill>
                <a:srgbClr val="000000"/>
              </a:solidFill>
            </a:endParaRPr>
          </a:p>
          <a:p>
            <a:pPr algn="just">
              <a:spcBef>
                <a:spcPts val="600"/>
              </a:spcBef>
              <a:spcAft>
                <a:spcPts val="0"/>
              </a:spcAft>
              <a:buFont typeface="Wingdings" charset="2"/>
              <a:buChar char="Ø"/>
            </a:pPr>
            <a:r>
              <a:rPr lang="en-US" dirty="0" err="1">
                <a:solidFill>
                  <a:srgbClr val="000000"/>
                </a:solidFill>
              </a:rPr>
              <a:t>S</a:t>
            </a:r>
            <a:r>
              <a:rPr lang="en-US" dirty="0" err="1" smtClean="0">
                <a:solidFill>
                  <a:srgbClr val="000000"/>
                </a:solidFill>
              </a:rPr>
              <a:t>oğutmalı</a:t>
            </a:r>
            <a:r>
              <a:rPr lang="en-US" dirty="0" smtClean="0">
                <a:solidFill>
                  <a:srgbClr val="000000"/>
                </a:solidFill>
              </a:rPr>
              <a:t> </a:t>
            </a:r>
            <a:r>
              <a:rPr lang="en-US" dirty="0" err="1">
                <a:solidFill>
                  <a:srgbClr val="000000"/>
                </a:solidFill>
              </a:rPr>
              <a:t>inkübatör</a:t>
            </a:r>
            <a:r>
              <a:rPr lang="en-US" dirty="0">
                <a:solidFill>
                  <a:srgbClr val="000000"/>
                </a:solidFill>
              </a:rPr>
              <a:t>, </a:t>
            </a:r>
            <a:r>
              <a:rPr lang="en-US" dirty="0" err="1">
                <a:solidFill>
                  <a:srgbClr val="000000"/>
                </a:solidFill>
              </a:rPr>
              <a:t>etüv</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multiparametre</a:t>
            </a:r>
            <a:r>
              <a:rPr lang="en-US" dirty="0">
                <a:solidFill>
                  <a:srgbClr val="000000"/>
                </a:solidFill>
              </a:rPr>
              <a:t> </a:t>
            </a:r>
            <a:r>
              <a:rPr lang="en-US" dirty="0" err="1">
                <a:solidFill>
                  <a:srgbClr val="000000"/>
                </a:solidFill>
              </a:rPr>
              <a:t>ölçüm</a:t>
            </a:r>
            <a:r>
              <a:rPr lang="en-US" dirty="0">
                <a:solidFill>
                  <a:srgbClr val="000000"/>
                </a:solidFill>
              </a:rPr>
              <a:t> </a:t>
            </a:r>
            <a:r>
              <a:rPr lang="en-US" dirty="0" err="1" smtClean="0">
                <a:solidFill>
                  <a:srgbClr val="000000"/>
                </a:solidFill>
              </a:rPr>
              <a:t>cihazları</a:t>
            </a:r>
            <a:r>
              <a:rPr lang="en-US" dirty="0" smtClean="0">
                <a:solidFill>
                  <a:srgbClr val="000000"/>
                </a:solidFill>
              </a:rPr>
              <a:t> </a:t>
            </a:r>
            <a:endParaRPr lang="tr-TR" dirty="0">
              <a:solidFill>
                <a:srgbClr val="000000"/>
              </a:solidFill>
            </a:endParaRPr>
          </a:p>
          <a:p>
            <a:pPr algn="just"/>
            <a:r>
              <a:rPr lang="en-US" sz="2000" dirty="0" smtClean="0">
                <a:solidFill>
                  <a:srgbClr val="000000"/>
                </a:solidFill>
              </a:rPr>
              <a:t>Su </a:t>
            </a:r>
            <a:r>
              <a:rPr lang="en-US" sz="2000" dirty="0" err="1" smtClean="0">
                <a:solidFill>
                  <a:srgbClr val="000000"/>
                </a:solidFill>
              </a:rPr>
              <a:t>Kalitesi</a:t>
            </a:r>
            <a:r>
              <a:rPr lang="en-US" sz="2000" dirty="0" smtClean="0">
                <a:solidFill>
                  <a:srgbClr val="000000"/>
                </a:solidFill>
              </a:rPr>
              <a:t> </a:t>
            </a:r>
            <a:r>
              <a:rPr lang="en-US" sz="2000" dirty="0" err="1" smtClean="0">
                <a:solidFill>
                  <a:srgbClr val="000000"/>
                </a:solidFill>
              </a:rPr>
              <a:t>Analiz</a:t>
            </a:r>
            <a:r>
              <a:rPr lang="en-US" sz="2000" dirty="0" smtClean="0">
                <a:solidFill>
                  <a:srgbClr val="000000"/>
                </a:solidFill>
              </a:rPr>
              <a:t> </a:t>
            </a:r>
            <a:r>
              <a:rPr lang="en-US" sz="2000" dirty="0" err="1" smtClean="0">
                <a:solidFill>
                  <a:srgbClr val="000000"/>
                </a:solidFill>
              </a:rPr>
              <a:t>Laboratuvarı’nda</a:t>
            </a:r>
            <a:r>
              <a:rPr lang="en-US" sz="2000" dirty="0" smtClean="0">
                <a:solidFill>
                  <a:srgbClr val="000000"/>
                </a:solidFill>
              </a:rPr>
              <a:t> her </a:t>
            </a:r>
            <a:r>
              <a:rPr lang="en-US" sz="2000" dirty="0" err="1" smtClean="0">
                <a:solidFill>
                  <a:srgbClr val="000000"/>
                </a:solidFill>
              </a:rPr>
              <a:t>türlü</a:t>
            </a:r>
            <a:r>
              <a:rPr lang="en-US" sz="2000" dirty="0" smtClean="0">
                <a:solidFill>
                  <a:srgbClr val="000000"/>
                </a:solidFill>
              </a:rPr>
              <a:t> </a:t>
            </a:r>
            <a:r>
              <a:rPr lang="en-US" sz="2000" dirty="0" err="1" smtClean="0">
                <a:solidFill>
                  <a:srgbClr val="000000"/>
                </a:solidFill>
              </a:rPr>
              <a:t>içme</a:t>
            </a:r>
            <a:r>
              <a:rPr lang="en-US" sz="2000" dirty="0" smtClean="0">
                <a:solidFill>
                  <a:srgbClr val="000000"/>
                </a:solidFill>
              </a:rPr>
              <a:t>, </a:t>
            </a:r>
            <a:r>
              <a:rPr lang="en-US" sz="2000" dirty="0" err="1" smtClean="0">
                <a:solidFill>
                  <a:srgbClr val="000000"/>
                </a:solidFill>
              </a:rPr>
              <a:t>kaynak</a:t>
            </a:r>
            <a:r>
              <a:rPr lang="en-US" sz="2000" dirty="0" smtClean="0">
                <a:solidFill>
                  <a:srgbClr val="000000"/>
                </a:solidFill>
              </a:rPr>
              <a:t> </a:t>
            </a:r>
            <a:r>
              <a:rPr lang="en-US" sz="2000" dirty="0" err="1" smtClean="0">
                <a:solidFill>
                  <a:srgbClr val="000000"/>
                </a:solidFill>
              </a:rPr>
              <a:t>ve</a:t>
            </a:r>
            <a:r>
              <a:rPr lang="en-US" sz="2000" dirty="0" smtClean="0">
                <a:solidFill>
                  <a:srgbClr val="000000"/>
                </a:solidFill>
              </a:rPr>
              <a:t> </a:t>
            </a:r>
            <a:r>
              <a:rPr lang="en-US" sz="2000" dirty="0" err="1" smtClean="0">
                <a:solidFill>
                  <a:srgbClr val="000000"/>
                </a:solidFill>
              </a:rPr>
              <a:t>atık</a:t>
            </a:r>
            <a:r>
              <a:rPr lang="en-US" sz="2000" dirty="0" smtClean="0">
                <a:solidFill>
                  <a:srgbClr val="000000"/>
                </a:solidFill>
              </a:rPr>
              <a:t> </a:t>
            </a:r>
            <a:r>
              <a:rPr lang="en-US" sz="2000" dirty="0" err="1" smtClean="0">
                <a:solidFill>
                  <a:srgbClr val="000000"/>
                </a:solidFill>
              </a:rPr>
              <a:t>suların</a:t>
            </a:r>
            <a:r>
              <a:rPr lang="en-US" sz="2000" dirty="0" smtClean="0">
                <a:solidFill>
                  <a:srgbClr val="000000"/>
                </a:solidFill>
              </a:rPr>
              <a:t> </a:t>
            </a:r>
            <a:r>
              <a:rPr lang="en-US" sz="2000" dirty="0" err="1" smtClean="0">
                <a:solidFill>
                  <a:srgbClr val="000000"/>
                </a:solidFill>
              </a:rPr>
              <a:t>analizi</a:t>
            </a:r>
            <a:r>
              <a:rPr lang="en-US" sz="2000" dirty="0" smtClean="0">
                <a:solidFill>
                  <a:srgbClr val="000000"/>
                </a:solidFill>
              </a:rPr>
              <a:t> </a:t>
            </a:r>
            <a:r>
              <a:rPr lang="en-US" sz="2000" dirty="0" err="1" smtClean="0">
                <a:solidFill>
                  <a:srgbClr val="000000"/>
                </a:solidFill>
              </a:rPr>
              <a:t>yapılabilmektedir</a:t>
            </a:r>
            <a:r>
              <a:rPr lang="en-US" sz="2000" dirty="0" smtClean="0">
                <a:solidFill>
                  <a:srgbClr val="000000"/>
                </a:solidFill>
              </a:rPr>
              <a:t>. </a:t>
            </a:r>
            <a:r>
              <a:rPr lang="en-US" sz="2000" dirty="0" err="1" smtClean="0">
                <a:solidFill>
                  <a:srgbClr val="000000"/>
                </a:solidFill>
              </a:rPr>
              <a:t>Yüzeysel</a:t>
            </a:r>
            <a:r>
              <a:rPr lang="en-US" sz="2000" dirty="0" smtClean="0">
                <a:solidFill>
                  <a:srgbClr val="000000"/>
                </a:solidFill>
              </a:rPr>
              <a:t> </a:t>
            </a:r>
            <a:r>
              <a:rPr lang="en-US" sz="2000" dirty="0" err="1">
                <a:solidFill>
                  <a:srgbClr val="000000"/>
                </a:solidFill>
              </a:rPr>
              <a:t>su</a:t>
            </a:r>
            <a:r>
              <a:rPr lang="en-US" sz="2000" dirty="0">
                <a:solidFill>
                  <a:srgbClr val="000000"/>
                </a:solidFill>
              </a:rPr>
              <a:t> </a:t>
            </a:r>
            <a:r>
              <a:rPr lang="en-US" sz="2000" dirty="0" err="1">
                <a:solidFill>
                  <a:srgbClr val="000000"/>
                </a:solidFill>
              </a:rPr>
              <a:t>kalitesi</a:t>
            </a:r>
            <a:r>
              <a:rPr lang="en-US" sz="2000" dirty="0">
                <a:solidFill>
                  <a:srgbClr val="000000"/>
                </a:solidFill>
              </a:rPr>
              <a:t> </a:t>
            </a:r>
            <a:r>
              <a:rPr lang="en-US" sz="2000" dirty="0" err="1">
                <a:solidFill>
                  <a:srgbClr val="000000"/>
                </a:solidFill>
              </a:rPr>
              <a:t>parametreleri</a:t>
            </a:r>
            <a:r>
              <a:rPr lang="en-US" sz="2000" dirty="0">
                <a:solidFill>
                  <a:srgbClr val="000000"/>
                </a:solidFill>
              </a:rPr>
              <a:t> </a:t>
            </a:r>
            <a:r>
              <a:rPr lang="en-US" sz="2000" dirty="0" err="1">
                <a:solidFill>
                  <a:srgbClr val="000000"/>
                </a:solidFill>
              </a:rPr>
              <a:t>olan</a:t>
            </a:r>
            <a:r>
              <a:rPr lang="en-US" sz="2000" dirty="0">
                <a:solidFill>
                  <a:srgbClr val="000000"/>
                </a:solidFill>
              </a:rPr>
              <a:t>;  </a:t>
            </a:r>
            <a:r>
              <a:rPr lang="en-US" sz="2000" dirty="0" err="1">
                <a:solidFill>
                  <a:srgbClr val="000000"/>
                </a:solidFill>
              </a:rPr>
              <a:t>çözünmüş</a:t>
            </a:r>
            <a:r>
              <a:rPr lang="en-US" sz="2000" dirty="0">
                <a:solidFill>
                  <a:srgbClr val="000000"/>
                </a:solidFill>
              </a:rPr>
              <a:t> </a:t>
            </a:r>
            <a:r>
              <a:rPr lang="en-US" sz="2000" dirty="0" err="1">
                <a:solidFill>
                  <a:srgbClr val="000000"/>
                </a:solidFill>
              </a:rPr>
              <a:t>Oksijen</a:t>
            </a:r>
            <a:r>
              <a:rPr lang="en-US" sz="2000" dirty="0">
                <a:solidFill>
                  <a:srgbClr val="000000"/>
                </a:solidFill>
              </a:rPr>
              <a:t>, </a:t>
            </a:r>
            <a:r>
              <a:rPr lang="en-US" sz="2000" dirty="0" err="1">
                <a:solidFill>
                  <a:srgbClr val="000000"/>
                </a:solidFill>
              </a:rPr>
              <a:t>tuzluluk</a:t>
            </a:r>
            <a:r>
              <a:rPr lang="en-US" sz="2000" dirty="0">
                <a:solidFill>
                  <a:srgbClr val="000000"/>
                </a:solidFill>
              </a:rPr>
              <a:t>, pH, </a:t>
            </a:r>
            <a:r>
              <a:rPr lang="en-US" sz="2000" dirty="0" err="1">
                <a:solidFill>
                  <a:srgbClr val="000000"/>
                </a:solidFill>
              </a:rPr>
              <a:t>sıcaklık</a:t>
            </a:r>
            <a:r>
              <a:rPr lang="en-US" sz="2000" dirty="0">
                <a:solidFill>
                  <a:srgbClr val="000000"/>
                </a:solidFill>
              </a:rPr>
              <a:t>, </a:t>
            </a:r>
            <a:r>
              <a:rPr lang="en-US" sz="2000" dirty="0" err="1">
                <a:solidFill>
                  <a:srgbClr val="000000"/>
                </a:solidFill>
              </a:rPr>
              <a:t>elektiksel</a:t>
            </a:r>
            <a:r>
              <a:rPr lang="en-US" sz="2000" dirty="0">
                <a:solidFill>
                  <a:srgbClr val="000000"/>
                </a:solidFill>
              </a:rPr>
              <a:t> </a:t>
            </a:r>
            <a:r>
              <a:rPr lang="en-US" sz="2000" dirty="0" err="1">
                <a:solidFill>
                  <a:srgbClr val="000000"/>
                </a:solidFill>
              </a:rPr>
              <a:t>iletkenlik</a:t>
            </a:r>
            <a:r>
              <a:rPr lang="en-US" sz="2000" dirty="0">
                <a:solidFill>
                  <a:srgbClr val="000000"/>
                </a:solidFill>
              </a:rPr>
              <a:t>, </a:t>
            </a:r>
            <a:r>
              <a:rPr lang="en-US" sz="2000" dirty="0" err="1">
                <a:solidFill>
                  <a:srgbClr val="000000"/>
                </a:solidFill>
              </a:rPr>
              <a:t>askıda</a:t>
            </a:r>
            <a:r>
              <a:rPr lang="en-US" sz="2000" dirty="0">
                <a:solidFill>
                  <a:srgbClr val="000000"/>
                </a:solidFill>
              </a:rPr>
              <a:t> </a:t>
            </a:r>
            <a:r>
              <a:rPr lang="en-US" sz="2000" dirty="0" err="1">
                <a:solidFill>
                  <a:srgbClr val="000000"/>
                </a:solidFill>
              </a:rPr>
              <a:t>katı</a:t>
            </a:r>
            <a:r>
              <a:rPr lang="en-US" sz="2000" dirty="0">
                <a:solidFill>
                  <a:srgbClr val="000000"/>
                </a:solidFill>
              </a:rPr>
              <a:t> </a:t>
            </a:r>
            <a:r>
              <a:rPr lang="en-US" sz="2000" dirty="0" err="1">
                <a:solidFill>
                  <a:srgbClr val="000000"/>
                </a:solidFill>
              </a:rPr>
              <a:t>madde</a:t>
            </a:r>
            <a:r>
              <a:rPr lang="en-US" sz="2000" dirty="0">
                <a:solidFill>
                  <a:srgbClr val="000000"/>
                </a:solidFill>
              </a:rPr>
              <a:t>, </a:t>
            </a:r>
            <a:r>
              <a:rPr lang="en-US" sz="2000" dirty="0" err="1">
                <a:solidFill>
                  <a:srgbClr val="000000"/>
                </a:solidFill>
              </a:rPr>
              <a:t>kimyasal</a:t>
            </a:r>
            <a:r>
              <a:rPr lang="en-US" sz="2000" dirty="0">
                <a:solidFill>
                  <a:srgbClr val="000000"/>
                </a:solidFill>
              </a:rPr>
              <a:t> </a:t>
            </a:r>
            <a:r>
              <a:rPr lang="en-US" sz="2000" dirty="0" err="1">
                <a:solidFill>
                  <a:srgbClr val="000000"/>
                </a:solidFill>
              </a:rPr>
              <a:t>Oksijen</a:t>
            </a:r>
            <a:r>
              <a:rPr lang="en-US" sz="2000" dirty="0">
                <a:solidFill>
                  <a:srgbClr val="000000"/>
                </a:solidFill>
              </a:rPr>
              <a:t> </a:t>
            </a:r>
            <a:r>
              <a:rPr lang="en-US" sz="2000" dirty="0" err="1">
                <a:solidFill>
                  <a:srgbClr val="000000"/>
                </a:solidFill>
              </a:rPr>
              <a:t>ihtiyacı</a:t>
            </a:r>
            <a:r>
              <a:rPr lang="en-US" sz="2000" dirty="0">
                <a:solidFill>
                  <a:srgbClr val="000000"/>
                </a:solidFill>
              </a:rPr>
              <a:t>, </a:t>
            </a:r>
            <a:r>
              <a:rPr lang="en-US" sz="2000" dirty="0" err="1">
                <a:solidFill>
                  <a:srgbClr val="000000"/>
                </a:solidFill>
              </a:rPr>
              <a:t>biyolojik</a:t>
            </a:r>
            <a:r>
              <a:rPr lang="en-US" sz="2000" dirty="0">
                <a:solidFill>
                  <a:srgbClr val="000000"/>
                </a:solidFill>
              </a:rPr>
              <a:t> </a:t>
            </a:r>
            <a:r>
              <a:rPr lang="en-US" sz="2000" dirty="0" err="1">
                <a:solidFill>
                  <a:srgbClr val="000000"/>
                </a:solidFill>
              </a:rPr>
              <a:t>Oksijen</a:t>
            </a:r>
            <a:r>
              <a:rPr lang="en-US" sz="2000" dirty="0">
                <a:solidFill>
                  <a:srgbClr val="000000"/>
                </a:solidFill>
              </a:rPr>
              <a:t> </a:t>
            </a:r>
            <a:r>
              <a:rPr lang="en-US" sz="2000" dirty="0" err="1">
                <a:solidFill>
                  <a:srgbClr val="000000"/>
                </a:solidFill>
              </a:rPr>
              <a:t>ihtiyacı</a:t>
            </a:r>
            <a:r>
              <a:rPr lang="en-US" sz="2000" dirty="0">
                <a:solidFill>
                  <a:srgbClr val="000000"/>
                </a:solidFill>
              </a:rPr>
              <a:t>, </a:t>
            </a:r>
            <a:r>
              <a:rPr lang="en-US" sz="2000" dirty="0" err="1">
                <a:solidFill>
                  <a:srgbClr val="000000"/>
                </a:solidFill>
              </a:rPr>
              <a:t>Klorür</a:t>
            </a:r>
            <a:r>
              <a:rPr lang="en-US" sz="2000" dirty="0">
                <a:solidFill>
                  <a:srgbClr val="000000"/>
                </a:solidFill>
              </a:rPr>
              <a:t>, </a:t>
            </a:r>
            <a:r>
              <a:rPr lang="en-US" sz="2000" dirty="0" err="1">
                <a:solidFill>
                  <a:srgbClr val="000000"/>
                </a:solidFill>
              </a:rPr>
              <a:t>Fosfat</a:t>
            </a:r>
            <a:r>
              <a:rPr lang="en-US" sz="2000" dirty="0">
                <a:solidFill>
                  <a:srgbClr val="000000"/>
                </a:solidFill>
              </a:rPr>
              <a:t>, </a:t>
            </a:r>
            <a:r>
              <a:rPr lang="en-US" sz="2000" dirty="0" err="1">
                <a:solidFill>
                  <a:srgbClr val="000000"/>
                </a:solidFill>
              </a:rPr>
              <a:t>Sülfat</a:t>
            </a:r>
            <a:r>
              <a:rPr lang="en-US" sz="2000" dirty="0">
                <a:solidFill>
                  <a:srgbClr val="000000"/>
                </a:solidFill>
              </a:rPr>
              <a:t>, </a:t>
            </a:r>
            <a:r>
              <a:rPr lang="en-US" sz="2000" dirty="0" err="1">
                <a:solidFill>
                  <a:srgbClr val="000000"/>
                </a:solidFill>
              </a:rPr>
              <a:t>Sülfit</a:t>
            </a:r>
            <a:r>
              <a:rPr lang="en-US" sz="2000" dirty="0">
                <a:solidFill>
                  <a:srgbClr val="000000"/>
                </a:solidFill>
              </a:rPr>
              <a:t>, </a:t>
            </a:r>
            <a:r>
              <a:rPr lang="en-US" sz="2000" dirty="0" err="1">
                <a:solidFill>
                  <a:srgbClr val="000000"/>
                </a:solidFill>
              </a:rPr>
              <a:t>Sodyum</a:t>
            </a:r>
            <a:r>
              <a:rPr lang="en-US" sz="2000" dirty="0">
                <a:solidFill>
                  <a:srgbClr val="000000"/>
                </a:solidFill>
              </a:rPr>
              <a:t>, </a:t>
            </a:r>
            <a:r>
              <a:rPr lang="en-US" sz="2000" dirty="0" err="1">
                <a:solidFill>
                  <a:srgbClr val="000000"/>
                </a:solidFill>
              </a:rPr>
              <a:t>Potasyum</a:t>
            </a:r>
            <a:r>
              <a:rPr lang="en-US" sz="2000" dirty="0">
                <a:solidFill>
                  <a:srgbClr val="000000"/>
                </a:solidFill>
              </a:rPr>
              <a:t>, </a:t>
            </a:r>
            <a:r>
              <a:rPr lang="en-US" sz="2000" dirty="0" err="1">
                <a:solidFill>
                  <a:srgbClr val="000000"/>
                </a:solidFill>
              </a:rPr>
              <a:t>toplam</a:t>
            </a:r>
            <a:r>
              <a:rPr lang="en-US" sz="2000" dirty="0">
                <a:solidFill>
                  <a:srgbClr val="000000"/>
                </a:solidFill>
              </a:rPr>
              <a:t> </a:t>
            </a:r>
            <a:r>
              <a:rPr lang="en-US" sz="2000" dirty="0" err="1">
                <a:solidFill>
                  <a:srgbClr val="000000"/>
                </a:solidFill>
              </a:rPr>
              <a:t>sertlik</a:t>
            </a:r>
            <a:r>
              <a:rPr lang="en-US" sz="2000" dirty="0">
                <a:solidFill>
                  <a:srgbClr val="000000"/>
                </a:solidFill>
              </a:rPr>
              <a:t>, </a:t>
            </a:r>
            <a:r>
              <a:rPr lang="en-US" sz="2000" dirty="0" err="1">
                <a:solidFill>
                  <a:srgbClr val="000000"/>
                </a:solidFill>
              </a:rPr>
              <a:t>toplam</a:t>
            </a:r>
            <a:r>
              <a:rPr lang="en-US" sz="2000" dirty="0">
                <a:solidFill>
                  <a:srgbClr val="000000"/>
                </a:solidFill>
              </a:rPr>
              <a:t> </a:t>
            </a:r>
            <a:r>
              <a:rPr lang="en-US" sz="2000" dirty="0" err="1">
                <a:solidFill>
                  <a:srgbClr val="000000"/>
                </a:solidFill>
              </a:rPr>
              <a:t>alkalite</a:t>
            </a:r>
            <a:r>
              <a:rPr lang="en-US" sz="2000" dirty="0">
                <a:solidFill>
                  <a:srgbClr val="000000"/>
                </a:solidFill>
              </a:rPr>
              <a:t>, </a:t>
            </a:r>
            <a:r>
              <a:rPr lang="en-US" sz="2000" dirty="0" err="1">
                <a:solidFill>
                  <a:srgbClr val="000000"/>
                </a:solidFill>
              </a:rPr>
              <a:t>Magnezyum</a:t>
            </a:r>
            <a:r>
              <a:rPr lang="en-US" sz="2000" dirty="0">
                <a:solidFill>
                  <a:srgbClr val="000000"/>
                </a:solidFill>
              </a:rPr>
              <a:t>, </a:t>
            </a:r>
            <a:r>
              <a:rPr lang="en-US" sz="2000" dirty="0" err="1">
                <a:solidFill>
                  <a:srgbClr val="000000"/>
                </a:solidFill>
              </a:rPr>
              <a:t>Kalsiyum</a:t>
            </a:r>
            <a:r>
              <a:rPr lang="en-US" sz="2000" dirty="0">
                <a:solidFill>
                  <a:srgbClr val="000000"/>
                </a:solidFill>
              </a:rPr>
              <a:t>, </a:t>
            </a:r>
            <a:r>
              <a:rPr lang="en-US" sz="2000" dirty="0" err="1">
                <a:solidFill>
                  <a:srgbClr val="000000"/>
                </a:solidFill>
              </a:rPr>
              <a:t>Nitrit</a:t>
            </a:r>
            <a:r>
              <a:rPr lang="en-US" sz="2000" dirty="0">
                <a:solidFill>
                  <a:srgbClr val="000000"/>
                </a:solidFill>
              </a:rPr>
              <a:t>, </a:t>
            </a:r>
            <a:r>
              <a:rPr lang="en-US" sz="2000" dirty="0" err="1">
                <a:solidFill>
                  <a:srgbClr val="000000"/>
                </a:solidFill>
              </a:rPr>
              <a:t>Nitrat</a:t>
            </a:r>
            <a:r>
              <a:rPr lang="en-US" sz="2000" dirty="0">
                <a:solidFill>
                  <a:srgbClr val="000000"/>
                </a:solidFill>
              </a:rPr>
              <a:t>, </a:t>
            </a:r>
            <a:r>
              <a:rPr lang="en-US" sz="2000" dirty="0" err="1">
                <a:solidFill>
                  <a:srgbClr val="000000"/>
                </a:solidFill>
              </a:rPr>
              <a:t>Amonyum</a:t>
            </a:r>
            <a:r>
              <a:rPr lang="en-US" sz="2000" dirty="0">
                <a:solidFill>
                  <a:srgbClr val="000000"/>
                </a:solidFill>
              </a:rPr>
              <a:t> </a:t>
            </a:r>
            <a:r>
              <a:rPr lang="en-US" sz="2000" dirty="0" err="1">
                <a:solidFill>
                  <a:srgbClr val="000000"/>
                </a:solidFill>
              </a:rPr>
              <a:t>Azotu</a:t>
            </a:r>
            <a:r>
              <a:rPr lang="en-US" sz="2000" dirty="0">
                <a:solidFill>
                  <a:srgbClr val="000000"/>
                </a:solidFill>
              </a:rPr>
              <a:t>, </a:t>
            </a:r>
            <a:r>
              <a:rPr lang="en-US" sz="2000" dirty="0" err="1">
                <a:solidFill>
                  <a:srgbClr val="000000"/>
                </a:solidFill>
              </a:rPr>
              <a:t>Demir</a:t>
            </a:r>
            <a:r>
              <a:rPr lang="en-US" sz="2000" dirty="0">
                <a:solidFill>
                  <a:srgbClr val="000000"/>
                </a:solidFill>
              </a:rPr>
              <a:t>, </a:t>
            </a:r>
            <a:r>
              <a:rPr lang="en-US" sz="2000" dirty="0" err="1">
                <a:solidFill>
                  <a:srgbClr val="000000"/>
                </a:solidFill>
              </a:rPr>
              <a:t>Kurşun</a:t>
            </a:r>
            <a:r>
              <a:rPr lang="en-US" sz="2000" dirty="0">
                <a:solidFill>
                  <a:srgbClr val="000000"/>
                </a:solidFill>
              </a:rPr>
              <a:t>, </a:t>
            </a:r>
            <a:r>
              <a:rPr lang="en-US" sz="2000" dirty="0" err="1">
                <a:solidFill>
                  <a:srgbClr val="000000"/>
                </a:solidFill>
              </a:rPr>
              <a:t>Bakır</a:t>
            </a:r>
            <a:r>
              <a:rPr lang="en-US" sz="2000" dirty="0">
                <a:solidFill>
                  <a:srgbClr val="000000"/>
                </a:solidFill>
              </a:rPr>
              <a:t>, </a:t>
            </a:r>
            <a:r>
              <a:rPr lang="en-US" sz="2000" dirty="0" err="1">
                <a:solidFill>
                  <a:srgbClr val="000000"/>
                </a:solidFill>
              </a:rPr>
              <a:t>Kadminyum</a:t>
            </a:r>
            <a:r>
              <a:rPr lang="en-US" sz="2000" dirty="0">
                <a:solidFill>
                  <a:srgbClr val="000000"/>
                </a:solidFill>
              </a:rPr>
              <a:t>, </a:t>
            </a:r>
            <a:r>
              <a:rPr lang="en-US" sz="2000" dirty="0" err="1">
                <a:solidFill>
                  <a:srgbClr val="000000"/>
                </a:solidFill>
              </a:rPr>
              <a:t>Civa</a:t>
            </a:r>
            <a:r>
              <a:rPr lang="en-US" sz="2000" dirty="0">
                <a:solidFill>
                  <a:srgbClr val="000000"/>
                </a:solidFill>
              </a:rPr>
              <a:t>, </a:t>
            </a:r>
            <a:r>
              <a:rPr lang="en-US" sz="2000" dirty="0" err="1">
                <a:solidFill>
                  <a:srgbClr val="000000"/>
                </a:solidFill>
              </a:rPr>
              <a:t>Nikel</a:t>
            </a:r>
            <a:r>
              <a:rPr lang="en-US" sz="2000" dirty="0">
                <a:solidFill>
                  <a:srgbClr val="000000"/>
                </a:solidFill>
              </a:rPr>
              <a:t> </a:t>
            </a:r>
            <a:r>
              <a:rPr lang="en-US" sz="2000" dirty="0" err="1">
                <a:solidFill>
                  <a:srgbClr val="000000"/>
                </a:solidFill>
              </a:rPr>
              <a:t>ve</a:t>
            </a:r>
            <a:r>
              <a:rPr lang="en-US" sz="2000" dirty="0">
                <a:solidFill>
                  <a:srgbClr val="000000"/>
                </a:solidFill>
              </a:rPr>
              <a:t> </a:t>
            </a:r>
            <a:r>
              <a:rPr lang="en-US" sz="2000" dirty="0" err="1">
                <a:solidFill>
                  <a:srgbClr val="000000"/>
                </a:solidFill>
              </a:rPr>
              <a:t>Çinko</a:t>
            </a:r>
            <a:r>
              <a:rPr lang="en-US" sz="2000" dirty="0">
                <a:solidFill>
                  <a:srgbClr val="000000"/>
                </a:solidFill>
              </a:rPr>
              <a:t> </a:t>
            </a:r>
            <a:r>
              <a:rPr lang="en-US" sz="2000" dirty="0" err="1">
                <a:solidFill>
                  <a:srgbClr val="000000"/>
                </a:solidFill>
              </a:rPr>
              <a:t>analizleri</a:t>
            </a:r>
            <a:r>
              <a:rPr lang="en-US" sz="2000" dirty="0">
                <a:solidFill>
                  <a:srgbClr val="000000"/>
                </a:solidFill>
              </a:rPr>
              <a:t> </a:t>
            </a:r>
            <a:r>
              <a:rPr lang="en-US" sz="2000" dirty="0" err="1">
                <a:solidFill>
                  <a:srgbClr val="000000"/>
                </a:solidFill>
              </a:rPr>
              <a:t>yapılarak</a:t>
            </a:r>
            <a:r>
              <a:rPr lang="en-US" sz="2000" dirty="0">
                <a:solidFill>
                  <a:srgbClr val="000000"/>
                </a:solidFill>
              </a:rPr>
              <a:t> </a:t>
            </a:r>
            <a:r>
              <a:rPr lang="en-US" sz="2000" dirty="0" err="1">
                <a:solidFill>
                  <a:srgbClr val="000000"/>
                </a:solidFill>
              </a:rPr>
              <a:t>suyun</a:t>
            </a:r>
            <a:r>
              <a:rPr lang="en-US" sz="2000" dirty="0">
                <a:solidFill>
                  <a:srgbClr val="000000"/>
                </a:solidFill>
              </a:rPr>
              <a:t> </a:t>
            </a:r>
            <a:r>
              <a:rPr lang="en-US" sz="2000" dirty="0" err="1">
                <a:solidFill>
                  <a:srgbClr val="000000"/>
                </a:solidFill>
              </a:rPr>
              <a:t>kalitesi</a:t>
            </a:r>
            <a:r>
              <a:rPr lang="en-US" sz="2000" dirty="0">
                <a:solidFill>
                  <a:srgbClr val="000000"/>
                </a:solidFill>
              </a:rPr>
              <a:t> </a:t>
            </a:r>
            <a:r>
              <a:rPr lang="en-US" sz="2000" dirty="0" err="1">
                <a:solidFill>
                  <a:srgbClr val="000000"/>
                </a:solidFill>
              </a:rPr>
              <a:t>ortaya</a:t>
            </a:r>
            <a:r>
              <a:rPr lang="en-US" sz="2000" dirty="0">
                <a:solidFill>
                  <a:srgbClr val="000000"/>
                </a:solidFill>
              </a:rPr>
              <a:t> </a:t>
            </a:r>
            <a:r>
              <a:rPr lang="en-US" sz="2000" dirty="0" err="1">
                <a:solidFill>
                  <a:srgbClr val="000000"/>
                </a:solidFill>
              </a:rPr>
              <a:t>konmaktadır</a:t>
            </a:r>
            <a:r>
              <a:rPr lang="en-US" sz="2000" dirty="0">
                <a:solidFill>
                  <a:srgbClr val="000000"/>
                </a:solidFill>
              </a:rPr>
              <a:t>.</a:t>
            </a:r>
          </a:p>
        </p:txBody>
      </p:sp>
      <p:pic>
        <p:nvPicPr>
          <p:cNvPr id="4"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771" y="84666"/>
            <a:ext cx="3651219" cy="1625725"/>
          </a:xfrm>
          <a:prstGeom prst="rect">
            <a:avLst/>
          </a:prstGeom>
        </p:spPr>
      </p:pic>
      <p:pic>
        <p:nvPicPr>
          <p:cNvPr id="5" name="Resim 5"/>
          <p:cNvPicPr>
            <a:picLocks noChangeAspect="1"/>
          </p:cNvPicPr>
          <p:nvPr/>
        </p:nvPicPr>
        <p:blipFill rotWithShape="1">
          <a:blip r:embed="rId3">
            <a:extLst>
              <a:ext uri="{28A0092B-C50C-407E-A947-70E740481C1C}">
                <a14:useLocalDpi xmlns:a14="http://schemas.microsoft.com/office/drawing/2010/main" val="0"/>
              </a:ext>
            </a:extLst>
          </a:blip>
          <a:srcRect b="22520"/>
          <a:stretch/>
        </p:blipFill>
        <p:spPr>
          <a:xfrm>
            <a:off x="1047913" y="4910666"/>
            <a:ext cx="10058400" cy="1947333"/>
          </a:xfrm>
          <a:prstGeom prst="rect">
            <a:avLst/>
          </a:prstGeom>
        </p:spPr>
      </p:pic>
    </p:spTree>
    <p:extLst>
      <p:ext uri="{BB962C8B-B14F-4D97-AF65-F5344CB8AC3E}">
        <p14:creationId xmlns:p14="http://schemas.microsoft.com/office/powerpoint/2010/main" val="31904193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8556" y="274732"/>
            <a:ext cx="7217887" cy="1179470"/>
          </a:xfrm>
        </p:spPr>
        <p:txBody>
          <a:bodyPr>
            <a:normAutofit/>
          </a:bodyPr>
          <a:lstStyle/>
          <a:p>
            <a:r>
              <a:rPr lang="en-US" sz="4000" b="1" dirty="0" smtClean="0"/>
              <a:t>11. </a:t>
            </a:r>
            <a:r>
              <a:rPr lang="en-US" sz="4000" b="1" dirty="0" err="1" smtClean="0"/>
              <a:t>Doku</a:t>
            </a:r>
            <a:r>
              <a:rPr lang="en-US" sz="4000" b="1" dirty="0" smtClean="0"/>
              <a:t> </a:t>
            </a:r>
            <a:r>
              <a:rPr lang="en-US" sz="4000" b="1" dirty="0" err="1" smtClean="0"/>
              <a:t>Mühendisliği</a:t>
            </a:r>
            <a:r>
              <a:rPr lang="en-US" sz="4000" b="1" dirty="0" smtClean="0"/>
              <a:t>, </a:t>
            </a:r>
            <a:r>
              <a:rPr lang="en-US" sz="4000" b="1" dirty="0" err="1" smtClean="0"/>
              <a:t>Biyomalzeme</a:t>
            </a:r>
            <a:r>
              <a:rPr lang="en-US" sz="4000" b="1" dirty="0" smtClean="0"/>
              <a:t> </a:t>
            </a:r>
            <a:r>
              <a:rPr lang="en-US" sz="4000" b="1" dirty="0" err="1"/>
              <a:t>v</a:t>
            </a:r>
            <a:r>
              <a:rPr lang="en-US" sz="4000" b="1" dirty="0" err="1" smtClean="0"/>
              <a:t>e</a:t>
            </a:r>
            <a:r>
              <a:rPr lang="en-US" sz="4000" b="1" dirty="0" smtClean="0"/>
              <a:t> </a:t>
            </a:r>
            <a:r>
              <a:rPr lang="en-US" sz="4000" b="1" dirty="0" err="1" smtClean="0"/>
              <a:t>Kök</a:t>
            </a:r>
            <a:r>
              <a:rPr lang="en-US" sz="4000" b="1" dirty="0" smtClean="0"/>
              <a:t> </a:t>
            </a:r>
            <a:r>
              <a:rPr lang="en-US" sz="4000" b="1" dirty="0" err="1" smtClean="0"/>
              <a:t>Hücre</a:t>
            </a:r>
            <a:r>
              <a:rPr lang="en-US" sz="4000" b="1" dirty="0"/>
              <a:t> </a:t>
            </a:r>
            <a:r>
              <a:rPr lang="en-US" sz="4000" b="1" dirty="0" err="1" smtClean="0"/>
              <a:t>Birimi</a:t>
            </a:r>
            <a:endParaRPr lang="en-US" sz="4000" b="1" dirty="0"/>
          </a:p>
        </p:txBody>
      </p:sp>
      <p:sp>
        <p:nvSpPr>
          <p:cNvPr id="3" name="İçerik Yer Tutucusu 2"/>
          <p:cNvSpPr>
            <a:spLocks noGrp="1"/>
          </p:cNvSpPr>
          <p:nvPr>
            <p:ph idx="1"/>
          </p:nvPr>
        </p:nvSpPr>
        <p:spPr>
          <a:xfrm>
            <a:off x="458340" y="1743591"/>
            <a:ext cx="11282103" cy="3110631"/>
          </a:xfrm>
        </p:spPr>
        <p:txBody>
          <a:bodyPr>
            <a:normAutofit fontScale="92500" lnSpcReduction="20000"/>
          </a:bodyPr>
          <a:lstStyle/>
          <a:p>
            <a:pPr algn="just">
              <a:lnSpc>
                <a:spcPct val="120000"/>
              </a:lnSpc>
            </a:pPr>
            <a:r>
              <a:rPr lang="en-US" sz="1800" dirty="0" err="1">
                <a:solidFill>
                  <a:srgbClr val="000000"/>
                </a:solidFill>
              </a:rPr>
              <a:t>Doku</a:t>
            </a:r>
            <a:r>
              <a:rPr lang="en-US" sz="1800" dirty="0">
                <a:solidFill>
                  <a:srgbClr val="000000"/>
                </a:solidFill>
              </a:rPr>
              <a:t> </a:t>
            </a:r>
            <a:r>
              <a:rPr lang="en-US" sz="1800" dirty="0" err="1">
                <a:solidFill>
                  <a:srgbClr val="000000"/>
                </a:solidFill>
              </a:rPr>
              <a:t>Mühendisliği</a:t>
            </a:r>
            <a:r>
              <a:rPr lang="en-US" sz="1800" dirty="0">
                <a:solidFill>
                  <a:srgbClr val="000000"/>
                </a:solidFill>
              </a:rPr>
              <a:t>, </a:t>
            </a:r>
            <a:r>
              <a:rPr lang="en-US" sz="1800" dirty="0" err="1">
                <a:solidFill>
                  <a:srgbClr val="000000"/>
                </a:solidFill>
              </a:rPr>
              <a:t>Biyomalzeme</a:t>
            </a:r>
            <a:r>
              <a:rPr lang="en-US" sz="1800" dirty="0">
                <a:solidFill>
                  <a:srgbClr val="000000"/>
                </a:solidFill>
              </a:rPr>
              <a:t> </a:t>
            </a:r>
            <a:r>
              <a:rPr lang="en-US" sz="1800" dirty="0" err="1">
                <a:solidFill>
                  <a:srgbClr val="000000"/>
                </a:solidFill>
              </a:rPr>
              <a:t>ve</a:t>
            </a:r>
            <a:r>
              <a:rPr lang="en-US" sz="1800" dirty="0">
                <a:solidFill>
                  <a:srgbClr val="000000"/>
                </a:solidFill>
              </a:rPr>
              <a:t> </a:t>
            </a:r>
            <a:r>
              <a:rPr lang="en-US" sz="1800" dirty="0" err="1">
                <a:solidFill>
                  <a:srgbClr val="000000"/>
                </a:solidFill>
              </a:rPr>
              <a:t>Kök</a:t>
            </a:r>
            <a:r>
              <a:rPr lang="en-US" sz="1800" dirty="0">
                <a:solidFill>
                  <a:srgbClr val="000000"/>
                </a:solidFill>
              </a:rPr>
              <a:t> </a:t>
            </a:r>
            <a:r>
              <a:rPr lang="en-US" sz="1800" dirty="0" err="1">
                <a:solidFill>
                  <a:srgbClr val="000000"/>
                </a:solidFill>
              </a:rPr>
              <a:t>Hücre</a:t>
            </a:r>
            <a:r>
              <a:rPr lang="en-US" sz="1800" dirty="0">
                <a:solidFill>
                  <a:srgbClr val="000000"/>
                </a:solidFill>
              </a:rPr>
              <a:t> </a:t>
            </a:r>
            <a:r>
              <a:rPr lang="en-US" sz="1800" dirty="0" err="1">
                <a:solidFill>
                  <a:srgbClr val="000000"/>
                </a:solidFill>
              </a:rPr>
              <a:t>araştırmaları</a:t>
            </a:r>
            <a:r>
              <a:rPr lang="en-US" sz="1800" dirty="0">
                <a:solidFill>
                  <a:srgbClr val="000000"/>
                </a:solidFill>
              </a:rPr>
              <a:t>, </a:t>
            </a:r>
            <a:r>
              <a:rPr lang="en-US" sz="1800" dirty="0" err="1">
                <a:solidFill>
                  <a:srgbClr val="000000"/>
                </a:solidFill>
              </a:rPr>
              <a:t>interdisipliner</a:t>
            </a:r>
            <a:r>
              <a:rPr lang="en-US" sz="1800" dirty="0">
                <a:solidFill>
                  <a:srgbClr val="000000"/>
                </a:solidFill>
              </a:rPr>
              <a:t> </a:t>
            </a:r>
            <a:r>
              <a:rPr lang="en-US" sz="1800" dirty="0" err="1">
                <a:solidFill>
                  <a:srgbClr val="000000"/>
                </a:solidFill>
              </a:rPr>
              <a:t>olarak</a:t>
            </a:r>
            <a:r>
              <a:rPr lang="en-US" sz="1800" dirty="0">
                <a:solidFill>
                  <a:srgbClr val="000000"/>
                </a:solidFill>
              </a:rPr>
              <a:t> </a:t>
            </a:r>
            <a:r>
              <a:rPr lang="en-US" sz="1800" dirty="0" err="1">
                <a:solidFill>
                  <a:srgbClr val="000000"/>
                </a:solidFill>
              </a:rPr>
              <a:t>Kimya</a:t>
            </a:r>
            <a:r>
              <a:rPr lang="en-US" sz="1800" dirty="0">
                <a:solidFill>
                  <a:srgbClr val="000000"/>
                </a:solidFill>
              </a:rPr>
              <a:t>, </a:t>
            </a:r>
            <a:r>
              <a:rPr lang="en-US" sz="1800" dirty="0" err="1">
                <a:solidFill>
                  <a:srgbClr val="000000"/>
                </a:solidFill>
              </a:rPr>
              <a:t>Biyoloji</a:t>
            </a:r>
            <a:r>
              <a:rPr lang="en-US" sz="1800" dirty="0">
                <a:solidFill>
                  <a:srgbClr val="000000"/>
                </a:solidFill>
              </a:rPr>
              <a:t>, </a:t>
            </a:r>
            <a:r>
              <a:rPr lang="en-US" sz="1800" dirty="0" err="1">
                <a:solidFill>
                  <a:srgbClr val="000000"/>
                </a:solidFill>
              </a:rPr>
              <a:t>Fizik</a:t>
            </a:r>
            <a:r>
              <a:rPr lang="en-US" sz="1800" dirty="0">
                <a:solidFill>
                  <a:srgbClr val="000000"/>
                </a:solidFill>
              </a:rPr>
              <a:t> </a:t>
            </a:r>
            <a:r>
              <a:rPr lang="en-US" sz="1800" dirty="0" err="1">
                <a:solidFill>
                  <a:srgbClr val="000000"/>
                </a:solidFill>
              </a:rPr>
              <a:t>temel</a:t>
            </a:r>
            <a:r>
              <a:rPr lang="en-US" sz="1800" dirty="0">
                <a:solidFill>
                  <a:srgbClr val="000000"/>
                </a:solidFill>
              </a:rPr>
              <a:t> </a:t>
            </a:r>
            <a:r>
              <a:rPr lang="en-US" sz="1800" dirty="0" err="1">
                <a:solidFill>
                  <a:srgbClr val="000000"/>
                </a:solidFill>
              </a:rPr>
              <a:t>bilimleri</a:t>
            </a:r>
            <a:r>
              <a:rPr lang="en-US" sz="1800" dirty="0">
                <a:solidFill>
                  <a:srgbClr val="000000"/>
                </a:solidFill>
              </a:rPr>
              <a:t> </a:t>
            </a:r>
            <a:r>
              <a:rPr lang="en-US" sz="1800" dirty="0" err="1">
                <a:solidFill>
                  <a:srgbClr val="000000"/>
                </a:solidFill>
              </a:rPr>
              <a:t>ile</a:t>
            </a:r>
            <a:r>
              <a:rPr lang="en-US" sz="1800" dirty="0">
                <a:solidFill>
                  <a:srgbClr val="000000"/>
                </a:solidFill>
              </a:rPr>
              <a:t> </a:t>
            </a:r>
            <a:r>
              <a:rPr lang="en-US" sz="1800" dirty="0" err="1">
                <a:solidFill>
                  <a:srgbClr val="000000"/>
                </a:solidFill>
              </a:rPr>
              <a:t>Malzeme</a:t>
            </a:r>
            <a:r>
              <a:rPr lang="en-US" sz="1800" dirty="0">
                <a:solidFill>
                  <a:srgbClr val="000000"/>
                </a:solidFill>
              </a:rPr>
              <a:t> </a:t>
            </a:r>
            <a:r>
              <a:rPr lang="en-US" sz="1800" dirty="0" err="1">
                <a:solidFill>
                  <a:srgbClr val="000000"/>
                </a:solidFill>
              </a:rPr>
              <a:t>ve</a:t>
            </a:r>
            <a:r>
              <a:rPr lang="en-US" sz="1800" dirty="0">
                <a:solidFill>
                  <a:srgbClr val="000000"/>
                </a:solidFill>
              </a:rPr>
              <a:t> </a:t>
            </a:r>
            <a:r>
              <a:rPr lang="en-US" sz="1800" dirty="0" err="1">
                <a:solidFill>
                  <a:srgbClr val="000000"/>
                </a:solidFill>
              </a:rPr>
              <a:t>Nanoteknoloji</a:t>
            </a:r>
            <a:r>
              <a:rPr lang="en-US" sz="1800" dirty="0">
                <a:solidFill>
                  <a:srgbClr val="000000"/>
                </a:solidFill>
              </a:rPr>
              <a:t> </a:t>
            </a:r>
            <a:r>
              <a:rPr lang="en-US" sz="1800" dirty="0" err="1">
                <a:solidFill>
                  <a:srgbClr val="000000"/>
                </a:solidFill>
              </a:rPr>
              <a:t>başta</a:t>
            </a:r>
            <a:r>
              <a:rPr lang="en-US" sz="1800" dirty="0">
                <a:solidFill>
                  <a:srgbClr val="000000"/>
                </a:solidFill>
              </a:rPr>
              <a:t> </a:t>
            </a:r>
            <a:r>
              <a:rPr lang="en-US" sz="1800" dirty="0" err="1">
                <a:solidFill>
                  <a:srgbClr val="000000"/>
                </a:solidFill>
              </a:rPr>
              <a:t>olmak</a:t>
            </a:r>
            <a:r>
              <a:rPr lang="en-US" sz="1800" dirty="0">
                <a:solidFill>
                  <a:srgbClr val="000000"/>
                </a:solidFill>
              </a:rPr>
              <a:t> </a:t>
            </a:r>
            <a:r>
              <a:rPr lang="en-US" sz="1800" dirty="0" err="1">
                <a:solidFill>
                  <a:srgbClr val="000000"/>
                </a:solidFill>
              </a:rPr>
              <a:t>üzere</a:t>
            </a:r>
            <a:r>
              <a:rPr lang="en-US" sz="1800" dirty="0">
                <a:solidFill>
                  <a:srgbClr val="000000"/>
                </a:solidFill>
              </a:rPr>
              <a:t> </a:t>
            </a:r>
            <a:r>
              <a:rPr lang="en-US" sz="1800" dirty="0" err="1">
                <a:solidFill>
                  <a:srgbClr val="000000"/>
                </a:solidFill>
              </a:rPr>
              <a:t>mühendislik</a:t>
            </a:r>
            <a:r>
              <a:rPr lang="en-US" sz="1800" dirty="0">
                <a:solidFill>
                  <a:srgbClr val="000000"/>
                </a:solidFill>
              </a:rPr>
              <a:t> </a:t>
            </a:r>
            <a:r>
              <a:rPr lang="en-US" sz="1800" dirty="0" err="1">
                <a:solidFill>
                  <a:srgbClr val="000000"/>
                </a:solidFill>
              </a:rPr>
              <a:t>bilimlerini</a:t>
            </a:r>
            <a:r>
              <a:rPr lang="en-US" sz="1800" dirty="0">
                <a:solidFill>
                  <a:srgbClr val="000000"/>
                </a:solidFill>
              </a:rPr>
              <a:t> </a:t>
            </a:r>
            <a:r>
              <a:rPr lang="en-US" sz="1800" dirty="0" err="1">
                <a:solidFill>
                  <a:srgbClr val="000000"/>
                </a:solidFill>
              </a:rPr>
              <a:t>kapsamakta</a:t>
            </a:r>
            <a:r>
              <a:rPr lang="en-US" sz="1800" dirty="0">
                <a:solidFill>
                  <a:srgbClr val="000000"/>
                </a:solidFill>
              </a:rPr>
              <a:t> </a:t>
            </a:r>
            <a:r>
              <a:rPr lang="en-US" sz="1800" dirty="0" err="1">
                <a:solidFill>
                  <a:srgbClr val="000000"/>
                </a:solidFill>
              </a:rPr>
              <a:t>olup</a:t>
            </a:r>
            <a:r>
              <a:rPr lang="en-US" sz="1800" dirty="0">
                <a:solidFill>
                  <a:srgbClr val="000000"/>
                </a:solidFill>
              </a:rPr>
              <a:t>, </a:t>
            </a:r>
            <a:r>
              <a:rPr lang="en-US" sz="1800" dirty="0" err="1">
                <a:solidFill>
                  <a:srgbClr val="000000"/>
                </a:solidFill>
              </a:rPr>
              <a:t>Veterinerlik</a:t>
            </a:r>
            <a:r>
              <a:rPr lang="en-US" sz="1800" dirty="0">
                <a:solidFill>
                  <a:srgbClr val="000000"/>
                </a:solidFill>
              </a:rPr>
              <a:t> </a:t>
            </a:r>
            <a:r>
              <a:rPr lang="en-US" sz="1800" dirty="0" err="1">
                <a:solidFill>
                  <a:srgbClr val="000000"/>
                </a:solidFill>
              </a:rPr>
              <a:t>ve</a:t>
            </a:r>
            <a:r>
              <a:rPr lang="en-US" sz="1800" dirty="0">
                <a:solidFill>
                  <a:srgbClr val="000000"/>
                </a:solidFill>
              </a:rPr>
              <a:t> Tıp </a:t>
            </a:r>
            <a:r>
              <a:rPr lang="en-US" sz="1800" dirty="0" err="1">
                <a:solidFill>
                  <a:srgbClr val="000000"/>
                </a:solidFill>
              </a:rPr>
              <a:t>Bilimlerine</a:t>
            </a:r>
            <a:r>
              <a:rPr lang="en-US" sz="1800" dirty="0">
                <a:solidFill>
                  <a:srgbClr val="000000"/>
                </a:solidFill>
              </a:rPr>
              <a:t> </a:t>
            </a:r>
            <a:r>
              <a:rPr lang="en-US" sz="1800" dirty="0" err="1">
                <a:solidFill>
                  <a:srgbClr val="000000"/>
                </a:solidFill>
              </a:rPr>
              <a:t>yönelik</a:t>
            </a:r>
            <a:r>
              <a:rPr lang="en-US" sz="1800" dirty="0">
                <a:solidFill>
                  <a:srgbClr val="000000"/>
                </a:solidFill>
              </a:rPr>
              <a:t> </a:t>
            </a:r>
            <a:r>
              <a:rPr lang="en-US" sz="1800" dirty="0" err="1">
                <a:solidFill>
                  <a:srgbClr val="000000"/>
                </a:solidFill>
              </a:rPr>
              <a:t>olarak</a:t>
            </a:r>
            <a:r>
              <a:rPr lang="en-US" sz="1800" dirty="0">
                <a:solidFill>
                  <a:srgbClr val="000000"/>
                </a:solidFill>
              </a:rPr>
              <a:t> </a:t>
            </a:r>
            <a:r>
              <a:rPr lang="en-US" sz="1800" dirty="0" err="1">
                <a:solidFill>
                  <a:srgbClr val="000000"/>
                </a:solidFill>
              </a:rPr>
              <a:t>ürün</a:t>
            </a:r>
            <a:r>
              <a:rPr lang="en-US" sz="1800" dirty="0">
                <a:solidFill>
                  <a:srgbClr val="000000"/>
                </a:solidFill>
              </a:rPr>
              <a:t> </a:t>
            </a:r>
            <a:r>
              <a:rPr lang="en-US" sz="1800" dirty="0" err="1">
                <a:solidFill>
                  <a:srgbClr val="000000"/>
                </a:solidFill>
              </a:rPr>
              <a:t>oluşturmaktadır</a:t>
            </a:r>
            <a:r>
              <a:rPr lang="en-US" sz="1800" dirty="0">
                <a:solidFill>
                  <a:srgbClr val="000000"/>
                </a:solidFill>
              </a:rPr>
              <a:t>. </a:t>
            </a:r>
            <a:r>
              <a:rPr lang="en-US" sz="1800" dirty="0" err="1">
                <a:solidFill>
                  <a:srgbClr val="000000"/>
                </a:solidFill>
              </a:rPr>
              <a:t>Rejeneratif</a:t>
            </a:r>
            <a:r>
              <a:rPr lang="en-US" sz="1800" dirty="0">
                <a:solidFill>
                  <a:srgbClr val="000000"/>
                </a:solidFill>
              </a:rPr>
              <a:t> </a:t>
            </a:r>
            <a:r>
              <a:rPr lang="en-US" sz="1800" dirty="0" err="1">
                <a:solidFill>
                  <a:srgbClr val="000000"/>
                </a:solidFill>
              </a:rPr>
              <a:t>tedavilerin</a:t>
            </a:r>
            <a:r>
              <a:rPr lang="en-US" sz="1800" dirty="0">
                <a:solidFill>
                  <a:srgbClr val="000000"/>
                </a:solidFill>
              </a:rPr>
              <a:t> </a:t>
            </a:r>
            <a:r>
              <a:rPr lang="en-US" sz="1800" dirty="0" err="1">
                <a:solidFill>
                  <a:srgbClr val="000000"/>
                </a:solidFill>
              </a:rPr>
              <a:t>önemi</a:t>
            </a:r>
            <a:r>
              <a:rPr lang="en-US" sz="1800" dirty="0">
                <a:solidFill>
                  <a:srgbClr val="000000"/>
                </a:solidFill>
              </a:rPr>
              <a:t> son 30 </a:t>
            </a:r>
            <a:r>
              <a:rPr lang="en-US" sz="1800" dirty="0" err="1">
                <a:solidFill>
                  <a:srgbClr val="000000"/>
                </a:solidFill>
              </a:rPr>
              <a:t>yıldır</a:t>
            </a:r>
            <a:r>
              <a:rPr lang="en-US" sz="1800" dirty="0">
                <a:solidFill>
                  <a:srgbClr val="000000"/>
                </a:solidFill>
              </a:rPr>
              <a:t> </a:t>
            </a:r>
            <a:r>
              <a:rPr lang="en-US" sz="1800" dirty="0" err="1">
                <a:solidFill>
                  <a:srgbClr val="000000"/>
                </a:solidFill>
              </a:rPr>
              <a:t>bilinmekle</a:t>
            </a:r>
            <a:r>
              <a:rPr lang="en-US" sz="1800" dirty="0">
                <a:solidFill>
                  <a:srgbClr val="000000"/>
                </a:solidFill>
              </a:rPr>
              <a:t> </a:t>
            </a:r>
            <a:r>
              <a:rPr lang="en-US" sz="1800" dirty="0" err="1">
                <a:solidFill>
                  <a:srgbClr val="000000"/>
                </a:solidFill>
              </a:rPr>
              <a:t>birlikte</a:t>
            </a:r>
            <a:r>
              <a:rPr lang="en-US" sz="1800" dirty="0">
                <a:solidFill>
                  <a:srgbClr val="000000"/>
                </a:solidFill>
              </a:rPr>
              <a:t> </a:t>
            </a:r>
            <a:r>
              <a:rPr lang="en-US" sz="1800" dirty="0" err="1">
                <a:solidFill>
                  <a:srgbClr val="000000"/>
                </a:solidFill>
              </a:rPr>
              <a:t>günümüzde</a:t>
            </a:r>
            <a:r>
              <a:rPr lang="en-US" sz="1800" dirty="0">
                <a:solidFill>
                  <a:srgbClr val="000000"/>
                </a:solidFill>
              </a:rPr>
              <a:t> </a:t>
            </a:r>
            <a:r>
              <a:rPr lang="en-US" sz="1800" dirty="0" err="1">
                <a:solidFill>
                  <a:srgbClr val="000000"/>
                </a:solidFill>
              </a:rPr>
              <a:t>çok</a:t>
            </a:r>
            <a:r>
              <a:rPr lang="en-US" sz="1800" dirty="0">
                <a:solidFill>
                  <a:srgbClr val="000000"/>
                </a:solidFill>
              </a:rPr>
              <a:t> </a:t>
            </a:r>
            <a:r>
              <a:rPr lang="en-US" sz="1800" dirty="0" err="1">
                <a:solidFill>
                  <a:srgbClr val="000000"/>
                </a:solidFill>
              </a:rPr>
              <a:t>önemli</a:t>
            </a:r>
            <a:r>
              <a:rPr lang="en-US" sz="1800" dirty="0">
                <a:solidFill>
                  <a:srgbClr val="000000"/>
                </a:solidFill>
              </a:rPr>
              <a:t> </a:t>
            </a:r>
            <a:r>
              <a:rPr lang="en-US" sz="1800" dirty="0" err="1">
                <a:solidFill>
                  <a:srgbClr val="000000"/>
                </a:solidFill>
              </a:rPr>
              <a:t>gelişmeler</a:t>
            </a:r>
            <a:r>
              <a:rPr lang="en-US" sz="1800" dirty="0">
                <a:solidFill>
                  <a:srgbClr val="000000"/>
                </a:solidFill>
              </a:rPr>
              <a:t> </a:t>
            </a:r>
            <a:r>
              <a:rPr lang="en-US" sz="1800" dirty="0" err="1">
                <a:solidFill>
                  <a:srgbClr val="000000"/>
                </a:solidFill>
              </a:rPr>
              <a:t>kaydedilmektedir</a:t>
            </a:r>
            <a:r>
              <a:rPr lang="en-US" sz="1800" dirty="0">
                <a:solidFill>
                  <a:srgbClr val="000000"/>
                </a:solidFill>
              </a:rPr>
              <a:t>. Bu </a:t>
            </a:r>
            <a:r>
              <a:rPr lang="en-US" sz="1800" dirty="0" err="1">
                <a:solidFill>
                  <a:srgbClr val="000000"/>
                </a:solidFill>
              </a:rPr>
              <a:t>bakımdan</a:t>
            </a:r>
            <a:r>
              <a:rPr lang="en-US" sz="1800" dirty="0">
                <a:solidFill>
                  <a:srgbClr val="000000"/>
                </a:solidFill>
              </a:rPr>
              <a:t> </a:t>
            </a:r>
            <a:r>
              <a:rPr lang="en-US" sz="1800" dirty="0" err="1">
                <a:solidFill>
                  <a:srgbClr val="000000"/>
                </a:solidFill>
              </a:rPr>
              <a:t>interdisipliner</a:t>
            </a:r>
            <a:r>
              <a:rPr lang="en-US" sz="1800" dirty="0">
                <a:solidFill>
                  <a:srgbClr val="000000"/>
                </a:solidFill>
              </a:rPr>
              <a:t> </a:t>
            </a:r>
            <a:r>
              <a:rPr lang="en-US" sz="1800" dirty="0" err="1">
                <a:solidFill>
                  <a:srgbClr val="000000"/>
                </a:solidFill>
              </a:rPr>
              <a:t>ortak</a:t>
            </a:r>
            <a:r>
              <a:rPr lang="en-US" sz="1800" dirty="0">
                <a:solidFill>
                  <a:srgbClr val="000000"/>
                </a:solidFill>
              </a:rPr>
              <a:t> </a:t>
            </a:r>
            <a:r>
              <a:rPr lang="en-US" sz="1800" dirty="0" err="1">
                <a:solidFill>
                  <a:srgbClr val="000000"/>
                </a:solidFill>
              </a:rPr>
              <a:t>bir</a:t>
            </a:r>
            <a:r>
              <a:rPr lang="en-US" sz="1800" dirty="0">
                <a:solidFill>
                  <a:srgbClr val="000000"/>
                </a:solidFill>
              </a:rPr>
              <a:t> </a:t>
            </a:r>
            <a:r>
              <a:rPr lang="en-US" sz="1800" dirty="0" err="1">
                <a:solidFill>
                  <a:srgbClr val="000000"/>
                </a:solidFill>
              </a:rPr>
              <a:t>alan</a:t>
            </a:r>
            <a:r>
              <a:rPr lang="en-US" sz="1800" dirty="0">
                <a:solidFill>
                  <a:srgbClr val="000000"/>
                </a:solidFill>
              </a:rPr>
              <a:t> </a:t>
            </a:r>
            <a:r>
              <a:rPr lang="en-US" sz="1800" dirty="0" err="1">
                <a:solidFill>
                  <a:srgbClr val="000000"/>
                </a:solidFill>
              </a:rPr>
              <a:t>olarak</a:t>
            </a:r>
            <a:r>
              <a:rPr lang="en-US" sz="1800" dirty="0">
                <a:solidFill>
                  <a:srgbClr val="000000"/>
                </a:solidFill>
              </a:rPr>
              <a:t> </a:t>
            </a:r>
            <a:r>
              <a:rPr lang="en-US" sz="1800" dirty="0" err="1">
                <a:solidFill>
                  <a:srgbClr val="000000"/>
                </a:solidFill>
              </a:rPr>
              <a:t>hizmet</a:t>
            </a:r>
            <a:r>
              <a:rPr lang="en-US" sz="1800" dirty="0">
                <a:solidFill>
                  <a:srgbClr val="000000"/>
                </a:solidFill>
              </a:rPr>
              <a:t> </a:t>
            </a:r>
            <a:r>
              <a:rPr lang="en-US" sz="1800" dirty="0" err="1">
                <a:solidFill>
                  <a:srgbClr val="000000"/>
                </a:solidFill>
              </a:rPr>
              <a:t>vermesi</a:t>
            </a:r>
            <a:r>
              <a:rPr lang="en-US" sz="1800" dirty="0">
                <a:solidFill>
                  <a:srgbClr val="000000"/>
                </a:solidFill>
              </a:rPr>
              <a:t> </a:t>
            </a:r>
            <a:r>
              <a:rPr lang="en-US" sz="1800" dirty="0" err="1">
                <a:solidFill>
                  <a:srgbClr val="000000"/>
                </a:solidFill>
              </a:rPr>
              <a:t>nedeniyle</a:t>
            </a:r>
            <a:r>
              <a:rPr lang="en-US" sz="1800" dirty="0">
                <a:solidFill>
                  <a:srgbClr val="000000"/>
                </a:solidFill>
              </a:rPr>
              <a:t> </a:t>
            </a:r>
            <a:r>
              <a:rPr lang="en-US" sz="1800" dirty="0" err="1">
                <a:solidFill>
                  <a:srgbClr val="000000"/>
                </a:solidFill>
              </a:rPr>
              <a:t>önem</a:t>
            </a:r>
            <a:r>
              <a:rPr lang="en-US" sz="1800" dirty="0">
                <a:solidFill>
                  <a:srgbClr val="000000"/>
                </a:solidFill>
              </a:rPr>
              <a:t> </a:t>
            </a:r>
            <a:r>
              <a:rPr lang="en-US" sz="1800" dirty="0" err="1">
                <a:solidFill>
                  <a:srgbClr val="000000"/>
                </a:solidFill>
              </a:rPr>
              <a:t>kazanan</a:t>
            </a:r>
            <a:r>
              <a:rPr lang="en-US" sz="1800" dirty="0">
                <a:solidFill>
                  <a:srgbClr val="000000"/>
                </a:solidFill>
              </a:rPr>
              <a:t> </a:t>
            </a:r>
            <a:r>
              <a:rPr lang="en-US" sz="1800" dirty="0" err="1">
                <a:solidFill>
                  <a:srgbClr val="000000"/>
                </a:solidFill>
              </a:rPr>
              <a:t>Doku</a:t>
            </a:r>
            <a:r>
              <a:rPr lang="en-US" sz="1800" dirty="0">
                <a:solidFill>
                  <a:srgbClr val="000000"/>
                </a:solidFill>
              </a:rPr>
              <a:t> </a:t>
            </a:r>
            <a:r>
              <a:rPr lang="en-US" sz="1800" dirty="0" err="1">
                <a:solidFill>
                  <a:srgbClr val="000000"/>
                </a:solidFill>
              </a:rPr>
              <a:t>Mühendisliği</a:t>
            </a:r>
            <a:r>
              <a:rPr lang="en-US" sz="1800" dirty="0">
                <a:solidFill>
                  <a:srgbClr val="000000"/>
                </a:solidFill>
              </a:rPr>
              <a:t>, </a:t>
            </a:r>
            <a:r>
              <a:rPr lang="en-US" sz="1800" dirty="0" err="1">
                <a:solidFill>
                  <a:srgbClr val="000000"/>
                </a:solidFill>
              </a:rPr>
              <a:t>Biyomalzeme</a:t>
            </a:r>
            <a:r>
              <a:rPr lang="en-US" sz="1800" dirty="0">
                <a:solidFill>
                  <a:srgbClr val="000000"/>
                </a:solidFill>
              </a:rPr>
              <a:t> </a:t>
            </a:r>
            <a:r>
              <a:rPr lang="en-US" sz="1800" dirty="0" err="1">
                <a:solidFill>
                  <a:srgbClr val="000000"/>
                </a:solidFill>
              </a:rPr>
              <a:t>ve</a:t>
            </a:r>
            <a:r>
              <a:rPr lang="en-US" sz="1800" dirty="0">
                <a:solidFill>
                  <a:srgbClr val="000000"/>
                </a:solidFill>
              </a:rPr>
              <a:t> </a:t>
            </a:r>
            <a:r>
              <a:rPr lang="en-US" sz="1800" dirty="0" err="1">
                <a:solidFill>
                  <a:srgbClr val="000000"/>
                </a:solidFill>
              </a:rPr>
              <a:t>Kök</a:t>
            </a:r>
            <a:r>
              <a:rPr lang="en-US" sz="1800" dirty="0">
                <a:solidFill>
                  <a:srgbClr val="000000"/>
                </a:solidFill>
              </a:rPr>
              <a:t> </a:t>
            </a:r>
            <a:r>
              <a:rPr lang="en-US" sz="1800" dirty="0" err="1">
                <a:solidFill>
                  <a:srgbClr val="000000"/>
                </a:solidFill>
              </a:rPr>
              <a:t>Hücre</a:t>
            </a:r>
            <a:r>
              <a:rPr lang="en-US" sz="1800" dirty="0">
                <a:solidFill>
                  <a:srgbClr val="000000"/>
                </a:solidFill>
              </a:rPr>
              <a:t> </a:t>
            </a:r>
            <a:r>
              <a:rPr lang="en-US" sz="1800" dirty="0" err="1">
                <a:solidFill>
                  <a:srgbClr val="000000"/>
                </a:solidFill>
              </a:rPr>
              <a:t>araştırmaları</a:t>
            </a:r>
            <a:r>
              <a:rPr lang="en-US" sz="1800" dirty="0">
                <a:solidFill>
                  <a:srgbClr val="000000"/>
                </a:solidFill>
              </a:rPr>
              <a:t> </a:t>
            </a:r>
            <a:r>
              <a:rPr lang="en-US" sz="1800" dirty="0" err="1">
                <a:solidFill>
                  <a:srgbClr val="000000"/>
                </a:solidFill>
              </a:rPr>
              <a:t>için</a:t>
            </a:r>
            <a:r>
              <a:rPr lang="en-US" sz="1800" dirty="0">
                <a:solidFill>
                  <a:srgbClr val="000000"/>
                </a:solidFill>
              </a:rPr>
              <a:t> alt </a:t>
            </a:r>
            <a:r>
              <a:rPr lang="en-US" sz="1800" dirty="0" err="1">
                <a:solidFill>
                  <a:srgbClr val="000000"/>
                </a:solidFill>
              </a:rPr>
              <a:t>yapı</a:t>
            </a:r>
            <a:r>
              <a:rPr lang="en-US" sz="1800" dirty="0">
                <a:solidFill>
                  <a:srgbClr val="000000"/>
                </a:solidFill>
              </a:rPr>
              <a:t> </a:t>
            </a:r>
            <a:r>
              <a:rPr lang="en-US" sz="1800" dirty="0" err="1">
                <a:solidFill>
                  <a:srgbClr val="000000"/>
                </a:solidFill>
              </a:rPr>
              <a:t>kurulumu</a:t>
            </a:r>
            <a:r>
              <a:rPr lang="en-US" sz="1800" dirty="0">
                <a:solidFill>
                  <a:srgbClr val="000000"/>
                </a:solidFill>
              </a:rPr>
              <a:t> </a:t>
            </a:r>
            <a:r>
              <a:rPr lang="en-US" sz="1800" dirty="0" err="1">
                <a:solidFill>
                  <a:srgbClr val="000000"/>
                </a:solidFill>
              </a:rPr>
              <a:t>geçtiğimiz</a:t>
            </a:r>
            <a:r>
              <a:rPr lang="en-US" sz="1800" dirty="0">
                <a:solidFill>
                  <a:srgbClr val="000000"/>
                </a:solidFill>
              </a:rPr>
              <a:t> 2 </a:t>
            </a:r>
            <a:r>
              <a:rPr lang="en-US" sz="1800" dirty="0" err="1">
                <a:solidFill>
                  <a:srgbClr val="000000"/>
                </a:solidFill>
              </a:rPr>
              <a:t>yıl</a:t>
            </a:r>
            <a:r>
              <a:rPr lang="en-US" sz="1800" dirty="0">
                <a:solidFill>
                  <a:srgbClr val="000000"/>
                </a:solidFill>
              </a:rPr>
              <a:t> </a:t>
            </a:r>
            <a:r>
              <a:rPr lang="en-US" sz="1800" dirty="0" err="1">
                <a:solidFill>
                  <a:srgbClr val="000000"/>
                </a:solidFill>
              </a:rPr>
              <a:t>içerisinde</a:t>
            </a:r>
            <a:r>
              <a:rPr lang="en-US" sz="1800" dirty="0">
                <a:solidFill>
                  <a:srgbClr val="000000"/>
                </a:solidFill>
              </a:rPr>
              <a:t> </a:t>
            </a:r>
            <a:r>
              <a:rPr lang="en-US" sz="1800" dirty="0" err="1">
                <a:solidFill>
                  <a:srgbClr val="000000"/>
                </a:solidFill>
              </a:rPr>
              <a:t>oluşturularak</a:t>
            </a:r>
            <a:r>
              <a:rPr lang="en-US" sz="1800" dirty="0">
                <a:solidFill>
                  <a:srgbClr val="000000"/>
                </a:solidFill>
              </a:rPr>
              <a:t> </a:t>
            </a:r>
            <a:r>
              <a:rPr lang="en-US" sz="1800" dirty="0" err="1">
                <a:solidFill>
                  <a:srgbClr val="000000"/>
                </a:solidFill>
              </a:rPr>
              <a:t>hizmete</a:t>
            </a:r>
            <a:r>
              <a:rPr lang="en-US" sz="1800" dirty="0">
                <a:solidFill>
                  <a:srgbClr val="000000"/>
                </a:solidFill>
              </a:rPr>
              <a:t> </a:t>
            </a:r>
            <a:r>
              <a:rPr lang="en-US" sz="1800" dirty="0" err="1">
                <a:solidFill>
                  <a:srgbClr val="000000"/>
                </a:solidFill>
              </a:rPr>
              <a:t>sunulmuştur</a:t>
            </a:r>
            <a:r>
              <a:rPr lang="en-US" sz="1800" dirty="0">
                <a:solidFill>
                  <a:srgbClr val="000000"/>
                </a:solidFill>
              </a:rPr>
              <a:t>. </a:t>
            </a:r>
            <a:r>
              <a:rPr lang="en-US" sz="1800" dirty="0" err="1">
                <a:solidFill>
                  <a:srgbClr val="000000"/>
                </a:solidFill>
              </a:rPr>
              <a:t>Ayrıca</a:t>
            </a:r>
            <a:r>
              <a:rPr lang="en-US" sz="1800" dirty="0">
                <a:solidFill>
                  <a:srgbClr val="000000"/>
                </a:solidFill>
              </a:rPr>
              <a:t>, </a:t>
            </a:r>
            <a:r>
              <a:rPr lang="en-US" sz="1800" dirty="0" err="1">
                <a:solidFill>
                  <a:srgbClr val="000000"/>
                </a:solidFill>
              </a:rPr>
              <a:t>Biyomalzemeler</a:t>
            </a:r>
            <a:r>
              <a:rPr lang="en-US" sz="1800" dirty="0">
                <a:solidFill>
                  <a:srgbClr val="000000"/>
                </a:solidFill>
              </a:rPr>
              <a:t>, </a:t>
            </a:r>
            <a:r>
              <a:rPr lang="en-US" sz="1800" dirty="0" err="1">
                <a:solidFill>
                  <a:srgbClr val="000000"/>
                </a:solidFill>
              </a:rPr>
              <a:t>Doku</a:t>
            </a:r>
            <a:r>
              <a:rPr lang="en-US" sz="1800" dirty="0">
                <a:solidFill>
                  <a:srgbClr val="000000"/>
                </a:solidFill>
              </a:rPr>
              <a:t> </a:t>
            </a:r>
            <a:r>
              <a:rPr lang="en-US" sz="1800" dirty="0" err="1">
                <a:solidFill>
                  <a:srgbClr val="000000"/>
                </a:solidFill>
              </a:rPr>
              <a:t>Mühendisliğinin</a:t>
            </a:r>
            <a:r>
              <a:rPr lang="en-US" sz="1800" dirty="0">
                <a:solidFill>
                  <a:srgbClr val="000000"/>
                </a:solidFill>
              </a:rPr>
              <a:t> </a:t>
            </a:r>
            <a:r>
              <a:rPr lang="en-US" sz="1800" dirty="0" err="1">
                <a:solidFill>
                  <a:srgbClr val="000000"/>
                </a:solidFill>
              </a:rPr>
              <a:t>ve</a:t>
            </a:r>
            <a:r>
              <a:rPr lang="en-US" sz="1800" dirty="0">
                <a:solidFill>
                  <a:srgbClr val="000000"/>
                </a:solidFill>
              </a:rPr>
              <a:t> </a:t>
            </a:r>
            <a:r>
              <a:rPr lang="en-US" sz="1800" dirty="0" err="1">
                <a:solidFill>
                  <a:srgbClr val="000000"/>
                </a:solidFill>
              </a:rPr>
              <a:t>Farmasötik</a:t>
            </a:r>
            <a:r>
              <a:rPr lang="en-US" sz="1800" dirty="0">
                <a:solidFill>
                  <a:srgbClr val="000000"/>
                </a:solidFill>
              </a:rPr>
              <a:t> </a:t>
            </a:r>
            <a:r>
              <a:rPr lang="en-US" sz="1800" dirty="0" err="1">
                <a:solidFill>
                  <a:srgbClr val="000000"/>
                </a:solidFill>
              </a:rPr>
              <a:t>Biyoteknolojinin</a:t>
            </a:r>
            <a:r>
              <a:rPr lang="en-US" sz="1800" dirty="0">
                <a:solidFill>
                  <a:srgbClr val="000000"/>
                </a:solidFill>
              </a:rPr>
              <a:t> alt </a:t>
            </a:r>
            <a:r>
              <a:rPr lang="en-US" sz="1800" dirty="0" err="1">
                <a:solidFill>
                  <a:srgbClr val="000000"/>
                </a:solidFill>
              </a:rPr>
              <a:t>dalı</a:t>
            </a:r>
            <a:r>
              <a:rPr lang="en-US" sz="1800" dirty="0">
                <a:solidFill>
                  <a:srgbClr val="000000"/>
                </a:solidFill>
              </a:rPr>
              <a:t> </a:t>
            </a:r>
            <a:r>
              <a:rPr lang="en-US" sz="1800" dirty="0" err="1">
                <a:solidFill>
                  <a:srgbClr val="000000"/>
                </a:solidFill>
              </a:rPr>
              <a:t>olan</a:t>
            </a:r>
            <a:r>
              <a:rPr lang="en-US" sz="1800" dirty="0">
                <a:solidFill>
                  <a:srgbClr val="000000"/>
                </a:solidFill>
              </a:rPr>
              <a:t> </a:t>
            </a:r>
            <a:r>
              <a:rPr lang="en-US" sz="1800" dirty="0" err="1">
                <a:solidFill>
                  <a:srgbClr val="000000"/>
                </a:solidFill>
              </a:rPr>
              <a:t>kontrollü</a:t>
            </a:r>
            <a:r>
              <a:rPr lang="en-US" sz="1800" dirty="0">
                <a:solidFill>
                  <a:srgbClr val="000000"/>
                </a:solidFill>
              </a:rPr>
              <a:t> </a:t>
            </a:r>
            <a:r>
              <a:rPr lang="en-US" sz="1800" dirty="0" err="1">
                <a:solidFill>
                  <a:srgbClr val="000000"/>
                </a:solidFill>
              </a:rPr>
              <a:t>salım</a:t>
            </a:r>
            <a:r>
              <a:rPr lang="en-US" sz="1800" dirty="0">
                <a:solidFill>
                  <a:srgbClr val="000000"/>
                </a:solidFill>
              </a:rPr>
              <a:t> </a:t>
            </a:r>
            <a:r>
              <a:rPr lang="en-US" sz="1800" dirty="0" err="1">
                <a:solidFill>
                  <a:srgbClr val="000000"/>
                </a:solidFill>
              </a:rPr>
              <a:t>sistemleri</a:t>
            </a:r>
            <a:r>
              <a:rPr lang="en-US" sz="1800" dirty="0">
                <a:solidFill>
                  <a:srgbClr val="000000"/>
                </a:solidFill>
              </a:rPr>
              <a:t> </a:t>
            </a:r>
            <a:r>
              <a:rPr lang="en-US" sz="1800" dirty="0" err="1">
                <a:solidFill>
                  <a:srgbClr val="000000"/>
                </a:solidFill>
              </a:rPr>
              <a:t>üzerine</a:t>
            </a:r>
            <a:r>
              <a:rPr lang="en-US" sz="1800" dirty="0">
                <a:solidFill>
                  <a:srgbClr val="000000"/>
                </a:solidFill>
              </a:rPr>
              <a:t> de </a:t>
            </a:r>
            <a:r>
              <a:rPr lang="en-US" sz="1800" dirty="0" err="1">
                <a:solidFill>
                  <a:srgbClr val="000000"/>
                </a:solidFill>
              </a:rPr>
              <a:t>çalışmalar</a:t>
            </a:r>
            <a:r>
              <a:rPr lang="en-US" sz="1800" dirty="0">
                <a:solidFill>
                  <a:srgbClr val="000000"/>
                </a:solidFill>
              </a:rPr>
              <a:t> </a:t>
            </a:r>
            <a:r>
              <a:rPr lang="en-US" sz="1800" dirty="0" err="1">
                <a:solidFill>
                  <a:srgbClr val="000000"/>
                </a:solidFill>
              </a:rPr>
              <a:t>yapılmaktadır</a:t>
            </a:r>
            <a:r>
              <a:rPr lang="en-US" sz="1800" dirty="0">
                <a:solidFill>
                  <a:srgbClr val="000000"/>
                </a:solidFill>
              </a:rPr>
              <a:t>.</a:t>
            </a:r>
          </a:p>
          <a:p>
            <a:pPr algn="just">
              <a:lnSpc>
                <a:spcPct val="120000"/>
              </a:lnSpc>
            </a:pPr>
            <a:r>
              <a:rPr lang="en-US" sz="1800" dirty="0" err="1">
                <a:solidFill>
                  <a:srgbClr val="000000"/>
                </a:solidFill>
              </a:rPr>
              <a:t>Doku</a:t>
            </a:r>
            <a:r>
              <a:rPr lang="en-US" sz="1800" dirty="0">
                <a:solidFill>
                  <a:srgbClr val="000000"/>
                </a:solidFill>
              </a:rPr>
              <a:t> </a:t>
            </a:r>
            <a:r>
              <a:rPr lang="en-US" sz="1800" dirty="0" err="1">
                <a:solidFill>
                  <a:srgbClr val="000000"/>
                </a:solidFill>
              </a:rPr>
              <a:t>Mühendisliği</a:t>
            </a:r>
            <a:r>
              <a:rPr lang="en-US" sz="1800" dirty="0">
                <a:solidFill>
                  <a:srgbClr val="000000"/>
                </a:solidFill>
              </a:rPr>
              <a:t>, </a:t>
            </a:r>
            <a:r>
              <a:rPr lang="en-US" sz="1800" dirty="0" err="1">
                <a:solidFill>
                  <a:srgbClr val="000000"/>
                </a:solidFill>
              </a:rPr>
              <a:t>Biyomalzeme</a:t>
            </a:r>
            <a:r>
              <a:rPr lang="en-US" sz="1800" dirty="0">
                <a:solidFill>
                  <a:srgbClr val="000000"/>
                </a:solidFill>
              </a:rPr>
              <a:t> </a:t>
            </a:r>
            <a:r>
              <a:rPr lang="en-US" sz="1800" dirty="0" err="1">
                <a:solidFill>
                  <a:srgbClr val="000000"/>
                </a:solidFill>
              </a:rPr>
              <a:t>ve</a:t>
            </a:r>
            <a:r>
              <a:rPr lang="en-US" sz="1800" dirty="0">
                <a:solidFill>
                  <a:srgbClr val="000000"/>
                </a:solidFill>
              </a:rPr>
              <a:t> </a:t>
            </a:r>
            <a:r>
              <a:rPr lang="en-US" sz="1800" dirty="0" err="1">
                <a:solidFill>
                  <a:srgbClr val="000000"/>
                </a:solidFill>
              </a:rPr>
              <a:t>Kök</a:t>
            </a:r>
            <a:r>
              <a:rPr lang="en-US" sz="1800" dirty="0">
                <a:solidFill>
                  <a:srgbClr val="000000"/>
                </a:solidFill>
              </a:rPr>
              <a:t> </a:t>
            </a:r>
            <a:r>
              <a:rPr lang="en-US" sz="1800" dirty="0" err="1">
                <a:solidFill>
                  <a:srgbClr val="000000"/>
                </a:solidFill>
              </a:rPr>
              <a:t>Hücre</a:t>
            </a:r>
            <a:r>
              <a:rPr lang="en-US" sz="1800" dirty="0">
                <a:solidFill>
                  <a:srgbClr val="000000"/>
                </a:solidFill>
              </a:rPr>
              <a:t> </a:t>
            </a:r>
            <a:r>
              <a:rPr lang="en-US" sz="1800" dirty="0" err="1">
                <a:solidFill>
                  <a:srgbClr val="000000"/>
                </a:solidFill>
              </a:rPr>
              <a:t>Laboratuvarımızda</a:t>
            </a:r>
            <a:r>
              <a:rPr lang="en-US" sz="1800" dirty="0">
                <a:solidFill>
                  <a:srgbClr val="000000"/>
                </a:solidFill>
              </a:rPr>
              <a:t> </a:t>
            </a:r>
            <a:r>
              <a:rPr lang="en-US" sz="1800" dirty="0" err="1">
                <a:solidFill>
                  <a:srgbClr val="000000"/>
                </a:solidFill>
              </a:rPr>
              <a:t>doku</a:t>
            </a:r>
            <a:r>
              <a:rPr lang="en-US" sz="1800" dirty="0">
                <a:solidFill>
                  <a:srgbClr val="000000"/>
                </a:solidFill>
              </a:rPr>
              <a:t> </a:t>
            </a:r>
            <a:r>
              <a:rPr lang="en-US" sz="1800" dirty="0" err="1">
                <a:solidFill>
                  <a:srgbClr val="000000"/>
                </a:solidFill>
              </a:rPr>
              <a:t>mühendisliğine</a:t>
            </a:r>
            <a:r>
              <a:rPr lang="en-US" sz="1800" dirty="0">
                <a:solidFill>
                  <a:srgbClr val="000000"/>
                </a:solidFill>
              </a:rPr>
              <a:t> </a:t>
            </a:r>
            <a:r>
              <a:rPr lang="en-US" sz="1800" dirty="0" err="1">
                <a:solidFill>
                  <a:srgbClr val="000000"/>
                </a:solidFill>
              </a:rPr>
              <a:t>yönelik</a:t>
            </a:r>
            <a:r>
              <a:rPr lang="en-US" sz="1800" dirty="0">
                <a:solidFill>
                  <a:srgbClr val="000000"/>
                </a:solidFill>
              </a:rPr>
              <a:t> </a:t>
            </a:r>
            <a:r>
              <a:rPr lang="en-US" sz="1800" dirty="0" err="1">
                <a:solidFill>
                  <a:srgbClr val="000000"/>
                </a:solidFill>
              </a:rPr>
              <a:t>biyomalzeme</a:t>
            </a:r>
            <a:r>
              <a:rPr lang="en-US" sz="1800" dirty="0">
                <a:solidFill>
                  <a:srgbClr val="000000"/>
                </a:solidFill>
              </a:rPr>
              <a:t> </a:t>
            </a:r>
            <a:r>
              <a:rPr lang="en-US" sz="1800" dirty="0" err="1">
                <a:solidFill>
                  <a:srgbClr val="000000"/>
                </a:solidFill>
              </a:rPr>
              <a:t>üretimi</a:t>
            </a:r>
            <a:r>
              <a:rPr lang="en-US" sz="1800" dirty="0">
                <a:solidFill>
                  <a:srgbClr val="000000"/>
                </a:solidFill>
              </a:rPr>
              <a:t> </a:t>
            </a:r>
            <a:r>
              <a:rPr lang="en-US" sz="1800" dirty="0" err="1">
                <a:solidFill>
                  <a:srgbClr val="000000"/>
                </a:solidFill>
              </a:rPr>
              <a:t>yapılabilmekte</a:t>
            </a:r>
            <a:r>
              <a:rPr lang="en-US" sz="1800" dirty="0">
                <a:solidFill>
                  <a:srgbClr val="000000"/>
                </a:solidFill>
              </a:rPr>
              <a:t> </a:t>
            </a:r>
            <a:r>
              <a:rPr lang="en-US" sz="1800" dirty="0" err="1">
                <a:solidFill>
                  <a:srgbClr val="000000"/>
                </a:solidFill>
              </a:rPr>
              <a:t>ve</a:t>
            </a:r>
            <a:r>
              <a:rPr lang="en-US" sz="1800" dirty="0">
                <a:solidFill>
                  <a:srgbClr val="000000"/>
                </a:solidFill>
              </a:rPr>
              <a:t> </a:t>
            </a:r>
            <a:r>
              <a:rPr lang="en-US" sz="1800" dirty="0" err="1">
                <a:solidFill>
                  <a:srgbClr val="000000"/>
                </a:solidFill>
              </a:rPr>
              <a:t>üretilen</a:t>
            </a:r>
            <a:r>
              <a:rPr lang="en-US" sz="1800" dirty="0">
                <a:solidFill>
                  <a:srgbClr val="000000"/>
                </a:solidFill>
              </a:rPr>
              <a:t> </a:t>
            </a:r>
            <a:r>
              <a:rPr lang="en-US" sz="1800" dirty="0" err="1">
                <a:solidFill>
                  <a:srgbClr val="000000"/>
                </a:solidFill>
              </a:rPr>
              <a:t>malzemelerin</a:t>
            </a:r>
            <a:r>
              <a:rPr lang="en-US" sz="1800" dirty="0">
                <a:solidFill>
                  <a:srgbClr val="000000"/>
                </a:solidFill>
              </a:rPr>
              <a:t> </a:t>
            </a:r>
            <a:r>
              <a:rPr lang="en-US" sz="1800" dirty="0" err="1">
                <a:solidFill>
                  <a:srgbClr val="000000"/>
                </a:solidFill>
              </a:rPr>
              <a:t>Biyouyumluluk</a:t>
            </a:r>
            <a:r>
              <a:rPr lang="en-US" sz="1800" dirty="0">
                <a:solidFill>
                  <a:srgbClr val="000000"/>
                </a:solidFill>
              </a:rPr>
              <a:t> </a:t>
            </a:r>
            <a:r>
              <a:rPr lang="en-US" sz="1800" dirty="0" err="1">
                <a:solidFill>
                  <a:srgbClr val="000000"/>
                </a:solidFill>
              </a:rPr>
              <a:t>testleri</a:t>
            </a:r>
            <a:r>
              <a:rPr lang="en-US" sz="1800" dirty="0">
                <a:solidFill>
                  <a:srgbClr val="000000"/>
                </a:solidFill>
              </a:rPr>
              <a:t> </a:t>
            </a:r>
            <a:r>
              <a:rPr lang="en-US" sz="1800" dirty="0" err="1">
                <a:solidFill>
                  <a:srgbClr val="000000"/>
                </a:solidFill>
              </a:rPr>
              <a:t>hücre</a:t>
            </a:r>
            <a:r>
              <a:rPr lang="en-US" sz="1800" dirty="0">
                <a:solidFill>
                  <a:srgbClr val="000000"/>
                </a:solidFill>
              </a:rPr>
              <a:t> </a:t>
            </a:r>
            <a:r>
              <a:rPr lang="en-US" sz="1800" dirty="0" err="1">
                <a:solidFill>
                  <a:srgbClr val="000000"/>
                </a:solidFill>
              </a:rPr>
              <a:t>kültürlerinde</a:t>
            </a:r>
            <a:r>
              <a:rPr lang="en-US" sz="1800" dirty="0">
                <a:solidFill>
                  <a:srgbClr val="000000"/>
                </a:solidFill>
              </a:rPr>
              <a:t> test </a:t>
            </a:r>
            <a:r>
              <a:rPr lang="en-US" sz="1800" dirty="0" err="1">
                <a:solidFill>
                  <a:srgbClr val="000000"/>
                </a:solidFill>
              </a:rPr>
              <a:t>edilmektedir</a:t>
            </a:r>
            <a:r>
              <a:rPr lang="en-US" sz="1800" dirty="0">
                <a:solidFill>
                  <a:srgbClr val="000000"/>
                </a:solidFill>
              </a:rPr>
              <a:t>. Bu </a:t>
            </a:r>
            <a:r>
              <a:rPr lang="en-US" sz="1800" dirty="0" err="1">
                <a:solidFill>
                  <a:srgbClr val="000000"/>
                </a:solidFill>
              </a:rPr>
              <a:t>işlemler</a:t>
            </a:r>
            <a:r>
              <a:rPr lang="en-US" sz="1800" dirty="0">
                <a:solidFill>
                  <a:srgbClr val="000000"/>
                </a:solidFill>
              </a:rPr>
              <a:t> </a:t>
            </a:r>
            <a:r>
              <a:rPr lang="en-US" sz="1800" dirty="0" err="1">
                <a:solidFill>
                  <a:srgbClr val="000000"/>
                </a:solidFill>
              </a:rPr>
              <a:t>için</a:t>
            </a:r>
            <a:r>
              <a:rPr lang="en-US" sz="1800" dirty="0">
                <a:solidFill>
                  <a:srgbClr val="000000"/>
                </a:solidFill>
              </a:rPr>
              <a:t> </a:t>
            </a:r>
            <a:r>
              <a:rPr lang="en-US" sz="1800" dirty="0" err="1">
                <a:solidFill>
                  <a:srgbClr val="000000"/>
                </a:solidFill>
              </a:rPr>
              <a:t>Standart</a:t>
            </a:r>
            <a:r>
              <a:rPr lang="en-US" sz="1800" dirty="0">
                <a:solidFill>
                  <a:srgbClr val="000000"/>
                </a:solidFill>
              </a:rPr>
              <a:t> </a:t>
            </a:r>
            <a:r>
              <a:rPr lang="en-US" sz="1800" dirty="0" err="1">
                <a:solidFill>
                  <a:srgbClr val="000000"/>
                </a:solidFill>
              </a:rPr>
              <a:t>Hücre</a:t>
            </a:r>
            <a:r>
              <a:rPr lang="en-US" sz="1800" dirty="0">
                <a:solidFill>
                  <a:srgbClr val="000000"/>
                </a:solidFill>
              </a:rPr>
              <a:t> </a:t>
            </a:r>
            <a:r>
              <a:rPr lang="en-US" sz="1800" dirty="0" err="1">
                <a:solidFill>
                  <a:srgbClr val="000000"/>
                </a:solidFill>
              </a:rPr>
              <a:t>Kültürü</a:t>
            </a:r>
            <a:r>
              <a:rPr lang="en-US" sz="1800" dirty="0">
                <a:solidFill>
                  <a:srgbClr val="000000"/>
                </a:solidFill>
              </a:rPr>
              <a:t> </a:t>
            </a:r>
            <a:r>
              <a:rPr lang="en-US" sz="1800" dirty="0" err="1">
                <a:solidFill>
                  <a:srgbClr val="000000"/>
                </a:solidFill>
              </a:rPr>
              <a:t>Odası</a:t>
            </a:r>
            <a:r>
              <a:rPr lang="en-US" sz="1800" dirty="0">
                <a:solidFill>
                  <a:srgbClr val="000000"/>
                </a:solidFill>
              </a:rPr>
              <a:t> </a:t>
            </a:r>
            <a:r>
              <a:rPr lang="en-US" sz="1800" dirty="0" err="1">
                <a:solidFill>
                  <a:srgbClr val="000000"/>
                </a:solidFill>
              </a:rPr>
              <a:t>bulunmakta</a:t>
            </a:r>
            <a:r>
              <a:rPr lang="en-US" sz="1800" dirty="0">
                <a:solidFill>
                  <a:srgbClr val="000000"/>
                </a:solidFill>
              </a:rPr>
              <a:t> </a:t>
            </a:r>
            <a:r>
              <a:rPr lang="en-US" sz="1800" dirty="0" err="1">
                <a:solidFill>
                  <a:srgbClr val="000000"/>
                </a:solidFill>
              </a:rPr>
              <a:t>olup</a:t>
            </a:r>
            <a:r>
              <a:rPr lang="en-US" sz="1800" dirty="0">
                <a:solidFill>
                  <a:srgbClr val="000000"/>
                </a:solidFill>
              </a:rPr>
              <a:t>, </a:t>
            </a:r>
            <a:r>
              <a:rPr lang="en-US" sz="1800" dirty="0" err="1">
                <a:solidFill>
                  <a:srgbClr val="000000"/>
                </a:solidFill>
              </a:rPr>
              <a:t>bu</a:t>
            </a:r>
            <a:r>
              <a:rPr lang="en-US" sz="1800" dirty="0">
                <a:solidFill>
                  <a:srgbClr val="000000"/>
                </a:solidFill>
              </a:rPr>
              <a:t> </a:t>
            </a:r>
            <a:r>
              <a:rPr lang="en-US" sz="1800" dirty="0" err="1">
                <a:solidFill>
                  <a:srgbClr val="000000"/>
                </a:solidFill>
              </a:rPr>
              <a:t>odada</a:t>
            </a:r>
            <a:r>
              <a:rPr lang="en-US" sz="1800" dirty="0">
                <a:solidFill>
                  <a:srgbClr val="000000"/>
                </a:solidFill>
              </a:rPr>
              <a:t> </a:t>
            </a:r>
            <a:r>
              <a:rPr lang="en-US" sz="1800" dirty="0" err="1">
                <a:solidFill>
                  <a:srgbClr val="000000"/>
                </a:solidFill>
              </a:rPr>
              <a:t>hücre</a:t>
            </a:r>
            <a:r>
              <a:rPr lang="en-US" sz="1800" dirty="0">
                <a:solidFill>
                  <a:srgbClr val="000000"/>
                </a:solidFill>
              </a:rPr>
              <a:t> </a:t>
            </a:r>
            <a:r>
              <a:rPr lang="en-US" sz="1800" dirty="0" err="1">
                <a:solidFill>
                  <a:srgbClr val="000000"/>
                </a:solidFill>
              </a:rPr>
              <a:t>kültürü</a:t>
            </a:r>
            <a:r>
              <a:rPr lang="en-US" sz="1800" dirty="0">
                <a:solidFill>
                  <a:srgbClr val="000000"/>
                </a:solidFill>
              </a:rPr>
              <a:t> </a:t>
            </a:r>
            <a:r>
              <a:rPr lang="en-US" sz="1800" dirty="0" err="1">
                <a:solidFill>
                  <a:srgbClr val="000000"/>
                </a:solidFill>
              </a:rPr>
              <a:t>çalışmaları</a:t>
            </a:r>
            <a:r>
              <a:rPr lang="en-US" sz="1800" dirty="0">
                <a:solidFill>
                  <a:srgbClr val="000000"/>
                </a:solidFill>
              </a:rPr>
              <a:t> </a:t>
            </a:r>
            <a:r>
              <a:rPr lang="en-US" sz="1800" dirty="0" err="1">
                <a:solidFill>
                  <a:srgbClr val="000000"/>
                </a:solidFill>
              </a:rPr>
              <a:t>için</a:t>
            </a:r>
            <a:r>
              <a:rPr lang="en-US" sz="1800" dirty="0">
                <a:solidFill>
                  <a:srgbClr val="000000"/>
                </a:solidFill>
              </a:rPr>
              <a:t> </a:t>
            </a:r>
            <a:r>
              <a:rPr lang="en-US" sz="1800" dirty="0" err="1">
                <a:solidFill>
                  <a:srgbClr val="000000"/>
                </a:solidFill>
              </a:rPr>
              <a:t>gerekli</a:t>
            </a:r>
            <a:r>
              <a:rPr lang="en-US" sz="1800" dirty="0">
                <a:solidFill>
                  <a:srgbClr val="000000"/>
                </a:solidFill>
              </a:rPr>
              <a:t> </a:t>
            </a:r>
            <a:r>
              <a:rPr lang="en-US" sz="1800" dirty="0" err="1">
                <a:solidFill>
                  <a:srgbClr val="000000"/>
                </a:solidFill>
              </a:rPr>
              <a:t>temel</a:t>
            </a:r>
            <a:r>
              <a:rPr lang="en-US" sz="1800" dirty="0">
                <a:solidFill>
                  <a:srgbClr val="000000"/>
                </a:solidFill>
              </a:rPr>
              <a:t> </a:t>
            </a:r>
            <a:r>
              <a:rPr lang="en-US" sz="1800" dirty="0" err="1">
                <a:solidFill>
                  <a:srgbClr val="000000"/>
                </a:solidFill>
              </a:rPr>
              <a:t>cihazlar</a:t>
            </a:r>
            <a:r>
              <a:rPr lang="en-US" sz="1800" dirty="0">
                <a:solidFill>
                  <a:srgbClr val="000000"/>
                </a:solidFill>
              </a:rPr>
              <a:t> </a:t>
            </a:r>
            <a:r>
              <a:rPr lang="en-US" sz="1800" dirty="0" err="1">
                <a:solidFill>
                  <a:srgbClr val="000000"/>
                </a:solidFill>
              </a:rPr>
              <a:t>bulunmaktadır</a:t>
            </a:r>
            <a:r>
              <a:rPr lang="en-US" sz="1800" dirty="0">
                <a:solidFill>
                  <a:srgbClr val="000000"/>
                </a:solidFill>
              </a:rPr>
              <a:t>.</a:t>
            </a:r>
          </a:p>
          <a:p>
            <a:pPr algn="just"/>
            <a:endParaRPr lang="en-US" sz="1800" dirty="0">
              <a:solidFill>
                <a:srgbClr val="000000"/>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5646" y="70555"/>
            <a:ext cx="1831910" cy="1710152"/>
          </a:xfrm>
          <a:prstGeom prst="rect">
            <a:avLst/>
          </a:prstGeom>
        </p:spPr>
      </p:pic>
      <p:pic>
        <p:nvPicPr>
          <p:cNvPr id="5" name="Resim 6"/>
          <p:cNvPicPr>
            <a:picLocks noChangeAspect="1"/>
          </p:cNvPicPr>
          <p:nvPr/>
        </p:nvPicPr>
        <p:blipFill rotWithShape="1">
          <a:blip r:embed="rId3">
            <a:extLst>
              <a:ext uri="{28A0092B-C50C-407E-A947-70E740481C1C}">
                <a14:useLocalDpi xmlns:a14="http://schemas.microsoft.com/office/drawing/2010/main" val="0"/>
              </a:ext>
            </a:extLst>
          </a:blip>
          <a:srcRect b="12311"/>
          <a:stretch/>
        </p:blipFill>
        <p:spPr>
          <a:xfrm>
            <a:off x="960206" y="4838123"/>
            <a:ext cx="10058400" cy="1935207"/>
          </a:xfrm>
          <a:prstGeom prst="rect">
            <a:avLst/>
          </a:prstGeom>
        </p:spPr>
      </p:pic>
    </p:spTree>
    <p:extLst>
      <p:ext uri="{BB962C8B-B14F-4D97-AF65-F5344CB8AC3E}">
        <p14:creationId xmlns:p14="http://schemas.microsoft.com/office/powerpoint/2010/main" val="2904018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444" y="286603"/>
            <a:ext cx="5588000" cy="1251507"/>
          </a:xfrm>
        </p:spPr>
        <p:txBody>
          <a:bodyPr>
            <a:normAutofit/>
          </a:bodyPr>
          <a:lstStyle/>
          <a:p>
            <a:r>
              <a:rPr lang="en-US" sz="4000" b="1" dirty="0" smtClean="0"/>
              <a:t>12.</a:t>
            </a:r>
            <a:r>
              <a:rPr lang="tr-TR" sz="4000" b="1" dirty="0">
                <a:solidFill>
                  <a:srgbClr val="000000"/>
                </a:solidFill>
              </a:rPr>
              <a:t> Tıbbi Genetik ve Kanser Araştırma Birimi</a:t>
            </a:r>
            <a:r>
              <a:rPr lang="en-US" sz="4000" b="1" dirty="0">
                <a:solidFill>
                  <a:srgbClr val="000000"/>
                </a:solidFill>
              </a:rPr>
              <a:t>	</a:t>
            </a:r>
            <a:r>
              <a:rPr lang="en-US" sz="4000" b="1" dirty="0" smtClean="0"/>
              <a:t> </a:t>
            </a:r>
            <a:endParaRPr lang="en-US" sz="4000" b="1" dirty="0"/>
          </a:p>
        </p:txBody>
      </p:sp>
      <p:sp>
        <p:nvSpPr>
          <p:cNvPr id="3" name="Content Placeholder 2"/>
          <p:cNvSpPr>
            <a:spLocks noGrp="1"/>
          </p:cNvSpPr>
          <p:nvPr>
            <p:ph idx="1"/>
          </p:nvPr>
        </p:nvSpPr>
        <p:spPr>
          <a:xfrm>
            <a:off x="296333" y="1662290"/>
            <a:ext cx="11599334" cy="3149599"/>
          </a:xfrm>
        </p:spPr>
        <p:txBody>
          <a:bodyPr>
            <a:normAutofit fontScale="85000" lnSpcReduction="10000"/>
          </a:bodyPr>
          <a:lstStyle/>
          <a:p>
            <a:pPr>
              <a:lnSpc>
                <a:spcPct val="110000"/>
              </a:lnSpc>
              <a:spcBef>
                <a:spcPts val="0"/>
              </a:spcBef>
              <a:spcAft>
                <a:spcPts val="0"/>
              </a:spcAft>
              <a:buFont typeface="Wingdings" charset="2"/>
              <a:buChar char="Ø"/>
            </a:pPr>
            <a:r>
              <a:rPr lang="en-US" dirty="0" err="1" smtClean="0"/>
              <a:t>Tıbbi</a:t>
            </a:r>
            <a:r>
              <a:rPr lang="en-US" dirty="0" smtClean="0"/>
              <a:t> </a:t>
            </a:r>
            <a:r>
              <a:rPr lang="en-US" dirty="0" err="1" smtClean="0"/>
              <a:t>Genetik</a:t>
            </a:r>
            <a:r>
              <a:rPr lang="en-US" dirty="0" smtClean="0"/>
              <a:t> </a:t>
            </a:r>
            <a:r>
              <a:rPr lang="en-US" dirty="0" err="1" smtClean="0"/>
              <a:t>ve</a:t>
            </a:r>
            <a:r>
              <a:rPr lang="en-US" dirty="0" smtClean="0"/>
              <a:t> </a:t>
            </a:r>
            <a:r>
              <a:rPr lang="en-US" dirty="0" err="1" smtClean="0"/>
              <a:t>Kanser</a:t>
            </a:r>
            <a:r>
              <a:rPr lang="en-US" dirty="0" smtClean="0"/>
              <a:t> </a:t>
            </a:r>
            <a:r>
              <a:rPr lang="en-US" dirty="0" err="1" smtClean="0"/>
              <a:t>Araştırma</a:t>
            </a:r>
            <a:r>
              <a:rPr lang="en-US" dirty="0" smtClean="0"/>
              <a:t> </a:t>
            </a:r>
            <a:r>
              <a:rPr lang="en-US" dirty="0" err="1" smtClean="0"/>
              <a:t>Laboratuvarı</a:t>
            </a:r>
            <a:endParaRPr lang="en-US" dirty="0" smtClean="0"/>
          </a:p>
          <a:p>
            <a:pPr lvl="1">
              <a:lnSpc>
                <a:spcPct val="110000"/>
              </a:lnSpc>
              <a:spcBef>
                <a:spcPts val="0"/>
              </a:spcBef>
              <a:spcAft>
                <a:spcPts val="0"/>
              </a:spcAft>
              <a:buFont typeface="Wingdings" charset="2"/>
              <a:buChar char="Ø"/>
            </a:pPr>
            <a:r>
              <a:rPr lang="en-US" dirty="0" err="1" smtClean="0"/>
              <a:t>Standart</a:t>
            </a:r>
            <a:r>
              <a:rPr lang="en-US" dirty="0" smtClean="0"/>
              <a:t> </a:t>
            </a:r>
            <a:r>
              <a:rPr lang="en-US" dirty="0" err="1" smtClean="0"/>
              <a:t>Hücre</a:t>
            </a:r>
            <a:r>
              <a:rPr lang="en-US" dirty="0" smtClean="0"/>
              <a:t> </a:t>
            </a:r>
            <a:r>
              <a:rPr lang="en-US" dirty="0" err="1" smtClean="0"/>
              <a:t>Kültür</a:t>
            </a:r>
            <a:r>
              <a:rPr lang="en-US" dirty="0" smtClean="0"/>
              <a:t> </a:t>
            </a:r>
            <a:r>
              <a:rPr lang="en-US" dirty="0" err="1" smtClean="0"/>
              <a:t>Laboratuvarı</a:t>
            </a:r>
            <a:endParaRPr lang="en-US" dirty="0" smtClean="0"/>
          </a:p>
          <a:p>
            <a:pPr lvl="1">
              <a:lnSpc>
                <a:spcPct val="110000"/>
              </a:lnSpc>
              <a:spcBef>
                <a:spcPts val="0"/>
              </a:spcBef>
              <a:spcAft>
                <a:spcPts val="0"/>
              </a:spcAft>
              <a:buFont typeface="Wingdings" charset="2"/>
              <a:buChar char="Ø"/>
            </a:pPr>
            <a:r>
              <a:rPr lang="en-US" dirty="0" err="1" smtClean="0"/>
              <a:t>Mikromanipilatörlü</a:t>
            </a:r>
            <a:r>
              <a:rPr lang="en-US" dirty="0" smtClean="0"/>
              <a:t> </a:t>
            </a:r>
            <a:r>
              <a:rPr lang="en-US" dirty="0" err="1" smtClean="0"/>
              <a:t>Mikroskop</a:t>
            </a:r>
            <a:endParaRPr lang="en-US" dirty="0" smtClean="0"/>
          </a:p>
          <a:p>
            <a:pPr>
              <a:lnSpc>
                <a:spcPct val="110000"/>
              </a:lnSpc>
              <a:spcBef>
                <a:spcPts val="0"/>
              </a:spcBef>
              <a:spcAft>
                <a:spcPts val="0"/>
              </a:spcAft>
              <a:buFont typeface="Wingdings" charset="2"/>
              <a:buChar char="Ø"/>
            </a:pPr>
            <a:r>
              <a:rPr lang="en-US" dirty="0" err="1" smtClean="0"/>
              <a:t>Genom</a:t>
            </a:r>
            <a:r>
              <a:rPr lang="en-US" dirty="0" smtClean="0"/>
              <a:t> </a:t>
            </a:r>
            <a:r>
              <a:rPr lang="en-US" dirty="0" err="1" smtClean="0"/>
              <a:t>Analiz</a:t>
            </a:r>
            <a:r>
              <a:rPr lang="en-US" dirty="0" smtClean="0"/>
              <a:t> </a:t>
            </a:r>
            <a:r>
              <a:rPr lang="en-US" dirty="0" err="1" smtClean="0"/>
              <a:t>Laborutuvarı</a:t>
            </a:r>
            <a:endParaRPr lang="en-US" dirty="0" smtClean="0"/>
          </a:p>
          <a:p>
            <a:pPr lvl="1">
              <a:lnSpc>
                <a:spcPct val="110000"/>
              </a:lnSpc>
              <a:spcBef>
                <a:spcPts val="0"/>
              </a:spcBef>
              <a:spcAft>
                <a:spcPts val="0"/>
              </a:spcAft>
              <a:buFont typeface="Wingdings" charset="2"/>
              <a:buChar char="Ø"/>
            </a:pPr>
            <a:r>
              <a:rPr lang="en-US" dirty="0" err="1" smtClean="0"/>
              <a:t>Gerçek</a:t>
            </a:r>
            <a:r>
              <a:rPr lang="en-US" dirty="0" smtClean="0"/>
              <a:t> </a:t>
            </a:r>
            <a:r>
              <a:rPr lang="en-US" dirty="0" err="1" smtClean="0"/>
              <a:t>Zamanlı</a:t>
            </a:r>
            <a:r>
              <a:rPr lang="en-US" dirty="0" smtClean="0"/>
              <a:t> </a:t>
            </a:r>
            <a:r>
              <a:rPr lang="en-US" dirty="0" err="1" smtClean="0"/>
              <a:t>Polimeraz</a:t>
            </a:r>
            <a:r>
              <a:rPr lang="en-US" dirty="0" smtClean="0"/>
              <a:t> </a:t>
            </a:r>
            <a:r>
              <a:rPr lang="en-US" dirty="0" err="1" smtClean="0"/>
              <a:t>Zincir</a:t>
            </a:r>
            <a:r>
              <a:rPr lang="en-US" dirty="0" smtClean="0"/>
              <a:t> </a:t>
            </a:r>
            <a:r>
              <a:rPr lang="en-US" dirty="0" err="1" smtClean="0"/>
              <a:t>Reaksiyon</a:t>
            </a:r>
            <a:r>
              <a:rPr lang="en-US" dirty="0" smtClean="0"/>
              <a:t> </a:t>
            </a:r>
            <a:r>
              <a:rPr lang="en-US" dirty="0" err="1" smtClean="0"/>
              <a:t>Cihazı</a:t>
            </a:r>
            <a:r>
              <a:rPr lang="en-US" dirty="0" smtClean="0"/>
              <a:t> (RT-PCR)</a:t>
            </a:r>
          </a:p>
          <a:p>
            <a:pPr lvl="1">
              <a:lnSpc>
                <a:spcPct val="110000"/>
              </a:lnSpc>
              <a:spcBef>
                <a:spcPts val="0"/>
              </a:spcBef>
              <a:spcAft>
                <a:spcPts val="0"/>
              </a:spcAft>
              <a:buFont typeface="Wingdings" charset="2"/>
              <a:buChar char="Ø"/>
            </a:pPr>
            <a:r>
              <a:rPr lang="en-US" dirty="0" err="1" smtClean="0"/>
              <a:t>Termal</a:t>
            </a:r>
            <a:r>
              <a:rPr lang="en-US" dirty="0" smtClean="0"/>
              <a:t> Cycler </a:t>
            </a:r>
          </a:p>
          <a:p>
            <a:pPr lvl="1">
              <a:lnSpc>
                <a:spcPct val="110000"/>
              </a:lnSpc>
              <a:spcBef>
                <a:spcPts val="0"/>
              </a:spcBef>
              <a:spcAft>
                <a:spcPts val="0"/>
              </a:spcAft>
              <a:buFont typeface="Wingdings" charset="2"/>
              <a:buChar char="Ø"/>
            </a:pPr>
            <a:r>
              <a:rPr lang="en-US" dirty="0" err="1" smtClean="0"/>
              <a:t>Jel</a:t>
            </a:r>
            <a:r>
              <a:rPr lang="en-US" dirty="0" smtClean="0"/>
              <a:t> </a:t>
            </a:r>
            <a:r>
              <a:rPr lang="en-US" dirty="0" err="1" smtClean="0"/>
              <a:t>Görüntüleme</a:t>
            </a:r>
            <a:r>
              <a:rPr lang="en-US" dirty="0" smtClean="0"/>
              <a:t> </a:t>
            </a:r>
            <a:r>
              <a:rPr lang="en-US" dirty="0" err="1" smtClean="0"/>
              <a:t>Sistemi</a:t>
            </a:r>
            <a:endParaRPr lang="en-US" dirty="0" smtClean="0"/>
          </a:p>
          <a:p>
            <a:pPr lvl="1">
              <a:lnSpc>
                <a:spcPct val="110000"/>
              </a:lnSpc>
              <a:spcBef>
                <a:spcPts val="0"/>
              </a:spcBef>
              <a:spcAft>
                <a:spcPts val="0"/>
              </a:spcAft>
              <a:buFont typeface="Wingdings" charset="2"/>
              <a:buChar char="Ø"/>
            </a:pPr>
            <a:r>
              <a:rPr lang="en-US" dirty="0" err="1" smtClean="0"/>
              <a:t>Jel</a:t>
            </a:r>
            <a:r>
              <a:rPr lang="en-US" dirty="0" smtClean="0"/>
              <a:t> </a:t>
            </a:r>
            <a:r>
              <a:rPr lang="en-US" dirty="0" err="1" smtClean="0"/>
              <a:t>Elektroforezi</a:t>
            </a:r>
            <a:endParaRPr lang="en-US" dirty="0" smtClean="0"/>
          </a:p>
          <a:p>
            <a:pPr marL="201168" lvl="1" indent="0">
              <a:lnSpc>
                <a:spcPct val="110000"/>
              </a:lnSpc>
              <a:spcBef>
                <a:spcPts val="0"/>
              </a:spcBef>
              <a:spcAft>
                <a:spcPts val="0"/>
              </a:spcAft>
              <a:buNone/>
            </a:pPr>
            <a:endParaRPr lang="en-US" dirty="0" smtClean="0"/>
          </a:p>
          <a:p>
            <a:pPr>
              <a:spcBef>
                <a:spcPts val="0"/>
              </a:spcBef>
              <a:spcAft>
                <a:spcPts val="0"/>
              </a:spcAft>
            </a:pPr>
            <a:r>
              <a:rPr lang="en-US" sz="1900" dirty="0" err="1" smtClean="0"/>
              <a:t>Farklı</a:t>
            </a:r>
            <a:r>
              <a:rPr lang="en-US" sz="1900" dirty="0" smtClean="0"/>
              <a:t> </a:t>
            </a:r>
            <a:r>
              <a:rPr lang="en-US" sz="1900" dirty="0" err="1" smtClean="0"/>
              <a:t>kanser</a:t>
            </a:r>
            <a:r>
              <a:rPr lang="en-US" sz="1900" dirty="0" smtClean="0"/>
              <a:t> </a:t>
            </a:r>
            <a:r>
              <a:rPr lang="en-US" sz="1900" dirty="0" err="1" smtClean="0"/>
              <a:t>hücre</a:t>
            </a:r>
            <a:r>
              <a:rPr lang="en-US" sz="1900" dirty="0" smtClean="0"/>
              <a:t> </a:t>
            </a:r>
            <a:r>
              <a:rPr lang="en-US" sz="1900" dirty="0" err="1" smtClean="0"/>
              <a:t>dizileri</a:t>
            </a:r>
            <a:r>
              <a:rPr lang="en-US" sz="1900" dirty="0" smtClean="0"/>
              <a:t> </a:t>
            </a:r>
            <a:r>
              <a:rPr lang="en-US" sz="1900" dirty="0" err="1" smtClean="0"/>
              <a:t>kullanılarak</a:t>
            </a:r>
            <a:r>
              <a:rPr lang="en-US" sz="1900" dirty="0" smtClean="0"/>
              <a:t> anti-</a:t>
            </a:r>
            <a:r>
              <a:rPr lang="en-US" sz="1900" dirty="0" err="1" smtClean="0"/>
              <a:t>karsinojenik</a:t>
            </a:r>
            <a:r>
              <a:rPr lang="en-US" sz="1900" dirty="0" smtClean="0"/>
              <a:t> </a:t>
            </a:r>
            <a:r>
              <a:rPr lang="en-US" sz="1900" dirty="0" err="1" smtClean="0"/>
              <a:t>etkiye</a:t>
            </a:r>
            <a:r>
              <a:rPr lang="en-US" sz="1900" dirty="0" smtClean="0"/>
              <a:t> </a:t>
            </a:r>
            <a:r>
              <a:rPr lang="en-US" sz="1900" dirty="0" err="1" smtClean="0"/>
              <a:t>sahip</a:t>
            </a:r>
            <a:r>
              <a:rPr lang="en-US" sz="1900" dirty="0" smtClean="0"/>
              <a:t> </a:t>
            </a:r>
            <a:r>
              <a:rPr lang="en-US" sz="1900" dirty="0" err="1" smtClean="0"/>
              <a:t>maddelerin</a:t>
            </a:r>
            <a:r>
              <a:rPr lang="en-US" sz="1900" dirty="0" smtClean="0"/>
              <a:t> </a:t>
            </a:r>
            <a:r>
              <a:rPr lang="en-US" sz="1900" dirty="0" err="1" smtClean="0"/>
              <a:t>etkinliği</a:t>
            </a:r>
            <a:r>
              <a:rPr lang="en-US" sz="1900" dirty="0" smtClean="0"/>
              <a:t> test </a:t>
            </a:r>
            <a:r>
              <a:rPr lang="en-US" sz="1900" dirty="0" err="1" smtClean="0"/>
              <a:t>edilmektedir</a:t>
            </a:r>
            <a:r>
              <a:rPr lang="en-US" sz="1900" dirty="0" smtClean="0"/>
              <a:t>. </a:t>
            </a:r>
            <a:r>
              <a:rPr lang="en-US" sz="1900" dirty="0" err="1" smtClean="0"/>
              <a:t>Ayrıca</a:t>
            </a:r>
            <a:r>
              <a:rPr lang="en-US" sz="1900" dirty="0" smtClean="0"/>
              <a:t>, </a:t>
            </a:r>
            <a:r>
              <a:rPr lang="en-US" sz="1900" dirty="0" err="1" smtClean="0"/>
              <a:t>oluşturulan</a:t>
            </a:r>
            <a:r>
              <a:rPr lang="en-US" sz="1900" dirty="0" smtClean="0"/>
              <a:t> </a:t>
            </a:r>
            <a:r>
              <a:rPr lang="en-US" sz="1900" dirty="0" err="1" smtClean="0"/>
              <a:t>kanser</a:t>
            </a:r>
            <a:r>
              <a:rPr lang="en-US" sz="1900" dirty="0" smtClean="0"/>
              <a:t> </a:t>
            </a:r>
            <a:r>
              <a:rPr lang="en-US" sz="1900" dirty="0" err="1" smtClean="0"/>
              <a:t>modelleri</a:t>
            </a:r>
            <a:r>
              <a:rPr lang="en-US" sz="1900" dirty="0" smtClean="0"/>
              <a:t> </a:t>
            </a:r>
            <a:r>
              <a:rPr lang="en-US" sz="1900" dirty="0" err="1" smtClean="0"/>
              <a:t>ile</a:t>
            </a:r>
            <a:r>
              <a:rPr lang="en-US" sz="1900" dirty="0" smtClean="0"/>
              <a:t> </a:t>
            </a:r>
            <a:r>
              <a:rPr lang="en-US" sz="1900" dirty="0" err="1" smtClean="0"/>
              <a:t>bazı</a:t>
            </a:r>
            <a:r>
              <a:rPr lang="en-US" sz="1900" dirty="0" smtClean="0"/>
              <a:t> </a:t>
            </a:r>
            <a:r>
              <a:rPr lang="en-US" sz="1900" dirty="0" err="1" smtClean="0"/>
              <a:t>kanser</a:t>
            </a:r>
            <a:r>
              <a:rPr lang="en-US" sz="1900" dirty="0" smtClean="0"/>
              <a:t> </a:t>
            </a:r>
            <a:r>
              <a:rPr lang="en-US" sz="1900" dirty="0" err="1" smtClean="0"/>
              <a:t>türleri</a:t>
            </a:r>
            <a:r>
              <a:rPr lang="en-US" sz="1900" dirty="0" smtClean="0"/>
              <a:t> </a:t>
            </a:r>
            <a:r>
              <a:rPr lang="en-US" sz="1900" dirty="0" err="1" smtClean="0"/>
              <a:t>için</a:t>
            </a:r>
            <a:r>
              <a:rPr lang="en-US" sz="1900" dirty="0" smtClean="0"/>
              <a:t> </a:t>
            </a:r>
            <a:r>
              <a:rPr lang="en-US" sz="1900" dirty="0" err="1" smtClean="0"/>
              <a:t>gelişim</a:t>
            </a:r>
            <a:r>
              <a:rPr lang="en-US" sz="1900" dirty="0" smtClean="0"/>
              <a:t> </a:t>
            </a:r>
            <a:r>
              <a:rPr lang="en-US" sz="1900" dirty="0" err="1" smtClean="0"/>
              <a:t>mekanizmalarının</a:t>
            </a:r>
            <a:r>
              <a:rPr lang="en-US" sz="1900" dirty="0" smtClean="0"/>
              <a:t> </a:t>
            </a:r>
            <a:r>
              <a:rPr lang="en-US" sz="1900" dirty="0" err="1" smtClean="0"/>
              <a:t>aydınlatılması</a:t>
            </a:r>
            <a:r>
              <a:rPr lang="en-US" sz="1900" dirty="0" smtClean="0"/>
              <a:t> </a:t>
            </a:r>
            <a:r>
              <a:rPr lang="en-US" sz="1900" dirty="0" err="1" smtClean="0"/>
              <a:t>çalışmaları</a:t>
            </a:r>
            <a:r>
              <a:rPr lang="en-US" sz="1900" dirty="0" smtClean="0"/>
              <a:t> </a:t>
            </a:r>
            <a:r>
              <a:rPr lang="en-US" sz="1900" dirty="0" err="1" smtClean="0"/>
              <a:t>yürütülebilmektedir</a:t>
            </a:r>
            <a:r>
              <a:rPr lang="en-US" sz="1900" dirty="0" smtClean="0"/>
              <a:t>.</a:t>
            </a:r>
          </a:p>
          <a:p>
            <a:pPr>
              <a:spcBef>
                <a:spcPts val="0"/>
              </a:spcBef>
              <a:spcAft>
                <a:spcPts val="0"/>
              </a:spcAft>
            </a:pPr>
            <a:r>
              <a:rPr lang="en-US" sz="1900" dirty="0" err="1" smtClean="0"/>
              <a:t>Standart</a:t>
            </a:r>
            <a:r>
              <a:rPr lang="en-US" sz="1900" dirty="0" smtClean="0"/>
              <a:t> </a:t>
            </a:r>
            <a:r>
              <a:rPr lang="en-US" sz="1900" dirty="0" err="1" smtClean="0"/>
              <a:t>hücre</a:t>
            </a:r>
            <a:r>
              <a:rPr lang="en-US" sz="1900" dirty="0" smtClean="0"/>
              <a:t> </a:t>
            </a:r>
            <a:r>
              <a:rPr lang="en-US" sz="1900" dirty="0" err="1" smtClean="0"/>
              <a:t>kültür</a:t>
            </a:r>
            <a:r>
              <a:rPr lang="en-US" sz="1900" dirty="0" smtClean="0"/>
              <a:t> </a:t>
            </a:r>
            <a:r>
              <a:rPr lang="en-US" sz="1900" dirty="0" err="1" smtClean="0"/>
              <a:t>laboratuvarında</a:t>
            </a:r>
            <a:r>
              <a:rPr lang="en-US" sz="1900" dirty="0" smtClean="0"/>
              <a:t> </a:t>
            </a:r>
            <a:r>
              <a:rPr lang="en-US" sz="1900" dirty="0" err="1" smtClean="0"/>
              <a:t>kültüre</a:t>
            </a:r>
            <a:r>
              <a:rPr lang="en-US" sz="1900" dirty="0" smtClean="0"/>
              <a:t> </a:t>
            </a:r>
            <a:r>
              <a:rPr lang="en-US" sz="1900" dirty="0" err="1" smtClean="0"/>
              <a:t>edilen</a:t>
            </a:r>
            <a:r>
              <a:rPr lang="en-US" sz="1900" dirty="0" smtClean="0"/>
              <a:t> </a:t>
            </a:r>
            <a:r>
              <a:rPr lang="en-US" sz="1900" dirty="0" err="1" smtClean="0"/>
              <a:t>insan</a:t>
            </a:r>
            <a:r>
              <a:rPr lang="en-US" sz="1900" dirty="0" smtClean="0"/>
              <a:t> </a:t>
            </a:r>
            <a:r>
              <a:rPr lang="en-US" sz="1900" dirty="0" err="1" smtClean="0"/>
              <a:t>kaynaklı</a:t>
            </a:r>
            <a:r>
              <a:rPr lang="en-US" sz="1900" dirty="0" smtClean="0"/>
              <a:t> </a:t>
            </a:r>
            <a:r>
              <a:rPr lang="en-US" sz="1900" dirty="0" err="1" smtClean="0"/>
              <a:t>hücrelerdeki</a:t>
            </a:r>
            <a:r>
              <a:rPr lang="en-US" sz="1900" dirty="0" smtClean="0"/>
              <a:t> </a:t>
            </a:r>
            <a:r>
              <a:rPr lang="en-US" sz="1900" dirty="0" err="1" smtClean="0"/>
              <a:t>genetik</a:t>
            </a:r>
            <a:r>
              <a:rPr lang="en-US" sz="1900" dirty="0" smtClean="0"/>
              <a:t> </a:t>
            </a:r>
            <a:r>
              <a:rPr lang="en-US" sz="1900" dirty="0" err="1" smtClean="0"/>
              <a:t>tanılama</a:t>
            </a:r>
            <a:r>
              <a:rPr lang="en-US" sz="1900" dirty="0" smtClean="0"/>
              <a:t> </a:t>
            </a:r>
            <a:r>
              <a:rPr lang="en-US" sz="1900" dirty="0" err="1" smtClean="0"/>
              <a:t>işlemleri</a:t>
            </a:r>
            <a:r>
              <a:rPr lang="en-US" sz="1900" dirty="0" smtClean="0"/>
              <a:t> de </a:t>
            </a:r>
            <a:r>
              <a:rPr lang="en-US" sz="1900" dirty="0" err="1" smtClean="0"/>
              <a:t>bu</a:t>
            </a:r>
            <a:r>
              <a:rPr lang="en-US" sz="1900" dirty="0" smtClean="0"/>
              <a:t> </a:t>
            </a:r>
            <a:r>
              <a:rPr lang="en-US" sz="1900" dirty="0" err="1" smtClean="0"/>
              <a:t>birime</a:t>
            </a:r>
            <a:r>
              <a:rPr lang="en-US" sz="1900" dirty="0" smtClean="0"/>
              <a:t> </a:t>
            </a:r>
            <a:r>
              <a:rPr lang="en-US" sz="1900" dirty="0" err="1" smtClean="0"/>
              <a:t>bağlı</a:t>
            </a:r>
            <a:r>
              <a:rPr lang="en-US" sz="1900" dirty="0" smtClean="0"/>
              <a:t> </a:t>
            </a:r>
            <a:r>
              <a:rPr lang="en-US" sz="1900" dirty="0" err="1" smtClean="0"/>
              <a:t>Genom</a:t>
            </a:r>
            <a:r>
              <a:rPr lang="en-US" sz="1900" dirty="0" smtClean="0"/>
              <a:t> </a:t>
            </a:r>
            <a:r>
              <a:rPr lang="en-US" sz="1900" dirty="0" err="1" smtClean="0"/>
              <a:t>Analiz</a:t>
            </a:r>
            <a:r>
              <a:rPr lang="en-US" sz="1900" dirty="0" smtClean="0"/>
              <a:t> </a:t>
            </a:r>
            <a:r>
              <a:rPr lang="en-US" sz="1900" dirty="0" err="1" smtClean="0"/>
              <a:t>Laboratuvarında</a:t>
            </a:r>
            <a:r>
              <a:rPr lang="en-US" sz="1900" dirty="0" smtClean="0"/>
              <a:t> </a:t>
            </a:r>
            <a:r>
              <a:rPr lang="en-US" sz="1900" dirty="0" err="1" smtClean="0"/>
              <a:t>gerçekleştirilmektedir</a:t>
            </a:r>
            <a:r>
              <a:rPr lang="en-US" sz="1900" dirty="0" smtClean="0"/>
              <a:t>.</a:t>
            </a:r>
            <a:endParaRPr lang="en-US" sz="1900" dirty="0"/>
          </a:p>
        </p:txBody>
      </p:sp>
      <p:grpSp>
        <p:nvGrpSpPr>
          <p:cNvPr id="6" name="Group 5"/>
          <p:cNvGrpSpPr/>
          <p:nvPr/>
        </p:nvGrpSpPr>
        <p:grpSpPr>
          <a:xfrm>
            <a:off x="70555" y="4840111"/>
            <a:ext cx="11839225" cy="2020109"/>
            <a:chOff x="70555" y="3576383"/>
            <a:chExt cx="11839225" cy="3283838"/>
          </a:xfrm>
        </p:grpSpPr>
        <p:pic>
          <p:nvPicPr>
            <p:cNvPr id="4" name="Picture 3" descr="20190307_092111.jpg"/>
            <p:cNvPicPr>
              <a:picLocks/>
            </p:cNvPicPr>
            <p:nvPr/>
          </p:nvPicPr>
          <p:blipFill rotWithShape="1">
            <a:blip r:embed="rId2" cstate="print">
              <a:extLst>
                <a:ext uri="{28A0092B-C50C-407E-A947-70E740481C1C}">
                  <a14:useLocalDpi xmlns:a14="http://schemas.microsoft.com/office/drawing/2010/main" val="0"/>
                </a:ext>
              </a:extLst>
            </a:blip>
            <a:srcRect l="66552" t="25255" r="-1" b="16667"/>
            <a:stretch/>
          </p:blipFill>
          <p:spPr>
            <a:xfrm>
              <a:off x="8480779" y="3584223"/>
              <a:ext cx="3429001" cy="3275998"/>
            </a:xfrm>
            <a:prstGeom prst="rect">
              <a:avLst/>
            </a:prstGeom>
          </p:spPr>
        </p:pic>
        <p:pic>
          <p:nvPicPr>
            <p:cNvPr id="5" name="Picture 4" descr="20190307_092106.jpg"/>
            <p:cNvPicPr>
              <a:picLocks noChangeAspect="1"/>
            </p:cNvPicPr>
            <p:nvPr/>
          </p:nvPicPr>
          <p:blipFill rotWithShape="1">
            <a:blip r:embed="rId3" cstate="print">
              <a:extLst>
                <a:ext uri="{28A0092B-C50C-407E-A947-70E740481C1C}">
                  <a14:useLocalDpi xmlns:a14="http://schemas.microsoft.com/office/drawing/2010/main" val="0"/>
                </a:ext>
              </a:extLst>
            </a:blip>
            <a:srcRect l="4513" t="26955" r="7987" b="12551"/>
            <a:stretch/>
          </p:blipFill>
          <p:spPr>
            <a:xfrm>
              <a:off x="70555" y="3576383"/>
              <a:ext cx="8438444" cy="3281617"/>
            </a:xfrm>
            <a:prstGeom prst="rect">
              <a:avLst/>
            </a:prstGeom>
          </p:spPr>
        </p:pic>
      </p:grpSp>
      <p:pic>
        <p:nvPicPr>
          <p:cNvPr id="7"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438" y="0"/>
            <a:ext cx="3651219" cy="1625725"/>
          </a:xfrm>
          <a:prstGeom prst="rect">
            <a:avLst/>
          </a:prstGeom>
        </p:spPr>
      </p:pic>
      <p:pic>
        <p:nvPicPr>
          <p:cNvPr id="8"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556" y="7993"/>
            <a:ext cx="1778000" cy="1659825"/>
          </a:xfrm>
          <a:prstGeom prst="rect">
            <a:avLst/>
          </a:prstGeom>
        </p:spPr>
      </p:pic>
    </p:spTree>
    <p:extLst>
      <p:ext uri="{BB962C8B-B14F-4D97-AF65-F5344CB8AC3E}">
        <p14:creationId xmlns:p14="http://schemas.microsoft.com/office/powerpoint/2010/main" val="23516149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7444" y="920914"/>
            <a:ext cx="9471487" cy="706964"/>
          </a:xfrm>
        </p:spPr>
        <p:txBody>
          <a:bodyPr>
            <a:normAutofit/>
          </a:bodyPr>
          <a:lstStyle/>
          <a:p>
            <a:r>
              <a:rPr lang="en-US" sz="4000" b="1" dirty="0" smtClean="0"/>
              <a:t>13. </a:t>
            </a:r>
            <a:r>
              <a:rPr lang="en-US" sz="4000" b="1" dirty="0" err="1" smtClean="0"/>
              <a:t>Numune</a:t>
            </a:r>
            <a:r>
              <a:rPr lang="en-US" sz="4000" b="1" dirty="0" smtClean="0"/>
              <a:t> </a:t>
            </a:r>
            <a:r>
              <a:rPr lang="en-US" sz="4000" b="1" dirty="0" err="1" smtClean="0"/>
              <a:t>Hazirlama</a:t>
            </a:r>
            <a:r>
              <a:rPr lang="en-US" sz="4000" b="1" dirty="0" smtClean="0"/>
              <a:t> </a:t>
            </a:r>
            <a:r>
              <a:rPr lang="en-US" sz="4000" b="1" dirty="0" err="1" smtClean="0"/>
              <a:t>Birimi</a:t>
            </a:r>
            <a:endParaRPr lang="en-US" sz="4000" dirty="0"/>
          </a:p>
        </p:txBody>
      </p:sp>
      <p:sp>
        <p:nvSpPr>
          <p:cNvPr id="3" name="İçerik Yer Tutucusu 2"/>
          <p:cNvSpPr>
            <a:spLocks noGrp="1"/>
          </p:cNvSpPr>
          <p:nvPr>
            <p:ph idx="1"/>
          </p:nvPr>
        </p:nvSpPr>
        <p:spPr>
          <a:xfrm>
            <a:off x="437444" y="1677812"/>
            <a:ext cx="11246556" cy="890411"/>
          </a:xfrm>
        </p:spPr>
        <p:txBody>
          <a:bodyPr/>
          <a:lstStyle/>
          <a:p>
            <a:pPr algn="just">
              <a:lnSpc>
                <a:spcPct val="120000"/>
              </a:lnSpc>
            </a:pPr>
            <a:r>
              <a:rPr lang="en-US" dirty="0" err="1">
                <a:solidFill>
                  <a:srgbClr val="000000"/>
                </a:solidFill>
              </a:rPr>
              <a:t>Merkezimdeki</a:t>
            </a:r>
            <a:r>
              <a:rPr lang="en-US" dirty="0">
                <a:solidFill>
                  <a:srgbClr val="000000"/>
                </a:solidFill>
              </a:rPr>
              <a:t> </a:t>
            </a:r>
            <a:r>
              <a:rPr lang="en-US" dirty="0" err="1">
                <a:solidFill>
                  <a:srgbClr val="000000"/>
                </a:solidFill>
              </a:rPr>
              <a:t>analiz</a:t>
            </a:r>
            <a:r>
              <a:rPr lang="en-US" dirty="0">
                <a:solidFill>
                  <a:srgbClr val="000000"/>
                </a:solidFill>
              </a:rPr>
              <a:t> </a:t>
            </a:r>
            <a:r>
              <a:rPr lang="en-US" dirty="0" err="1">
                <a:solidFill>
                  <a:srgbClr val="000000"/>
                </a:solidFill>
              </a:rPr>
              <a:t>laboratuvarında</a:t>
            </a:r>
            <a:r>
              <a:rPr lang="en-US" dirty="0">
                <a:solidFill>
                  <a:srgbClr val="000000"/>
                </a:solidFill>
              </a:rPr>
              <a:t> </a:t>
            </a:r>
            <a:r>
              <a:rPr lang="en-US" dirty="0" err="1">
                <a:solidFill>
                  <a:srgbClr val="000000"/>
                </a:solidFill>
              </a:rPr>
              <a:t>bulunan</a:t>
            </a:r>
            <a:r>
              <a:rPr lang="en-US" dirty="0">
                <a:solidFill>
                  <a:srgbClr val="000000"/>
                </a:solidFill>
              </a:rPr>
              <a:t> ultra </a:t>
            </a:r>
            <a:r>
              <a:rPr lang="en-US" dirty="0" err="1">
                <a:solidFill>
                  <a:srgbClr val="000000"/>
                </a:solidFill>
              </a:rPr>
              <a:t>saf</a:t>
            </a:r>
            <a:r>
              <a:rPr lang="en-US" dirty="0">
                <a:solidFill>
                  <a:srgbClr val="000000"/>
                </a:solidFill>
              </a:rPr>
              <a:t> </a:t>
            </a:r>
            <a:r>
              <a:rPr lang="en-US" dirty="0" err="1">
                <a:solidFill>
                  <a:srgbClr val="000000"/>
                </a:solidFill>
              </a:rPr>
              <a:t>su</a:t>
            </a:r>
            <a:r>
              <a:rPr lang="en-US" dirty="0">
                <a:solidFill>
                  <a:srgbClr val="000000"/>
                </a:solidFill>
              </a:rPr>
              <a:t> </a:t>
            </a:r>
            <a:r>
              <a:rPr lang="en-US" dirty="0" err="1">
                <a:solidFill>
                  <a:srgbClr val="000000"/>
                </a:solidFill>
              </a:rPr>
              <a:t>cihazı</a:t>
            </a:r>
            <a:r>
              <a:rPr lang="en-US" dirty="0">
                <a:solidFill>
                  <a:srgbClr val="000000"/>
                </a:solidFill>
              </a:rPr>
              <a:t>, </a:t>
            </a:r>
            <a:r>
              <a:rPr lang="en-US" dirty="0" err="1">
                <a:solidFill>
                  <a:srgbClr val="000000"/>
                </a:solidFill>
              </a:rPr>
              <a:t>kar-buz</a:t>
            </a:r>
            <a:r>
              <a:rPr lang="en-US" dirty="0">
                <a:solidFill>
                  <a:srgbClr val="000000"/>
                </a:solidFill>
              </a:rPr>
              <a:t> </a:t>
            </a:r>
            <a:r>
              <a:rPr lang="en-US" dirty="0" err="1">
                <a:solidFill>
                  <a:srgbClr val="000000"/>
                </a:solidFill>
              </a:rPr>
              <a:t>makinası</a:t>
            </a:r>
            <a:r>
              <a:rPr lang="en-US" dirty="0">
                <a:solidFill>
                  <a:srgbClr val="000000"/>
                </a:solidFill>
              </a:rPr>
              <a:t>, </a:t>
            </a:r>
            <a:r>
              <a:rPr lang="en-US" dirty="0" err="1">
                <a:solidFill>
                  <a:srgbClr val="000000"/>
                </a:solidFill>
              </a:rPr>
              <a:t>çalkalamalı</a:t>
            </a:r>
            <a:r>
              <a:rPr lang="en-US" dirty="0">
                <a:solidFill>
                  <a:srgbClr val="000000"/>
                </a:solidFill>
              </a:rPr>
              <a:t> </a:t>
            </a:r>
            <a:r>
              <a:rPr lang="en-US" dirty="0" err="1">
                <a:solidFill>
                  <a:srgbClr val="000000"/>
                </a:solidFill>
              </a:rPr>
              <a:t>su</a:t>
            </a:r>
            <a:r>
              <a:rPr lang="en-US" dirty="0">
                <a:solidFill>
                  <a:srgbClr val="000000"/>
                </a:solidFill>
              </a:rPr>
              <a:t> </a:t>
            </a:r>
            <a:r>
              <a:rPr lang="en-US" dirty="0" err="1">
                <a:solidFill>
                  <a:srgbClr val="000000"/>
                </a:solidFill>
              </a:rPr>
              <a:t>banyosu</a:t>
            </a:r>
            <a:r>
              <a:rPr lang="en-US" dirty="0">
                <a:solidFill>
                  <a:srgbClr val="000000"/>
                </a:solidFill>
              </a:rPr>
              <a:t>, </a:t>
            </a:r>
            <a:r>
              <a:rPr lang="en-US" dirty="0" err="1">
                <a:solidFill>
                  <a:srgbClr val="000000"/>
                </a:solidFill>
              </a:rPr>
              <a:t>soğutmalı</a:t>
            </a:r>
            <a:r>
              <a:rPr lang="en-US" dirty="0">
                <a:solidFill>
                  <a:srgbClr val="000000"/>
                </a:solidFill>
              </a:rPr>
              <a:t> </a:t>
            </a:r>
            <a:r>
              <a:rPr lang="en-US" dirty="0" err="1">
                <a:solidFill>
                  <a:srgbClr val="000000"/>
                </a:solidFill>
              </a:rPr>
              <a:t>santrifüj</a:t>
            </a:r>
            <a:r>
              <a:rPr lang="en-US" dirty="0">
                <a:solidFill>
                  <a:srgbClr val="000000"/>
                </a:solidFill>
              </a:rPr>
              <a:t> </a:t>
            </a:r>
            <a:r>
              <a:rPr lang="en-US" dirty="0" err="1">
                <a:solidFill>
                  <a:srgbClr val="000000"/>
                </a:solidFill>
              </a:rPr>
              <a:t>ve</a:t>
            </a:r>
            <a:r>
              <a:rPr lang="en-US" dirty="0">
                <a:solidFill>
                  <a:srgbClr val="000000"/>
                </a:solidFill>
              </a:rPr>
              <a:t> frozen </a:t>
            </a:r>
            <a:r>
              <a:rPr lang="en-US" dirty="0" err="1">
                <a:solidFill>
                  <a:srgbClr val="000000"/>
                </a:solidFill>
              </a:rPr>
              <a:t>cihazı</a:t>
            </a:r>
            <a:r>
              <a:rPr lang="en-US" dirty="0">
                <a:solidFill>
                  <a:srgbClr val="000000"/>
                </a:solidFill>
              </a:rPr>
              <a:t> </a:t>
            </a:r>
            <a:r>
              <a:rPr lang="en-US" dirty="0" err="1">
                <a:solidFill>
                  <a:srgbClr val="000000"/>
                </a:solidFill>
              </a:rPr>
              <a:t>ile</a:t>
            </a:r>
            <a:r>
              <a:rPr lang="en-US" dirty="0">
                <a:solidFill>
                  <a:srgbClr val="000000"/>
                </a:solidFill>
              </a:rPr>
              <a:t> </a:t>
            </a:r>
            <a:r>
              <a:rPr lang="en-US" dirty="0" err="1">
                <a:solidFill>
                  <a:srgbClr val="000000"/>
                </a:solidFill>
              </a:rPr>
              <a:t>ileri</a:t>
            </a:r>
            <a:r>
              <a:rPr lang="en-US" dirty="0">
                <a:solidFill>
                  <a:srgbClr val="000000"/>
                </a:solidFill>
              </a:rPr>
              <a:t> </a:t>
            </a:r>
            <a:r>
              <a:rPr lang="en-US" dirty="0" err="1">
                <a:solidFill>
                  <a:srgbClr val="000000"/>
                </a:solidFill>
              </a:rPr>
              <a:t>analizler</a:t>
            </a:r>
            <a:r>
              <a:rPr lang="en-US" dirty="0">
                <a:solidFill>
                  <a:srgbClr val="000000"/>
                </a:solidFill>
              </a:rPr>
              <a:t> </a:t>
            </a:r>
            <a:r>
              <a:rPr lang="en-US" dirty="0" err="1">
                <a:solidFill>
                  <a:srgbClr val="000000"/>
                </a:solidFill>
              </a:rPr>
              <a:t>için</a:t>
            </a:r>
            <a:r>
              <a:rPr lang="en-US" dirty="0">
                <a:solidFill>
                  <a:srgbClr val="000000"/>
                </a:solidFill>
              </a:rPr>
              <a:t> </a:t>
            </a:r>
            <a:r>
              <a:rPr lang="en-US" dirty="0" err="1">
                <a:solidFill>
                  <a:srgbClr val="000000"/>
                </a:solidFill>
              </a:rPr>
              <a:t>numune</a:t>
            </a:r>
            <a:r>
              <a:rPr lang="en-US" dirty="0">
                <a:solidFill>
                  <a:srgbClr val="000000"/>
                </a:solidFill>
              </a:rPr>
              <a:t> </a:t>
            </a:r>
            <a:r>
              <a:rPr lang="en-US" dirty="0" err="1">
                <a:solidFill>
                  <a:srgbClr val="000000"/>
                </a:solidFill>
              </a:rPr>
              <a:t>hazırlama</a:t>
            </a:r>
            <a:r>
              <a:rPr lang="en-US" dirty="0">
                <a:solidFill>
                  <a:srgbClr val="000000"/>
                </a:solidFill>
              </a:rPr>
              <a:t> </a:t>
            </a:r>
            <a:r>
              <a:rPr lang="en-US" dirty="0" err="1">
                <a:solidFill>
                  <a:srgbClr val="000000"/>
                </a:solidFill>
              </a:rPr>
              <a:t>işlemleri</a:t>
            </a:r>
            <a:r>
              <a:rPr lang="en-US" dirty="0">
                <a:solidFill>
                  <a:srgbClr val="000000"/>
                </a:solidFill>
              </a:rPr>
              <a:t> </a:t>
            </a:r>
            <a:r>
              <a:rPr lang="en-US" dirty="0" err="1">
                <a:solidFill>
                  <a:srgbClr val="000000"/>
                </a:solidFill>
              </a:rPr>
              <a:t>yapılmaktadır</a:t>
            </a:r>
            <a:r>
              <a:rPr lang="en-US" dirty="0">
                <a:solidFill>
                  <a:srgbClr val="000000"/>
                </a:solidFill>
              </a:rPr>
              <a:t>.</a:t>
            </a:r>
          </a:p>
        </p:txBody>
      </p:sp>
      <p:pic>
        <p:nvPicPr>
          <p:cNvPr id="4"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023" y="2602834"/>
            <a:ext cx="10058400" cy="1943829"/>
          </a:xfrm>
          <a:prstGeom prst="rect">
            <a:avLst/>
          </a:prstGeom>
        </p:spPr>
      </p:pic>
      <p:pic>
        <p:nvPicPr>
          <p:cNvPr id="5" name="Resim 5"/>
          <p:cNvPicPr>
            <a:picLocks noChangeAspect="1"/>
          </p:cNvPicPr>
          <p:nvPr/>
        </p:nvPicPr>
        <p:blipFill rotWithShape="1">
          <a:blip r:embed="rId3">
            <a:extLst>
              <a:ext uri="{28A0092B-C50C-407E-A947-70E740481C1C}">
                <a14:useLocalDpi xmlns:a14="http://schemas.microsoft.com/office/drawing/2010/main" val="0"/>
              </a:ext>
            </a:extLst>
          </a:blip>
          <a:srcRect t="6537"/>
          <a:stretch/>
        </p:blipFill>
        <p:spPr>
          <a:xfrm>
            <a:off x="1630972" y="4685034"/>
            <a:ext cx="8976947" cy="2003633"/>
          </a:xfrm>
          <a:prstGeom prst="rect">
            <a:avLst/>
          </a:prstGeom>
        </p:spPr>
      </p:pic>
      <p:grpSp>
        <p:nvGrpSpPr>
          <p:cNvPr id="6" name="Group 5"/>
          <p:cNvGrpSpPr/>
          <p:nvPr/>
        </p:nvGrpSpPr>
        <p:grpSpPr>
          <a:xfrm>
            <a:off x="8551334" y="253556"/>
            <a:ext cx="3471333" cy="1478769"/>
            <a:chOff x="8720666" y="253556"/>
            <a:chExt cx="3471333" cy="1478769"/>
          </a:xfrm>
        </p:grpSpPr>
        <p:pic>
          <p:nvPicPr>
            <p:cNvPr id="7" name="Resim 2"/>
            <p:cNvPicPr>
              <a:picLocks noChangeAspect="1"/>
            </p:cNvPicPr>
            <p:nvPr/>
          </p:nvPicPr>
          <p:blipFill rotWithShape="1">
            <a:blip r:embed="rId4">
              <a:extLst>
                <a:ext uri="{28A0092B-C50C-407E-A947-70E740481C1C}">
                  <a14:useLocalDpi xmlns:a14="http://schemas.microsoft.com/office/drawing/2010/main" val="0"/>
                </a:ext>
              </a:extLst>
            </a:blip>
            <a:srcRect l="33152"/>
            <a:stretch/>
          </p:blipFill>
          <p:spPr>
            <a:xfrm>
              <a:off x="8720666" y="253556"/>
              <a:ext cx="3471333" cy="1478769"/>
            </a:xfrm>
            <a:prstGeom prst="rect">
              <a:avLst/>
            </a:prstGeom>
          </p:spPr>
        </p:pic>
        <p:pic>
          <p:nvPicPr>
            <p:cNvPr id="8" name="Resim 2"/>
            <p:cNvPicPr>
              <a:picLocks noChangeAspect="1"/>
            </p:cNvPicPr>
            <p:nvPr/>
          </p:nvPicPr>
          <p:blipFill rotWithShape="1">
            <a:blip r:embed="rId5">
              <a:extLst>
                <a:ext uri="{28A0092B-C50C-407E-A947-70E740481C1C}">
                  <a14:useLocalDpi xmlns:a14="http://schemas.microsoft.com/office/drawing/2010/main" val="0"/>
                </a:ext>
              </a:extLst>
            </a:blip>
            <a:srcRect r="70471"/>
            <a:stretch/>
          </p:blipFill>
          <p:spPr>
            <a:xfrm>
              <a:off x="8939968" y="307945"/>
              <a:ext cx="1318810" cy="1385387"/>
            </a:xfrm>
            <a:prstGeom prst="rect">
              <a:avLst/>
            </a:prstGeom>
          </p:spPr>
        </p:pic>
      </p:grpSp>
    </p:spTree>
    <p:extLst>
      <p:ext uri="{BB962C8B-B14F-4D97-AF65-F5344CB8AC3E}">
        <p14:creationId xmlns:p14="http://schemas.microsoft.com/office/powerpoint/2010/main" val="3294907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7686" y="553915"/>
            <a:ext cx="9162927" cy="1195754"/>
          </a:xfrm>
        </p:spPr>
        <p:txBody>
          <a:bodyPr/>
          <a:lstStyle/>
          <a:p>
            <a:r>
              <a:rPr lang="tr-TR" sz="6500" dirty="0" smtClean="0"/>
              <a:t>Misyon</a:t>
            </a:r>
            <a:endParaRPr lang="en-US" sz="6500" dirty="0"/>
          </a:p>
        </p:txBody>
      </p:sp>
      <p:sp>
        <p:nvSpPr>
          <p:cNvPr id="3" name="İçerik Yer Tutucusu 2"/>
          <p:cNvSpPr>
            <a:spLocks noGrp="1"/>
          </p:cNvSpPr>
          <p:nvPr>
            <p:ph idx="1"/>
          </p:nvPr>
        </p:nvSpPr>
        <p:spPr>
          <a:xfrm>
            <a:off x="817686" y="1749669"/>
            <a:ext cx="10724739" cy="4681111"/>
          </a:xfrm>
        </p:spPr>
        <p:txBody>
          <a:bodyPr>
            <a:noAutofit/>
          </a:bodyPr>
          <a:lstStyle/>
          <a:p>
            <a:pPr algn="just"/>
            <a:r>
              <a:rPr lang="en-US" dirty="0" err="1">
                <a:solidFill>
                  <a:schemeClr val="tx1"/>
                </a:solidFill>
              </a:rPr>
              <a:t>Kastamonu</a:t>
            </a:r>
            <a:r>
              <a:rPr lang="en-US" dirty="0">
                <a:solidFill>
                  <a:schemeClr val="tx1"/>
                </a:solidFill>
              </a:rPr>
              <a:t> </a:t>
            </a:r>
            <a:r>
              <a:rPr lang="en-US" dirty="0" err="1">
                <a:solidFill>
                  <a:schemeClr val="tx1"/>
                </a:solidFill>
              </a:rPr>
              <a:t>Üniversitesi’nde</a:t>
            </a:r>
            <a:r>
              <a:rPr lang="en-US" dirty="0">
                <a:solidFill>
                  <a:schemeClr val="tx1"/>
                </a:solidFill>
              </a:rPr>
              <a:t> </a:t>
            </a:r>
            <a:r>
              <a:rPr lang="en-US" dirty="0" err="1">
                <a:solidFill>
                  <a:schemeClr val="tx1"/>
                </a:solidFill>
              </a:rPr>
              <a:t>temel</a:t>
            </a:r>
            <a:r>
              <a:rPr lang="en-US" dirty="0">
                <a:solidFill>
                  <a:schemeClr val="tx1"/>
                </a:solidFill>
              </a:rPr>
              <a:t> </a:t>
            </a:r>
            <a:r>
              <a:rPr lang="en-US" dirty="0" err="1">
                <a:solidFill>
                  <a:schemeClr val="tx1"/>
                </a:solidFill>
              </a:rPr>
              <a:t>uygulamalı</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disiplinler</a:t>
            </a:r>
            <a:r>
              <a:rPr lang="en-US" dirty="0">
                <a:solidFill>
                  <a:schemeClr val="tx1"/>
                </a:solidFill>
              </a:rPr>
              <a:t> </a:t>
            </a:r>
            <a:r>
              <a:rPr lang="en-US" dirty="0" err="1">
                <a:solidFill>
                  <a:schemeClr val="tx1"/>
                </a:solidFill>
              </a:rPr>
              <a:t>arası</a:t>
            </a:r>
            <a:r>
              <a:rPr lang="en-US" dirty="0">
                <a:solidFill>
                  <a:schemeClr val="tx1"/>
                </a:solidFill>
              </a:rPr>
              <a:t> </a:t>
            </a:r>
            <a:r>
              <a:rPr lang="en-US" dirty="0" err="1">
                <a:solidFill>
                  <a:schemeClr val="tx1"/>
                </a:solidFill>
              </a:rPr>
              <a:t>alanlardaki</a:t>
            </a:r>
            <a:r>
              <a:rPr lang="en-US" dirty="0">
                <a:solidFill>
                  <a:schemeClr val="tx1"/>
                </a:solidFill>
              </a:rPr>
              <a:t> </a:t>
            </a:r>
            <a:r>
              <a:rPr lang="en-US" dirty="0" err="1">
                <a:solidFill>
                  <a:schemeClr val="tx1"/>
                </a:solidFill>
              </a:rPr>
              <a:t>araştırma</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geliştirme</a:t>
            </a:r>
            <a:r>
              <a:rPr lang="en-US" dirty="0">
                <a:solidFill>
                  <a:schemeClr val="tx1"/>
                </a:solidFill>
              </a:rPr>
              <a:t> </a:t>
            </a:r>
            <a:r>
              <a:rPr lang="en-US" dirty="0" err="1">
                <a:solidFill>
                  <a:schemeClr val="tx1"/>
                </a:solidFill>
              </a:rPr>
              <a:t>faaliyetlerini</a:t>
            </a:r>
            <a:r>
              <a:rPr lang="en-US" dirty="0">
                <a:solidFill>
                  <a:schemeClr val="tx1"/>
                </a:solidFill>
              </a:rPr>
              <a:t> </a:t>
            </a:r>
            <a:r>
              <a:rPr lang="en-US" dirty="0" err="1">
                <a:solidFill>
                  <a:schemeClr val="tx1"/>
                </a:solidFill>
              </a:rPr>
              <a:t>merkezi</a:t>
            </a:r>
            <a:r>
              <a:rPr lang="en-US" dirty="0">
                <a:solidFill>
                  <a:schemeClr val="tx1"/>
                </a:solidFill>
              </a:rPr>
              <a:t> </a:t>
            </a:r>
            <a:r>
              <a:rPr lang="en-US" dirty="0" err="1">
                <a:solidFill>
                  <a:schemeClr val="tx1"/>
                </a:solidFill>
              </a:rPr>
              <a:t>bir</a:t>
            </a:r>
            <a:r>
              <a:rPr lang="en-US" dirty="0">
                <a:solidFill>
                  <a:schemeClr val="tx1"/>
                </a:solidFill>
              </a:rPr>
              <a:t> </a:t>
            </a:r>
            <a:r>
              <a:rPr lang="en-US" dirty="0" err="1">
                <a:solidFill>
                  <a:schemeClr val="tx1"/>
                </a:solidFill>
              </a:rPr>
              <a:t>organizasyon</a:t>
            </a:r>
            <a:r>
              <a:rPr lang="en-US" dirty="0">
                <a:solidFill>
                  <a:schemeClr val="tx1"/>
                </a:solidFill>
              </a:rPr>
              <a:t> </a:t>
            </a:r>
            <a:r>
              <a:rPr lang="en-US" dirty="0" err="1">
                <a:solidFill>
                  <a:schemeClr val="tx1"/>
                </a:solidFill>
              </a:rPr>
              <a:t>çerçevesinde</a:t>
            </a:r>
            <a:r>
              <a:rPr lang="en-US" dirty="0">
                <a:solidFill>
                  <a:schemeClr val="tx1"/>
                </a:solidFill>
              </a:rPr>
              <a:t> </a:t>
            </a:r>
            <a:r>
              <a:rPr lang="en-US" dirty="0" err="1">
                <a:solidFill>
                  <a:schemeClr val="tx1"/>
                </a:solidFill>
              </a:rPr>
              <a:t>birleştirmek</a:t>
            </a:r>
            <a:r>
              <a:rPr lang="en-US" dirty="0">
                <a:solidFill>
                  <a:schemeClr val="tx1"/>
                </a:solidFill>
              </a:rPr>
              <a:t>;</a:t>
            </a:r>
          </a:p>
          <a:p>
            <a:pPr algn="just"/>
            <a:r>
              <a:rPr lang="en-US" dirty="0" err="1">
                <a:solidFill>
                  <a:schemeClr val="tx1"/>
                </a:solidFill>
              </a:rPr>
              <a:t>Üniversitemiz</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bölge</a:t>
            </a:r>
            <a:r>
              <a:rPr lang="en-US" dirty="0">
                <a:solidFill>
                  <a:schemeClr val="tx1"/>
                </a:solidFill>
              </a:rPr>
              <a:t> </a:t>
            </a:r>
            <a:r>
              <a:rPr lang="en-US" dirty="0" err="1">
                <a:solidFill>
                  <a:schemeClr val="tx1"/>
                </a:solidFill>
              </a:rPr>
              <a:t>üniversitelerden</a:t>
            </a:r>
            <a:r>
              <a:rPr lang="en-US" dirty="0">
                <a:solidFill>
                  <a:schemeClr val="tx1"/>
                </a:solidFill>
              </a:rPr>
              <a:t> </a:t>
            </a:r>
            <a:r>
              <a:rPr lang="en-US" dirty="0" err="1">
                <a:solidFill>
                  <a:schemeClr val="tx1"/>
                </a:solidFill>
              </a:rPr>
              <a:t>gelen</a:t>
            </a:r>
            <a:r>
              <a:rPr lang="en-US" dirty="0">
                <a:solidFill>
                  <a:schemeClr val="tx1"/>
                </a:solidFill>
              </a:rPr>
              <a:t> </a:t>
            </a:r>
            <a:r>
              <a:rPr lang="en-US" dirty="0" err="1">
                <a:solidFill>
                  <a:schemeClr val="tx1"/>
                </a:solidFill>
              </a:rPr>
              <a:t>araştırmacıların</a:t>
            </a:r>
            <a:r>
              <a:rPr lang="en-US" dirty="0">
                <a:solidFill>
                  <a:schemeClr val="tx1"/>
                </a:solidFill>
              </a:rPr>
              <a:t>, </a:t>
            </a:r>
            <a:r>
              <a:rPr lang="en-US" dirty="0" err="1">
                <a:solidFill>
                  <a:schemeClr val="tx1"/>
                </a:solidFill>
              </a:rPr>
              <a:t>yüksek</a:t>
            </a:r>
            <a:r>
              <a:rPr lang="en-US" dirty="0">
                <a:solidFill>
                  <a:schemeClr val="tx1"/>
                </a:solidFill>
              </a:rPr>
              <a:t> </a:t>
            </a:r>
            <a:r>
              <a:rPr lang="en-US" dirty="0" err="1">
                <a:solidFill>
                  <a:schemeClr val="tx1"/>
                </a:solidFill>
              </a:rPr>
              <a:t>lisans</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doktora</a:t>
            </a:r>
            <a:r>
              <a:rPr lang="en-US" dirty="0">
                <a:solidFill>
                  <a:schemeClr val="tx1"/>
                </a:solidFill>
              </a:rPr>
              <a:t> </a:t>
            </a:r>
            <a:r>
              <a:rPr lang="en-US" dirty="0" err="1">
                <a:solidFill>
                  <a:schemeClr val="tx1"/>
                </a:solidFill>
              </a:rPr>
              <a:t>öğrencilerinin</a:t>
            </a:r>
            <a:r>
              <a:rPr lang="en-US" dirty="0">
                <a:solidFill>
                  <a:schemeClr val="tx1"/>
                </a:solidFill>
              </a:rPr>
              <a:t> </a:t>
            </a:r>
            <a:r>
              <a:rPr lang="en-US" dirty="0" err="1">
                <a:solidFill>
                  <a:schemeClr val="tx1"/>
                </a:solidFill>
              </a:rPr>
              <a:t>araştırmalarına</a:t>
            </a:r>
            <a:r>
              <a:rPr lang="en-US" dirty="0">
                <a:solidFill>
                  <a:schemeClr val="tx1"/>
                </a:solidFill>
              </a:rPr>
              <a:t> </a:t>
            </a:r>
            <a:r>
              <a:rPr lang="en-US" dirty="0" err="1">
                <a:solidFill>
                  <a:schemeClr val="tx1"/>
                </a:solidFill>
              </a:rPr>
              <a:t>yön</a:t>
            </a:r>
            <a:r>
              <a:rPr lang="en-US" dirty="0">
                <a:solidFill>
                  <a:schemeClr val="tx1"/>
                </a:solidFill>
              </a:rPr>
              <a:t> </a:t>
            </a:r>
            <a:r>
              <a:rPr lang="en-US" dirty="0" err="1">
                <a:solidFill>
                  <a:schemeClr val="tx1"/>
                </a:solidFill>
              </a:rPr>
              <a:t>vermek</a:t>
            </a:r>
            <a:r>
              <a:rPr lang="en-US" dirty="0">
                <a:solidFill>
                  <a:schemeClr val="tx1"/>
                </a:solidFill>
              </a:rPr>
              <a:t>, </a:t>
            </a:r>
            <a:r>
              <a:rPr lang="en-US" dirty="0" err="1">
                <a:solidFill>
                  <a:schemeClr val="tx1"/>
                </a:solidFill>
              </a:rPr>
              <a:t>rahat</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huzurlu</a:t>
            </a:r>
            <a:r>
              <a:rPr lang="en-US" dirty="0">
                <a:solidFill>
                  <a:schemeClr val="tx1"/>
                </a:solidFill>
              </a:rPr>
              <a:t> </a:t>
            </a:r>
            <a:r>
              <a:rPr lang="en-US" dirty="0" err="1">
                <a:solidFill>
                  <a:schemeClr val="tx1"/>
                </a:solidFill>
              </a:rPr>
              <a:t>ortamda</a:t>
            </a:r>
            <a:r>
              <a:rPr lang="en-US" dirty="0">
                <a:solidFill>
                  <a:schemeClr val="tx1"/>
                </a:solidFill>
              </a:rPr>
              <a:t> </a:t>
            </a:r>
            <a:r>
              <a:rPr lang="en-US" dirty="0" err="1">
                <a:solidFill>
                  <a:schemeClr val="tx1"/>
                </a:solidFill>
              </a:rPr>
              <a:t>çalışma</a:t>
            </a:r>
            <a:r>
              <a:rPr lang="en-US" dirty="0">
                <a:solidFill>
                  <a:schemeClr val="tx1"/>
                </a:solidFill>
              </a:rPr>
              <a:t> </a:t>
            </a:r>
            <a:r>
              <a:rPr lang="en-US" dirty="0" err="1">
                <a:solidFill>
                  <a:schemeClr val="tx1"/>
                </a:solidFill>
              </a:rPr>
              <a:t>yapmalarını</a:t>
            </a:r>
            <a:r>
              <a:rPr lang="en-US" dirty="0">
                <a:solidFill>
                  <a:schemeClr val="tx1"/>
                </a:solidFill>
              </a:rPr>
              <a:t> </a:t>
            </a:r>
            <a:r>
              <a:rPr lang="en-US" dirty="0" err="1">
                <a:solidFill>
                  <a:schemeClr val="tx1"/>
                </a:solidFill>
              </a:rPr>
              <a:t>sağlamak</a:t>
            </a:r>
            <a:r>
              <a:rPr lang="en-US" dirty="0">
                <a:solidFill>
                  <a:schemeClr val="tx1"/>
                </a:solidFill>
              </a:rPr>
              <a:t>;</a:t>
            </a:r>
          </a:p>
          <a:p>
            <a:pPr algn="just"/>
            <a:r>
              <a:rPr lang="en-US" dirty="0" err="1">
                <a:solidFill>
                  <a:schemeClr val="tx1"/>
                </a:solidFill>
              </a:rPr>
              <a:t>Üniversitemizin</a:t>
            </a:r>
            <a:r>
              <a:rPr lang="en-US" dirty="0">
                <a:solidFill>
                  <a:schemeClr val="tx1"/>
                </a:solidFill>
              </a:rPr>
              <a:t> </a:t>
            </a:r>
            <a:r>
              <a:rPr lang="en-US" dirty="0" err="1">
                <a:solidFill>
                  <a:schemeClr val="tx1"/>
                </a:solidFill>
              </a:rPr>
              <a:t>tüm</a:t>
            </a:r>
            <a:r>
              <a:rPr lang="en-US" dirty="0">
                <a:solidFill>
                  <a:schemeClr val="tx1"/>
                </a:solidFill>
              </a:rPr>
              <a:t> </a:t>
            </a:r>
            <a:r>
              <a:rPr lang="en-US" dirty="0" err="1">
                <a:solidFill>
                  <a:schemeClr val="tx1"/>
                </a:solidFill>
              </a:rPr>
              <a:t>birimlerindeki</a:t>
            </a:r>
            <a:r>
              <a:rPr lang="en-US" dirty="0">
                <a:solidFill>
                  <a:schemeClr val="tx1"/>
                </a:solidFill>
              </a:rPr>
              <a:t> </a:t>
            </a:r>
            <a:r>
              <a:rPr lang="en-US" dirty="0" err="1">
                <a:solidFill>
                  <a:schemeClr val="tx1"/>
                </a:solidFill>
              </a:rPr>
              <a:t>araştırmacıların</a:t>
            </a:r>
            <a:r>
              <a:rPr lang="en-US" dirty="0">
                <a:solidFill>
                  <a:schemeClr val="tx1"/>
                </a:solidFill>
              </a:rPr>
              <a:t> </a:t>
            </a:r>
            <a:r>
              <a:rPr lang="en-US" dirty="0" err="1">
                <a:solidFill>
                  <a:schemeClr val="tx1"/>
                </a:solidFill>
              </a:rPr>
              <a:t>verimli</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yaratıcı</a:t>
            </a:r>
            <a:r>
              <a:rPr lang="en-US" dirty="0">
                <a:solidFill>
                  <a:schemeClr val="tx1"/>
                </a:solidFill>
              </a:rPr>
              <a:t> </a:t>
            </a:r>
            <a:r>
              <a:rPr lang="en-US" dirty="0" err="1">
                <a:solidFill>
                  <a:schemeClr val="tx1"/>
                </a:solidFill>
              </a:rPr>
              <a:t>bir</a:t>
            </a:r>
            <a:r>
              <a:rPr lang="en-US" dirty="0">
                <a:solidFill>
                  <a:schemeClr val="tx1"/>
                </a:solidFill>
              </a:rPr>
              <a:t> </a:t>
            </a:r>
            <a:r>
              <a:rPr lang="en-US" dirty="0" err="1">
                <a:solidFill>
                  <a:schemeClr val="tx1"/>
                </a:solidFill>
              </a:rPr>
              <a:t>ortamda</a:t>
            </a:r>
            <a:r>
              <a:rPr lang="en-US" dirty="0">
                <a:solidFill>
                  <a:schemeClr val="tx1"/>
                </a:solidFill>
              </a:rPr>
              <a:t> </a:t>
            </a:r>
            <a:r>
              <a:rPr lang="en-US" dirty="0" err="1">
                <a:solidFill>
                  <a:schemeClr val="tx1"/>
                </a:solidFill>
              </a:rPr>
              <a:t>çalışmalarını</a:t>
            </a:r>
            <a:r>
              <a:rPr lang="en-US" dirty="0">
                <a:solidFill>
                  <a:schemeClr val="tx1"/>
                </a:solidFill>
              </a:rPr>
              <a:t> </a:t>
            </a:r>
            <a:r>
              <a:rPr lang="en-US" dirty="0" err="1">
                <a:solidFill>
                  <a:schemeClr val="tx1"/>
                </a:solidFill>
              </a:rPr>
              <a:t>gerçekleştirmek</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üniversitedeki</a:t>
            </a:r>
            <a:r>
              <a:rPr lang="en-US" dirty="0">
                <a:solidFill>
                  <a:schemeClr val="tx1"/>
                </a:solidFill>
              </a:rPr>
              <a:t> </a:t>
            </a:r>
            <a:r>
              <a:rPr lang="en-US" dirty="0" err="1">
                <a:solidFill>
                  <a:schemeClr val="tx1"/>
                </a:solidFill>
              </a:rPr>
              <a:t>bilimsel</a:t>
            </a:r>
            <a:r>
              <a:rPr lang="en-US" dirty="0">
                <a:solidFill>
                  <a:schemeClr val="tx1"/>
                </a:solidFill>
              </a:rPr>
              <a:t> </a:t>
            </a:r>
            <a:r>
              <a:rPr lang="en-US" dirty="0" err="1">
                <a:solidFill>
                  <a:schemeClr val="tx1"/>
                </a:solidFill>
              </a:rPr>
              <a:t>faaliyetlerin</a:t>
            </a:r>
            <a:r>
              <a:rPr lang="en-US" dirty="0">
                <a:solidFill>
                  <a:schemeClr val="tx1"/>
                </a:solidFill>
              </a:rPr>
              <a:t> </a:t>
            </a:r>
            <a:r>
              <a:rPr lang="en-US" dirty="0" err="1">
                <a:solidFill>
                  <a:schemeClr val="tx1"/>
                </a:solidFill>
              </a:rPr>
              <a:t>kalitesini</a:t>
            </a:r>
            <a:r>
              <a:rPr lang="en-US" dirty="0">
                <a:solidFill>
                  <a:schemeClr val="tx1"/>
                </a:solidFill>
              </a:rPr>
              <a:t> </a:t>
            </a:r>
            <a:r>
              <a:rPr lang="en-US" dirty="0" err="1">
                <a:solidFill>
                  <a:schemeClr val="tx1"/>
                </a:solidFill>
              </a:rPr>
              <a:t>artırmak</a:t>
            </a:r>
            <a:r>
              <a:rPr lang="en-US" dirty="0">
                <a:solidFill>
                  <a:schemeClr val="tx1"/>
                </a:solidFill>
              </a:rPr>
              <a:t>;</a:t>
            </a:r>
          </a:p>
          <a:p>
            <a:pPr algn="just"/>
            <a:r>
              <a:rPr lang="en-US" dirty="0" err="1">
                <a:solidFill>
                  <a:schemeClr val="tx1"/>
                </a:solidFill>
              </a:rPr>
              <a:t>Üniversiteler</a:t>
            </a:r>
            <a:r>
              <a:rPr lang="en-US" dirty="0">
                <a:solidFill>
                  <a:schemeClr val="tx1"/>
                </a:solidFill>
              </a:rPr>
              <a:t>, </a:t>
            </a:r>
            <a:r>
              <a:rPr lang="en-US" dirty="0" err="1">
                <a:solidFill>
                  <a:schemeClr val="tx1"/>
                </a:solidFill>
              </a:rPr>
              <a:t>araştırma</a:t>
            </a:r>
            <a:r>
              <a:rPr lang="en-US" dirty="0">
                <a:solidFill>
                  <a:schemeClr val="tx1"/>
                </a:solidFill>
              </a:rPr>
              <a:t> </a:t>
            </a:r>
            <a:r>
              <a:rPr lang="en-US" dirty="0" err="1">
                <a:solidFill>
                  <a:schemeClr val="tx1"/>
                </a:solidFill>
              </a:rPr>
              <a:t>merkezleri</a:t>
            </a:r>
            <a:r>
              <a:rPr lang="en-US" dirty="0">
                <a:solidFill>
                  <a:schemeClr val="tx1"/>
                </a:solidFill>
              </a:rPr>
              <a:t>, </a:t>
            </a:r>
            <a:r>
              <a:rPr lang="en-US" dirty="0" err="1">
                <a:solidFill>
                  <a:schemeClr val="tx1"/>
                </a:solidFill>
              </a:rPr>
              <a:t>sanayi</a:t>
            </a:r>
            <a:r>
              <a:rPr lang="en-US" dirty="0">
                <a:solidFill>
                  <a:schemeClr val="tx1"/>
                </a:solidFill>
              </a:rPr>
              <a:t>, </a:t>
            </a:r>
            <a:r>
              <a:rPr lang="en-US" dirty="0" err="1">
                <a:solidFill>
                  <a:schemeClr val="tx1"/>
                </a:solidFill>
              </a:rPr>
              <a:t>kamu</a:t>
            </a:r>
            <a:r>
              <a:rPr lang="en-US" dirty="0">
                <a:solidFill>
                  <a:schemeClr val="tx1"/>
                </a:solidFill>
              </a:rPr>
              <a:t> </a:t>
            </a:r>
            <a:r>
              <a:rPr lang="en-US" dirty="0" err="1">
                <a:solidFill>
                  <a:schemeClr val="tx1"/>
                </a:solidFill>
              </a:rPr>
              <a:t>kurum</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kuruluşları</a:t>
            </a:r>
            <a:r>
              <a:rPr lang="en-US" dirty="0">
                <a:solidFill>
                  <a:schemeClr val="tx1"/>
                </a:solidFill>
              </a:rPr>
              <a:t> </a:t>
            </a:r>
            <a:r>
              <a:rPr lang="en-US" dirty="0" err="1">
                <a:solidFill>
                  <a:schemeClr val="tx1"/>
                </a:solidFill>
              </a:rPr>
              <a:t>ile</a:t>
            </a:r>
            <a:r>
              <a:rPr lang="en-US" dirty="0">
                <a:solidFill>
                  <a:schemeClr val="tx1"/>
                </a:solidFill>
              </a:rPr>
              <a:t> </a:t>
            </a:r>
            <a:r>
              <a:rPr lang="en-US" dirty="0" err="1">
                <a:solidFill>
                  <a:schemeClr val="tx1"/>
                </a:solidFill>
              </a:rPr>
              <a:t>üçüncü</a:t>
            </a:r>
            <a:r>
              <a:rPr lang="en-US" dirty="0">
                <a:solidFill>
                  <a:schemeClr val="tx1"/>
                </a:solidFill>
              </a:rPr>
              <a:t> </a:t>
            </a:r>
            <a:r>
              <a:rPr lang="en-US" dirty="0" err="1">
                <a:solidFill>
                  <a:schemeClr val="tx1"/>
                </a:solidFill>
              </a:rPr>
              <a:t>şahısların</a:t>
            </a:r>
            <a:r>
              <a:rPr lang="en-US" dirty="0">
                <a:solidFill>
                  <a:schemeClr val="tx1"/>
                </a:solidFill>
              </a:rPr>
              <a:t> </a:t>
            </a:r>
            <a:r>
              <a:rPr lang="en-US" dirty="0" err="1">
                <a:solidFill>
                  <a:schemeClr val="tx1"/>
                </a:solidFill>
              </a:rPr>
              <a:t>analiz</a:t>
            </a:r>
            <a:r>
              <a:rPr lang="en-US" dirty="0">
                <a:solidFill>
                  <a:schemeClr val="tx1"/>
                </a:solidFill>
              </a:rPr>
              <a:t> </a:t>
            </a:r>
            <a:r>
              <a:rPr lang="en-US" dirty="0" err="1">
                <a:solidFill>
                  <a:schemeClr val="tx1"/>
                </a:solidFill>
              </a:rPr>
              <a:t>ihtiyaçlarını</a:t>
            </a:r>
            <a:r>
              <a:rPr lang="en-US" dirty="0">
                <a:solidFill>
                  <a:schemeClr val="tx1"/>
                </a:solidFill>
              </a:rPr>
              <a:t> </a:t>
            </a:r>
            <a:r>
              <a:rPr lang="en-US" dirty="0" err="1">
                <a:solidFill>
                  <a:schemeClr val="tx1"/>
                </a:solidFill>
              </a:rPr>
              <a:t>merkezin</a:t>
            </a:r>
            <a:r>
              <a:rPr lang="en-US" dirty="0">
                <a:solidFill>
                  <a:schemeClr val="tx1"/>
                </a:solidFill>
              </a:rPr>
              <a:t> </a:t>
            </a:r>
            <a:r>
              <a:rPr lang="en-US" dirty="0" err="1">
                <a:solidFill>
                  <a:schemeClr val="tx1"/>
                </a:solidFill>
              </a:rPr>
              <a:t>olanakları</a:t>
            </a:r>
            <a:r>
              <a:rPr lang="en-US" dirty="0">
                <a:solidFill>
                  <a:schemeClr val="tx1"/>
                </a:solidFill>
              </a:rPr>
              <a:t> </a:t>
            </a:r>
            <a:r>
              <a:rPr lang="en-US" dirty="0" err="1">
                <a:solidFill>
                  <a:schemeClr val="tx1"/>
                </a:solidFill>
              </a:rPr>
              <a:t>ölçüsünde</a:t>
            </a:r>
            <a:r>
              <a:rPr lang="en-US" dirty="0">
                <a:solidFill>
                  <a:schemeClr val="tx1"/>
                </a:solidFill>
              </a:rPr>
              <a:t> </a:t>
            </a:r>
            <a:r>
              <a:rPr lang="en-US" dirty="0" err="1">
                <a:solidFill>
                  <a:schemeClr val="tx1"/>
                </a:solidFill>
              </a:rPr>
              <a:t>karşılamak</a:t>
            </a:r>
            <a:r>
              <a:rPr lang="en-US" dirty="0">
                <a:solidFill>
                  <a:schemeClr val="tx1"/>
                </a:solidFill>
              </a:rPr>
              <a:t>;</a:t>
            </a:r>
          </a:p>
          <a:p>
            <a:pPr algn="just"/>
            <a:r>
              <a:rPr lang="en-US" dirty="0" err="1">
                <a:solidFill>
                  <a:schemeClr val="tx1"/>
                </a:solidFill>
              </a:rPr>
              <a:t>Sanayi</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üniversiteler</a:t>
            </a:r>
            <a:r>
              <a:rPr lang="en-US" dirty="0">
                <a:solidFill>
                  <a:schemeClr val="tx1"/>
                </a:solidFill>
              </a:rPr>
              <a:t> </a:t>
            </a:r>
            <a:r>
              <a:rPr lang="en-US" dirty="0" err="1">
                <a:solidFill>
                  <a:schemeClr val="tx1"/>
                </a:solidFill>
              </a:rPr>
              <a:t>ile</a:t>
            </a:r>
            <a:r>
              <a:rPr lang="en-US" dirty="0">
                <a:solidFill>
                  <a:schemeClr val="tx1"/>
                </a:solidFill>
              </a:rPr>
              <a:t> </a:t>
            </a:r>
            <a:r>
              <a:rPr lang="en-US" dirty="0" err="1">
                <a:solidFill>
                  <a:schemeClr val="tx1"/>
                </a:solidFill>
              </a:rPr>
              <a:t>disiplinler</a:t>
            </a:r>
            <a:r>
              <a:rPr lang="en-US" dirty="0">
                <a:solidFill>
                  <a:schemeClr val="tx1"/>
                </a:solidFill>
              </a:rPr>
              <a:t> </a:t>
            </a:r>
            <a:r>
              <a:rPr lang="en-US" dirty="0" err="1">
                <a:solidFill>
                  <a:schemeClr val="tx1"/>
                </a:solidFill>
              </a:rPr>
              <a:t>arası</a:t>
            </a:r>
            <a:r>
              <a:rPr lang="en-US" dirty="0">
                <a:solidFill>
                  <a:schemeClr val="tx1"/>
                </a:solidFill>
              </a:rPr>
              <a:t> </a:t>
            </a:r>
            <a:r>
              <a:rPr lang="en-US" dirty="0" err="1">
                <a:solidFill>
                  <a:schemeClr val="tx1"/>
                </a:solidFill>
              </a:rPr>
              <a:t>ortak</a:t>
            </a:r>
            <a:r>
              <a:rPr lang="en-US" dirty="0">
                <a:solidFill>
                  <a:schemeClr val="tx1"/>
                </a:solidFill>
              </a:rPr>
              <a:t> </a:t>
            </a:r>
            <a:r>
              <a:rPr lang="en-US" dirty="0" err="1">
                <a:solidFill>
                  <a:schemeClr val="tx1"/>
                </a:solidFill>
              </a:rPr>
              <a:t>bilimsel</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teknolojik</a:t>
            </a:r>
            <a:r>
              <a:rPr lang="en-US" dirty="0">
                <a:solidFill>
                  <a:schemeClr val="tx1"/>
                </a:solidFill>
              </a:rPr>
              <a:t> </a:t>
            </a:r>
            <a:r>
              <a:rPr lang="en-US" dirty="0" err="1">
                <a:solidFill>
                  <a:schemeClr val="tx1"/>
                </a:solidFill>
              </a:rPr>
              <a:t>projeler</a:t>
            </a:r>
            <a:r>
              <a:rPr lang="en-US" dirty="0">
                <a:solidFill>
                  <a:schemeClr val="tx1"/>
                </a:solidFill>
              </a:rPr>
              <a:t> </a:t>
            </a:r>
            <a:r>
              <a:rPr lang="en-US" dirty="0" err="1">
                <a:solidFill>
                  <a:schemeClr val="tx1"/>
                </a:solidFill>
              </a:rPr>
              <a:t>üretilmesini</a:t>
            </a:r>
            <a:r>
              <a:rPr lang="en-US" dirty="0">
                <a:solidFill>
                  <a:schemeClr val="tx1"/>
                </a:solidFill>
              </a:rPr>
              <a:t> </a:t>
            </a:r>
            <a:r>
              <a:rPr lang="en-US" dirty="0" err="1">
                <a:solidFill>
                  <a:schemeClr val="tx1"/>
                </a:solidFill>
              </a:rPr>
              <a:t>sağlamak</a:t>
            </a:r>
            <a:r>
              <a:rPr lang="en-US" dirty="0">
                <a:solidFill>
                  <a:schemeClr val="tx1"/>
                </a:solidFill>
              </a:rPr>
              <a:t>;</a:t>
            </a:r>
          </a:p>
          <a:p>
            <a:pPr algn="just"/>
            <a:r>
              <a:rPr lang="en-US" dirty="0">
                <a:solidFill>
                  <a:schemeClr val="tx1"/>
                </a:solidFill>
              </a:rPr>
              <a:t>TÜBİTAK, DPT </a:t>
            </a:r>
            <a:r>
              <a:rPr lang="en-US" dirty="0" err="1">
                <a:solidFill>
                  <a:schemeClr val="tx1"/>
                </a:solidFill>
              </a:rPr>
              <a:t>ve</a:t>
            </a:r>
            <a:r>
              <a:rPr lang="en-US" dirty="0">
                <a:solidFill>
                  <a:schemeClr val="tx1"/>
                </a:solidFill>
              </a:rPr>
              <a:t> </a:t>
            </a:r>
            <a:r>
              <a:rPr lang="en-US" dirty="0" err="1">
                <a:solidFill>
                  <a:schemeClr val="tx1"/>
                </a:solidFill>
              </a:rPr>
              <a:t>Kastamonu</a:t>
            </a:r>
            <a:r>
              <a:rPr lang="en-US" dirty="0">
                <a:solidFill>
                  <a:schemeClr val="tx1"/>
                </a:solidFill>
              </a:rPr>
              <a:t> </a:t>
            </a:r>
            <a:r>
              <a:rPr lang="en-US" dirty="0" err="1">
                <a:solidFill>
                  <a:schemeClr val="tx1"/>
                </a:solidFill>
              </a:rPr>
              <a:t>Üniversitesi</a:t>
            </a:r>
            <a:r>
              <a:rPr lang="en-US" dirty="0">
                <a:solidFill>
                  <a:schemeClr val="tx1"/>
                </a:solidFill>
              </a:rPr>
              <a:t> </a:t>
            </a:r>
            <a:r>
              <a:rPr lang="en-US" dirty="0" err="1">
                <a:solidFill>
                  <a:schemeClr val="tx1"/>
                </a:solidFill>
              </a:rPr>
              <a:t>Bilimsel</a:t>
            </a:r>
            <a:r>
              <a:rPr lang="en-US" dirty="0">
                <a:solidFill>
                  <a:schemeClr val="tx1"/>
                </a:solidFill>
              </a:rPr>
              <a:t> </a:t>
            </a:r>
            <a:r>
              <a:rPr lang="en-US" dirty="0" err="1">
                <a:solidFill>
                  <a:schemeClr val="tx1"/>
                </a:solidFill>
              </a:rPr>
              <a:t>Araştırma</a:t>
            </a:r>
            <a:r>
              <a:rPr lang="en-US" dirty="0">
                <a:solidFill>
                  <a:schemeClr val="tx1"/>
                </a:solidFill>
              </a:rPr>
              <a:t> </a:t>
            </a:r>
            <a:r>
              <a:rPr lang="en-US" dirty="0" err="1">
                <a:solidFill>
                  <a:schemeClr val="tx1"/>
                </a:solidFill>
              </a:rPr>
              <a:t>Projeleri</a:t>
            </a:r>
            <a:r>
              <a:rPr lang="en-US" dirty="0">
                <a:solidFill>
                  <a:schemeClr val="tx1"/>
                </a:solidFill>
              </a:rPr>
              <a:t> </a:t>
            </a:r>
            <a:r>
              <a:rPr lang="en-US" dirty="0" err="1">
                <a:solidFill>
                  <a:schemeClr val="tx1"/>
                </a:solidFill>
              </a:rPr>
              <a:t>desteği</a:t>
            </a:r>
            <a:r>
              <a:rPr lang="en-US" dirty="0">
                <a:solidFill>
                  <a:schemeClr val="tx1"/>
                </a:solidFill>
              </a:rPr>
              <a:t> </a:t>
            </a:r>
            <a:r>
              <a:rPr lang="en-US" dirty="0" err="1">
                <a:solidFill>
                  <a:schemeClr val="tx1"/>
                </a:solidFill>
              </a:rPr>
              <a:t>ile</a:t>
            </a:r>
            <a:r>
              <a:rPr lang="en-US" dirty="0">
                <a:solidFill>
                  <a:schemeClr val="tx1"/>
                </a:solidFill>
              </a:rPr>
              <a:t> </a:t>
            </a:r>
            <a:r>
              <a:rPr lang="en-US" dirty="0" err="1">
                <a:solidFill>
                  <a:schemeClr val="tx1"/>
                </a:solidFill>
              </a:rPr>
              <a:t>yürütülen</a:t>
            </a:r>
            <a:r>
              <a:rPr lang="en-US" dirty="0">
                <a:solidFill>
                  <a:schemeClr val="tx1"/>
                </a:solidFill>
              </a:rPr>
              <a:t> </a:t>
            </a:r>
            <a:r>
              <a:rPr lang="en-US" dirty="0" err="1">
                <a:solidFill>
                  <a:schemeClr val="tx1"/>
                </a:solidFill>
              </a:rPr>
              <a:t>proje</a:t>
            </a:r>
            <a:r>
              <a:rPr lang="en-US" dirty="0">
                <a:solidFill>
                  <a:schemeClr val="tx1"/>
                </a:solidFill>
              </a:rPr>
              <a:t> </a:t>
            </a:r>
            <a:r>
              <a:rPr lang="en-US" dirty="0" err="1">
                <a:solidFill>
                  <a:schemeClr val="tx1"/>
                </a:solidFill>
              </a:rPr>
              <a:t>çalışmalarını</a:t>
            </a:r>
            <a:r>
              <a:rPr lang="en-US" dirty="0">
                <a:solidFill>
                  <a:schemeClr val="tx1"/>
                </a:solidFill>
              </a:rPr>
              <a:t> </a:t>
            </a:r>
            <a:r>
              <a:rPr lang="en-US" dirty="0" err="1">
                <a:solidFill>
                  <a:schemeClr val="tx1"/>
                </a:solidFill>
              </a:rPr>
              <a:t>Merkez</a:t>
            </a:r>
            <a:r>
              <a:rPr lang="en-US" dirty="0">
                <a:solidFill>
                  <a:schemeClr val="tx1"/>
                </a:solidFill>
              </a:rPr>
              <a:t> </a:t>
            </a:r>
            <a:r>
              <a:rPr lang="en-US" dirty="0" err="1">
                <a:solidFill>
                  <a:schemeClr val="tx1"/>
                </a:solidFill>
              </a:rPr>
              <a:t>Laboratuvar</a:t>
            </a:r>
            <a:r>
              <a:rPr lang="en-US" dirty="0">
                <a:solidFill>
                  <a:schemeClr val="tx1"/>
                </a:solidFill>
              </a:rPr>
              <a:t> </a:t>
            </a:r>
            <a:r>
              <a:rPr lang="en-US" dirty="0" err="1">
                <a:solidFill>
                  <a:schemeClr val="tx1"/>
                </a:solidFill>
              </a:rPr>
              <a:t>bünyesinde</a:t>
            </a:r>
            <a:r>
              <a:rPr lang="en-US" dirty="0">
                <a:solidFill>
                  <a:schemeClr val="tx1"/>
                </a:solidFill>
              </a:rPr>
              <a:t> </a:t>
            </a:r>
            <a:r>
              <a:rPr lang="en-US" dirty="0" err="1" smtClean="0">
                <a:solidFill>
                  <a:schemeClr val="tx1"/>
                </a:solidFill>
              </a:rPr>
              <a:t>toplaya</a:t>
            </a:r>
            <a:r>
              <a:rPr lang="tr-TR" dirty="0">
                <a:solidFill>
                  <a:schemeClr val="tx1"/>
                </a:solidFill>
              </a:rPr>
              <a:t>c</a:t>
            </a:r>
            <a:r>
              <a:rPr lang="en-US" dirty="0" err="1" smtClean="0">
                <a:solidFill>
                  <a:schemeClr val="tx1"/>
                </a:solidFill>
              </a:rPr>
              <a:t>ak</a:t>
            </a:r>
            <a:r>
              <a:rPr lang="en-US" dirty="0" smtClean="0">
                <a:solidFill>
                  <a:schemeClr val="tx1"/>
                </a:solidFill>
              </a:rPr>
              <a:t> </a:t>
            </a:r>
            <a:r>
              <a:rPr lang="en-US" dirty="0" err="1">
                <a:solidFill>
                  <a:schemeClr val="tx1"/>
                </a:solidFill>
              </a:rPr>
              <a:t>bir</a:t>
            </a:r>
            <a:r>
              <a:rPr lang="en-US" dirty="0">
                <a:solidFill>
                  <a:schemeClr val="tx1"/>
                </a:solidFill>
              </a:rPr>
              <a:t> </a:t>
            </a:r>
            <a:r>
              <a:rPr lang="en-US" dirty="0" err="1">
                <a:solidFill>
                  <a:schemeClr val="tx1"/>
                </a:solidFill>
              </a:rPr>
              <a:t>çalışma</a:t>
            </a:r>
            <a:r>
              <a:rPr lang="en-US" dirty="0">
                <a:solidFill>
                  <a:schemeClr val="tx1"/>
                </a:solidFill>
              </a:rPr>
              <a:t> </a:t>
            </a:r>
            <a:r>
              <a:rPr lang="en-US" dirty="0" err="1">
                <a:solidFill>
                  <a:schemeClr val="tx1"/>
                </a:solidFill>
              </a:rPr>
              <a:t>ortamı</a:t>
            </a:r>
            <a:r>
              <a:rPr lang="en-US" dirty="0">
                <a:solidFill>
                  <a:schemeClr val="tx1"/>
                </a:solidFill>
              </a:rPr>
              <a:t> </a:t>
            </a:r>
            <a:r>
              <a:rPr lang="en-US" dirty="0" err="1">
                <a:solidFill>
                  <a:schemeClr val="tx1"/>
                </a:solidFill>
              </a:rPr>
              <a:t>hazırlamak</a:t>
            </a:r>
            <a:r>
              <a:rPr lang="en-US" dirty="0">
                <a:solidFill>
                  <a:schemeClr val="tx1"/>
                </a:solidFill>
              </a:rPr>
              <a:t>;</a:t>
            </a:r>
          </a:p>
          <a:p>
            <a:pPr marL="0" indent="0" algn="just">
              <a:buNone/>
            </a:pPr>
            <a:endParaRPr lang="en-US" dirty="0">
              <a:solidFill>
                <a:schemeClr val="tx1"/>
              </a:solidFill>
            </a:endParaRPr>
          </a:p>
        </p:txBody>
      </p:sp>
    </p:spTree>
    <p:extLst>
      <p:ext uri="{BB962C8B-B14F-4D97-AF65-F5344CB8AC3E}">
        <p14:creationId xmlns:p14="http://schemas.microsoft.com/office/powerpoint/2010/main" val="15410281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90212" y="518639"/>
            <a:ext cx="8761413" cy="706964"/>
          </a:xfrm>
        </p:spPr>
        <p:txBody>
          <a:bodyPr>
            <a:normAutofit fontScale="90000"/>
          </a:bodyPr>
          <a:lstStyle/>
          <a:p>
            <a:r>
              <a:rPr lang="en-US" b="1" dirty="0" smtClean="0"/>
              <a:t>14. </a:t>
            </a:r>
            <a:r>
              <a:rPr lang="en-US" b="1" dirty="0" err="1" smtClean="0"/>
              <a:t>Sıvı</a:t>
            </a:r>
            <a:r>
              <a:rPr lang="en-US" b="1" dirty="0" smtClean="0"/>
              <a:t> </a:t>
            </a:r>
            <a:r>
              <a:rPr lang="en-US" b="1" dirty="0" err="1" smtClean="0"/>
              <a:t>Azot</a:t>
            </a:r>
            <a:r>
              <a:rPr lang="en-US" b="1" dirty="0" smtClean="0"/>
              <a:t> </a:t>
            </a:r>
            <a:r>
              <a:rPr lang="en-US" b="1" dirty="0" err="1" smtClean="0"/>
              <a:t>Üretim</a:t>
            </a:r>
            <a:r>
              <a:rPr lang="en-US" b="1" dirty="0" smtClean="0"/>
              <a:t> </a:t>
            </a:r>
            <a:r>
              <a:rPr lang="en-US" b="1" dirty="0" err="1" smtClean="0"/>
              <a:t>Birimi</a:t>
            </a:r>
            <a:endParaRPr lang="en-US" dirty="0"/>
          </a:p>
        </p:txBody>
      </p:sp>
      <p:sp>
        <p:nvSpPr>
          <p:cNvPr id="3" name="İçerik Yer Tutucusu 2"/>
          <p:cNvSpPr>
            <a:spLocks noGrp="1"/>
          </p:cNvSpPr>
          <p:nvPr>
            <p:ph idx="1"/>
          </p:nvPr>
        </p:nvSpPr>
        <p:spPr>
          <a:xfrm>
            <a:off x="513876" y="1651327"/>
            <a:ext cx="8136235" cy="3630246"/>
          </a:xfrm>
        </p:spPr>
        <p:txBody>
          <a:bodyPr>
            <a:normAutofit fontScale="92500"/>
          </a:bodyPr>
          <a:lstStyle/>
          <a:p>
            <a:pPr algn="just">
              <a:lnSpc>
                <a:spcPct val="120000"/>
              </a:lnSpc>
            </a:pPr>
            <a:r>
              <a:rPr lang="en-US" sz="2000" b="1" dirty="0" err="1">
                <a:solidFill>
                  <a:srgbClr val="000000"/>
                </a:solidFill>
              </a:rPr>
              <a:t>Sıvı</a:t>
            </a:r>
            <a:r>
              <a:rPr lang="en-US" sz="2000" b="1" dirty="0">
                <a:solidFill>
                  <a:srgbClr val="000000"/>
                </a:solidFill>
              </a:rPr>
              <a:t> </a:t>
            </a:r>
            <a:r>
              <a:rPr lang="en-US" sz="2000" b="1" dirty="0" err="1">
                <a:solidFill>
                  <a:srgbClr val="000000"/>
                </a:solidFill>
              </a:rPr>
              <a:t>azot</a:t>
            </a:r>
            <a:r>
              <a:rPr lang="en-US" sz="2000" b="1" dirty="0">
                <a:solidFill>
                  <a:srgbClr val="000000"/>
                </a:solidFill>
              </a:rPr>
              <a:t> </a:t>
            </a:r>
            <a:r>
              <a:rPr lang="en-US" sz="2000" b="1" dirty="0" err="1">
                <a:solidFill>
                  <a:srgbClr val="000000"/>
                </a:solidFill>
              </a:rPr>
              <a:t>endüstriyel</a:t>
            </a:r>
            <a:r>
              <a:rPr lang="en-US" sz="2000" b="1" dirty="0">
                <a:solidFill>
                  <a:srgbClr val="000000"/>
                </a:solidFill>
              </a:rPr>
              <a:t> </a:t>
            </a:r>
            <a:r>
              <a:rPr lang="en-US" sz="2000" b="1" dirty="0" err="1">
                <a:solidFill>
                  <a:srgbClr val="000000"/>
                </a:solidFill>
              </a:rPr>
              <a:t>anlamda</a:t>
            </a:r>
            <a:r>
              <a:rPr lang="en-US" sz="2000" b="1" dirty="0">
                <a:solidFill>
                  <a:srgbClr val="000000"/>
                </a:solidFill>
              </a:rPr>
              <a:t> </a:t>
            </a:r>
            <a:r>
              <a:rPr lang="en-US" sz="2000" b="1" dirty="0" err="1">
                <a:solidFill>
                  <a:srgbClr val="000000"/>
                </a:solidFill>
              </a:rPr>
              <a:t>ve</a:t>
            </a:r>
            <a:r>
              <a:rPr lang="en-US" sz="2000" b="1" dirty="0">
                <a:solidFill>
                  <a:srgbClr val="000000"/>
                </a:solidFill>
              </a:rPr>
              <a:t> </a:t>
            </a:r>
            <a:r>
              <a:rPr lang="en-US" sz="2000" b="1" dirty="0" err="1">
                <a:solidFill>
                  <a:srgbClr val="000000"/>
                </a:solidFill>
              </a:rPr>
              <a:t>büyük</a:t>
            </a:r>
            <a:r>
              <a:rPr lang="en-US" sz="2000" b="1" dirty="0">
                <a:solidFill>
                  <a:srgbClr val="000000"/>
                </a:solidFill>
              </a:rPr>
              <a:t> </a:t>
            </a:r>
            <a:r>
              <a:rPr lang="en-US" sz="2000" b="1" dirty="0" err="1">
                <a:solidFill>
                  <a:srgbClr val="000000"/>
                </a:solidFill>
              </a:rPr>
              <a:t>miktarlarda</a:t>
            </a:r>
            <a:r>
              <a:rPr lang="en-US" sz="2000" b="1" dirty="0">
                <a:solidFill>
                  <a:srgbClr val="000000"/>
                </a:solidFill>
              </a:rPr>
              <a:t> </a:t>
            </a:r>
            <a:r>
              <a:rPr lang="en-US" sz="2000" b="1" dirty="0" err="1">
                <a:solidFill>
                  <a:srgbClr val="000000"/>
                </a:solidFill>
              </a:rPr>
              <a:t>sıvılaştırılmış</a:t>
            </a:r>
            <a:r>
              <a:rPr lang="en-US" sz="2000" b="1" dirty="0">
                <a:solidFill>
                  <a:srgbClr val="000000"/>
                </a:solidFill>
              </a:rPr>
              <a:t> </a:t>
            </a:r>
            <a:r>
              <a:rPr lang="en-US" sz="2000" b="1" dirty="0" err="1">
                <a:solidFill>
                  <a:srgbClr val="000000"/>
                </a:solidFill>
              </a:rPr>
              <a:t>havadan</a:t>
            </a:r>
            <a:r>
              <a:rPr lang="en-US" sz="2000" b="1" dirty="0">
                <a:solidFill>
                  <a:srgbClr val="000000"/>
                </a:solidFill>
              </a:rPr>
              <a:t> </a:t>
            </a:r>
            <a:r>
              <a:rPr lang="en-US" sz="2000" b="1" dirty="0" err="1">
                <a:solidFill>
                  <a:srgbClr val="000000"/>
                </a:solidFill>
              </a:rPr>
              <a:t>destilasyon</a:t>
            </a:r>
            <a:r>
              <a:rPr lang="en-US" sz="2000" b="1" dirty="0">
                <a:solidFill>
                  <a:srgbClr val="000000"/>
                </a:solidFill>
              </a:rPr>
              <a:t> </a:t>
            </a:r>
            <a:r>
              <a:rPr lang="en-US" sz="2000" b="1" dirty="0" err="1">
                <a:solidFill>
                  <a:srgbClr val="000000"/>
                </a:solidFill>
              </a:rPr>
              <a:t>yoluyla</a:t>
            </a:r>
            <a:r>
              <a:rPr lang="en-US" sz="2000" b="1" dirty="0">
                <a:solidFill>
                  <a:srgbClr val="000000"/>
                </a:solidFill>
              </a:rPr>
              <a:t> </a:t>
            </a:r>
            <a:r>
              <a:rPr lang="en-US" sz="2000" b="1" dirty="0" err="1">
                <a:solidFill>
                  <a:srgbClr val="000000"/>
                </a:solidFill>
              </a:rPr>
              <a:t>üretilir</a:t>
            </a:r>
            <a:r>
              <a:rPr lang="en-US" sz="2000" b="1" dirty="0">
                <a:solidFill>
                  <a:srgbClr val="000000"/>
                </a:solidFill>
              </a:rPr>
              <a:t>. </a:t>
            </a:r>
            <a:r>
              <a:rPr lang="en-US" sz="2000" b="1" dirty="0" err="1">
                <a:solidFill>
                  <a:srgbClr val="000000"/>
                </a:solidFill>
              </a:rPr>
              <a:t>Dondurucu</a:t>
            </a:r>
            <a:r>
              <a:rPr lang="en-US" sz="2000" b="1" dirty="0">
                <a:solidFill>
                  <a:srgbClr val="000000"/>
                </a:solidFill>
              </a:rPr>
              <a:t> </a:t>
            </a:r>
            <a:r>
              <a:rPr lang="en-US" sz="2000" b="1" dirty="0" err="1">
                <a:solidFill>
                  <a:srgbClr val="000000"/>
                </a:solidFill>
              </a:rPr>
              <a:t>bir</a:t>
            </a:r>
            <a:r>
              <a:rPr lang="en-US" sz="2000" b="1" dirty="0">
                <a:solidFill>
                  <a:srgbClr val="000000"/>
                </a:solidFill>
              </a:rPr>
              <a:t> </a:t>
            </a:r>
            <a:r>
              <a:rPr lang="en-US" sz="2000" b="1" dirty="0" err="1">
                <a:solidFill>
                  <a:srgbClr val="000000"/>
                </a:solidFill>
              </a:rPr>
              <a:t>sıvı</a:t>
            </a:r>
            <a:r>
              <a:rPr lang="en-US" sz="2000" b="1" dirty="0">
                <a:solidFill>
                  <a:srgbClr val="000000"/>
                </a:solidFill>
              </a:rPr>
              <a:t> </a:t>
            </a:r>
            <a:r>
              <a:rPr lang="en-US" sz="2000" b="1" dirty="0" err="1">
                <a:solidFill>
                  <a:srgbClr val="000000"/>
                </a:solidFill>
              </a:rPr>
              <a:t>olup</a:t>
            </a:r>
            <a:r>
              <a:rPr lang="en-US" sz="2000" b="1" dirty="0">
                <a:solidFill>
                  <a:srgbClr val="000000"/>
                </a:solidFill>
              </a:rPr>
              <a:t> </a:t>
            </a:r>
            <a:r>
              <a:rPr lang="en-US" sz="2000" b="1" dirty="0" err="1">
                <a:solidFill>
                  <a:srgbClr val="000000"/>
                </a:solidFill>
              </a:rPr>
              <a:t>canlı</a:t>
            </a:r>
            <a:r>
              <a:rPr lang="en-US" sz="2000" b="1" dirty="0">
                <a:solidFill>
                  <a:srgbClr val="000000"/>
                </a:solidFill>
              </a:rPr>
              <a:t> </a:t>
            </a:r>
            <a:r>
              <a:rPr lang="en-US" sz="2000" b="1" dirty="0" err="1">
                <a:solidFill>
                  <a:srgbClr val="000000"/>
                </a:solidFill>
              </a:rPr>
              <a:t>dokuyla</a:t>
            </a:r>
            <a:r>
              <a:rPr lang="en-US" sz="2000" b="1" dirty="0">
                <a:solidFill>
                  <a:srgbClr val="000000"/>
                </a:solidFill>
              </a:rPr>
              <a:t> </a:t>
            </a:r>
            <a:r>
              <a:rPr lang="en-US" sz="2000" b="1" dirty="0" err="1">
                <a:solidFill>
                  <a:srgbClr val="000000"/>
                </a:solidFill>
              </a:rPr>
              <a:t>temas</a:t>
            </a:r>
            <a:r>
              <a:rPr lang="en-US" sz="2000" b="1" dirty="0">
                <a:solidFill>
                  <a:srgbClr val="000000"/>
                </a:solidFill>
              </a:rPr>
              <a:t> </a:t>
            </a:r>
            <a:r>
              <a:rPr lang="en-US" sz="2000" b="1" dirty="0" err="1">
                <a:solidFill>
                  <a:srgbClr val="000000"/>
                </a:solidFill>
              </a:rPr>
              <a:t>etmesi</a:t>
            </a:r>
            <a:r>
              <a:rPr lang="en-US" sz="2000" b="1" dirty="0">
                <a:solidFill>
                  <a:srgbClr val="000000"/>
                </a:solidFill>
              </a:rPr>
              <a:t> </a:t>
            </a:r>
            <a:r>
              <a:rPr lang="en-US" sz="2000" b="1" dirty="0" err="1">
                <a:solidFill>
                  <a:srgbClr val="000000"/>
                </a:solidFill>
              </a:rPr>
              <a:t>halinde</a:t>
            </a:r>
            <a:r>
              <a:rPr lang="en-US" sz="2000" b="1" dirty="0">
                <a:solidFill>
                  <a:srgbClr val="000000"/>
                </a:solidFill>
              </a:rPr>
              <a:t> </a:t>
            </a:r>
            <a:r>
              <a:rPr lang="en-US" sz="2000" b="1" dirty="0" err="1">
                <a:solidFill>
                  <a:srgbClr val="000000"/>
                </a:solidFill>
              </a:rPr>
              <a:t>ani</a:t>
            </a:r>
            <a:r>
              <a:rPr lang="en-US" sz="2000" b="1" dirty="0">
                <a:solidFill>
                  <a:srgbClr val="000000"/>
                </a:solidFill>
              </a:rPr>
              <a:t> </a:t>
            </a:r>
            <a:r>
              <a:rPr lang="en-US" sz="2000" b="1" dirty="0" err="1">
                <a:solidFill>
                  <a:srgbClr val="000000"/>
                </a:solidFill>
              </a:rPr>
              <a:t>donmaya</a:t>
            </a:r>
            <a:r>
              <a:rPr lang="en-US" sz="2000" b="1" dirty="0">
                <a:solidFill>
                  <a:srgbClr val="000000"/>
                </a:solidFill>
              </a:rPr>
              <a:t> </a:t>
            </a:r>
            <a:r>
              <a:rPr lang="en-US" sz="2000" b="1" dirty="0" err="1">
                <a:solidFill>
                  <a:srgbClr val="000000"/>
                </a:solidFill>
              </a:rPr>
              <a:t>neden</a:t>
            </a:r>
            <a:r>
              <a:rPr lang="en-US" sz="2000" b="1" dirty="0">
                <a:solidFill>
                  <a:srgbClr val="000000"/>
                </a:solidFill>
              </a:rPr>
              <a:t> </a:t>
            </a:r>
            <a:r>
              <a:rPr lang="en-US" sz="2000" b="1" dirty="0" err="1">
                <a:solidFill>
                  <a:srgbClr val="000000"/>
                </a:solidFill>
              </a:rPr>
              <a:t>olur</a:t>
            </a:r>
            <a:r>
              <a:rPr lang="en-US" sz="2000" b="1" dirty="0">
                <a:solidFill>
                  <a:srgbClr val="000000"/>
                </a:solidFill>
              </a:rPr>
              <a:t>. </a:t>
            </a:r>
            <a:r>
              <a:rPr lang="en-US" sz="2000" b="1" dirty="0" err="1">
                <a:solidFill>
                  <a:srgbClr val="000000"/>
                </a:solidFill>
              </a:rPr>
              <a:t>Ortam</a:t>
            </a:r>
            <a:r>
              <a:rPr lang="en-US" sz="2000" b="1" dirty="0">
                <a:solidFill>
                  <a:srgbClr val="000000"/>
                </a:solidFill>
              </a:rPr>
              <a:t> </a:t>
            </a:r>
            <a:r>
              <a:rPr lang="en-US" sz="2000" b="1" dirty="0" err="1">
                <a:solidFill>
                  <a:srgbClr val="000000"/>
                </a:solidFill>
              </a:rPr>
              <a:t>sıcaklığından</a:t>
            </a:r>
            <a:r>
              <a:rPr lang="en-US" sz="2000" b="1" dirty="0">
                <a:solidFill>
                  <a:srgbClr val="000000"/>
                </a:solidFill>
              </a:rPr>
              <a:t> </a:t>
            </a:r>
            <a:r>
              <a:rPr lang="en-US" sz="2000" b="1" dirty="0" err="1">
                <a:solidFill>
                  <a:srgbClr val="000000"/>
                </a:solidFill>
              </a:rPr>
              <a:t>uygun</a:t>
            </a:r>
            <a:r>
              <a:rPr lang="en-US" sz="2000" b="1" dirty="0">
                <a:solidFill>
                  <a:srgbClr val="000000"/>
                </a:solidFill>
              </a:rPr>
              <a:t> </a:t>
            </a:r>
            <a:r>
              <a:rPr lang="en-US" sz="2000" b="1" dirty="0" err="1">
                <a:solidFill>
                  <a:srgbClr val="000000"/>
                </a:solidFill>
              </a:rPr>
              <a:t>şekilde</a:t>
            </a:r>
            <a:r>
              <a:rPr lang="en-US" sz="2000" b="1" dirty="0">
                <a:solidFill>
                  <a:srgbClr val="000000"/>
                </a:solidFill>
              </a:rPr>
              <a:t> </a:t>
            </a:r>
            <a:r>
              <a:rPr lang="en-US" sz="2000" b="1" dirty="0" err="1">
                <a:solidFill>
                  <a:srgbClr val="000000"/>
                </a:solidFill>
              </a:rPr>
              <a:t>izole</a:t>
            </a:r>
            <a:r>
              <a:rPr lang="en-US" sz="2000" b="1" dirty="0">
                <a:solidFill>
                  <a:srgbClr val="000000"/>
                </a:solidFill>
              </a:rPr>
              <a:t> </a:t>
            </a:r>
            <a:r>
              <a:rPr lang="en-US" sz="2000" b="1" dirty="0" err="1">
                <a:solidFill>
                  <a:srgbClr val="000000"/>
                </a:solidFill>
              </a:rPr>
              <a:t>edilmesi</a:t>
            </a:r>
            <a:r>
              <a:rPr lang="en-US" sz="2000" b="1" dirty="0">
                <a:solidFill>
                  <a:srgbClr val="000000"/>
                </a:solidFill>
              </a:rPr>
              <a:t> </a:t>
            </a:r>
            <a:r>
              <a:rPr lang="en-US" sz="2000" b="1" dirty="0" err="1">
                <a:solidFill>
                  <a:srgbClr val="000000"/>
                </a:solidFill>
              </a:rPr>
              <a:t>durumunda</a:t>
            </a:r>
            <a:r>
              <a:rPr lang="en-US" sz="2000" b="1" dirty="0">
                <a:solidFill>
                  <a:srgbClr val="000000"/>
                </a:solidFill>
              </a:rPr>
              <a:t>, </a:t>
            </a:r>
            <a:r>
              <a:rPr lang="en-US" sz="2000" b="1" dirty="0" err="1">
                <a:solidFill>
                  <a:srgbClr val="000000"/>
                </a:solidFill>
              </a:rPr>
              <a:t>basınç</a:t>
            </a:r>
            <a:r>
              <a:rPr lang="en-US" sz="2000" b="1" dirty="0">
                <a:solidFill>
                  <a:srgbClr val="000000"/>
                </a:solidFill>
              </a:rPr>
              <a:t> </a:t>
            </a:r>
            <a:r>
              <a:rPr lang="en-US" sz="2000" b="1" dirty="0" err="1">
                <a:solidFill>
                  <a:srgbClr val="000000"/>
                </a:solidFill>
              </a:rPr>
              <a:t>uygulaması</a:t>
            </a:r>
            <a:r>
              <a:rPr lang="en-US" sz="2000" b="1" dirty="0">
                <a:solidFill>
                  <a:srgbClr val="000000"/>
                </a:solidFill>
              </a:rPr>
              <a:t> </a:t>
            </a:r>
            <a:r>
              <a:rPr lang="en-US" sz="2000" b="1" dirty="0" err="1">
                <a:solidFill>
                  <a:srgbClr val="000000"/>
                </a:solidFill>
              </a:rPr>
              <a:t>gerektirmeyen</a:t>
            </a:r>
            <a:r>
              <a:rPr lang="en-US" sz="2000" b="1" dirty="0">
                <a:solidFill>
                  <a:srgbClr val="000000"/>
                </a:solidFill>
              </a:rPr>
              <a:t> </a:t>
            </a:r>
            <a:r>
              <a:rPr lang="en-US" sz="2000" b="1" dirty="0" err="1">
                <a:solidFill>
                  <a:srgbClr val="000000"/>
                </a:solidFill>
              </a:rPr>
              <a:t>bir</a:t>
            </a:r>
            <a:r>
              <a:rPr lang="en-US" sz="2000" b="1" dirty="0">
                <a:solidFill>
                  <a:srgbClr val="000000"/>
                </a:solidFill>
              </a:rPr>
              <a:t> </a:t>
            </a:r>
            <a:r>
              <a:rPr lang="en-US" sz="2000" b="1" dirty="0" err="1">
                <a:solidFill>
                  <a:srgbClr val="000000"/>
                </a:solidFill>
              </a:rPr>
              <a:t>azot</a:t>
            </a:r>
            <a:r>
              <a:rPr lang="en-US" sz="2000" b="1" dirty="0">
                <a:solidFill>
                  <a:srgbClr val="000000"/>
                </a:solidFill>
              </a:rPr>
              <a:t> </a:t>
            </a:r>
            <a:r>
              <a:rPr lang="en-US" sz="2000" b="1" dirty="0" err="1">
                <a:solidFill>
                  <a:srgbClr val="000000"/>
                </a:solidFill>
              </a:rPr>
              <a:t>gazı</a:t>
            </a:r>
            <a:r>
              <a:rPr lang="en-US" sz="2000" b="1" dirty="0">
                <a:solidFill>
                  <a:srgbClr val="000000"/>
                </a:solidFill>
              </a:rPr>
              <a:t> </a:t>
            </a:r>
            <a:r>
              <a:rPr lang="en-US" sz="2000" b="1" dirty="0" err="1">
                <a:solidFill>
                  <a:srgbClr val="000000"/>
                </a:solidFill>
              </a:rPr>
              <a:t>kaynağı</a:t>
            </a:r>
            <a:r>
              <a:rPr lang="en-US" sz="2000" b="1" dirty="0">
                <a:solidFill>
                  <a:srgbClr val="000000"/>
                </a:solidFill>
              </a:rPr>
              <a:t> </a:t>
            </a:r>
            <a:r>
              <a:rPr lang="en-US" sz="2000" b="1" dirty="0" err="1">
                <a:solidFill>
                  <a:srgbClr val="000000"/>
                </a:solidFill>
              </a:rPr>
              <a:t>oluşturur</a:t>
            </a:r>
            <a:r>
              <a:rPr lang="en-US" sz="2000" b="1" dirty="0" smtClean="0">
                <a:solidFill>
                  <a:srgbClr val="000000"/>
                </a:solidFill>
              </a:rPr>
              <a:t>.</a:t>
            </a:r>
            <a:endParaRPr lang="tr-TR" sz="2000" b="1" dirty="0" smtClean="0">
              <a:solidFill>
                <a:srgbClr val="000000"/>
              </a:solidFill>
            </a:endParaRPr>
          </a:p>
          <a:p>
            <a:pPr algn="just">
              <a:lnSpc>
                <a:spcPct val="120000"/>
              </a:lnSpc>
            </a:pPr>
            <a:r>
              <a:rPr lang="en-US" sz="2000" b="1" dirty="0" smtClean="0">
                <a:solidFill>
                  <a:srgbClr val="000000"/>
                </a:solidFill>
              </a:rPr>
              <a:t> </a:t>
            </a:r>
            <a:r>
              <a:rPr lang="en-US" sz="2000" b="1" dirty="0" err="1">
                <a:solidFill>
                  <a:srgbClr val="000000"/>
                </a:solidFill>
              </a:rPr>
              <a:t>Suyun</a:t>
            </a:r>
            <a:r>
              <a:rPr lang="en-US" sz="2000" b="1" dirty="0">
                <a:solidFill>
                  <a:srgbClr val="000000"/>
                </a:solidFill>
              </a:rPr>
              <a:t> </a:t>
            </a:r>
            <a:r>
              <a:rPr lang="en-US" sz="2000" b="1" dirty="0" err="1">
                <a:solidFill>
                  <a:srgbClr val="000000"/>
                </a:solidFill>
              </a:rPr>
              <a:t>donma</a:t>
            </a:r>
            <a:r>
              <a:rPr lang="en-US" sz="2000" b="1" dirty="0">
                <a:solidFill>
                  <a:srgbClr val="000000"/>
                </a:solidFill>
              </a:rPr>
              <a:t> </a:t>
            </a:r>
            <a:r>
              <a:rPr lang="en-US" sz="2000" b="1" dirty="0" err="1">
                <a:solidFill>
                  <a:srgbClr val="000000"/>
                </a:solidFill>
              </a:rPr>
              <a:t>noktasının</a:t>
            </a:r>
            <a:r>
              <a:rPr lang="en-US" sz="2000" b="1" dirty="0">
                <a:solidFill>
                  <a:srgbClr val="000000"/>
                </a:solidFill>
              </a:rPr>
              <a:t> </a:t>
            </a:r>
            <a:r>
              <a:rPr lang="en-US" sz="2000" b="1" dirty="0" err="1">
                <a:solidFill>
                  <a:srgbClr val="000000"/>
                </a:solidFill>
              </a:rPr>
              <a:t>çok</a:t>
            </a:r>
            <a:r>
              <a:rPr lang="en-US" sz="2000" b="1" dirty="0">
                <a:solidFill>
                  <a:srgbClr val="000000"/>
                </a:solidFill>
              </a:rPr>
              <a:t> </a:t>
            </a:r>
            <a:r>
              <a:rPr lang="en-US" sz="2000" b="1" dirty="0" err="1">
                <a:solidFill>
                  <a:srgbClr val="000000"/>
                </a:solidFill>
              </a:rPr>
              <a:t>altındaki</a:t>
            </a:r>
            <a:r>
              <a:rPr lang="en-US" sz="2000" b="1" dirty="0">
                <a:solidFill>
                  <a:srgbClr val="000000"/>
                </a:solidFill>
              </a:rPr>
              <a:t> </a:t>
            </a:r>
            <a:r>
              <a:rPr lang="en-US" sz="2000" b="1" dirty="0" err="1">
                <a:solidFill>
                  <a:srgbClr val="000000"/>
                </a:solidFill>
              </a:rPr>
              <a:t>sıcaklıklarda</a:t>
            </a:r>
            <a:r>
              <a:rPr lang="en-US" sz="2000" b="1" dirty="0">
                <a:solidFill>
                  <a:srgbClr val="000000"/>
                </a:solidFill>
              </a:rPr>
              <a:t> </a:t>
            </a:r>
            <a:r>
              <a:rPr lang="en-US" sz="2000" b="1" dirty="0" err="1">
                <a:solidFill>
                  <a:srgbClr val="000000"/>
                </a:solidFill>
              </a:rPr>
              <a:t>kalabilme</a:t>
            </a:r>
            <a:r>
              <a:rPr lang="en-US" sz="2000" b="1" dirty="0">
                <a:solidFill>
                  <a:srgbClr val="000000"/>
                </a:solidFill>
              </a:rPr>
              <a:t> </a:t>
            </a:r>
            <a:r>
              <a:rPr lang="en-US" sz="2000" b="1" dirty="0" err="1">
                <a:solidFill>
                  <a:srgbClr val="000000"/>
                </a:solidFill>
              </a:rPr>
              <a:t>özelliği</a:t>
            </a:r>
            <a:r>
              <a:rPr lang="en-US" sz="2000" b="1" dirty="0">
                <a:solidFill>
                  <a:srgbClr val="000000"/>
                </a:solidFill>
              </a:rPr>
              <a:t> (77 K, </a:t>
            </a:r>
            <a:r>
              <a:rPr lang="tr-TR" sz="2000" b="1" dirty="0">
                <a:solidFill>
                  <a:srgbClr val="000000"/>
                </a:solidFill>
              </a:rPr>
              <a:t> </a:t>
            </a:r>
            <a:r>
              <a:rPr lang="tr-TR" sz="2000" b="1" dirty="0" smtClean="0">
                <a:solidFill>
                  <a:srgbClr val="000000"/>
                </a:solidFill>
              </a:rPr>
              <a:t>    -</a:t>
            </a:r>
            <a:r>
              <a:rPr lang="en-US" sz="2000" b="1" dirty="0" smtClean="0">
                <a:solidFill>
                  <a:srgbClr val="000000"/>
                </a:solidFill>
              </a:rPr>
              <a:t>196°C </a:t>
            </a:r>
            <a:r>
              <a:rPr lang="en-US" sz="2000" b="1" dirty="0" err="1">
                <a:solidFill>
                  <a:srgbClr val="000000"/>
                </a:solidFill>
              </a:rPr>
              <a:t>veya</a:t>
            </a:r>
            <a:r>
              <a:rPr lang="en-US" sz="2000" b="1" dirty="0">
                <a:solidFill>
                  <a:srgbClr val="000000"/>
                </a:solidFill>
              </a:rPr>
              <a:t> -320°F), </a:t>
            </a:r>
            <a:r>
              <a:rPr lang="en-US" sz="2000" b="1" dirty="0" err="1">
                <a:solidFill>
                  <a:srgbClr val="000000"/>
                </a:solidFill>
              </a:rPr>
              <a:t>sıvı</a:t>
            </a:r>
            <a:r>
              <a:rPr lang="en-US" sz="2000" b="1" dirty="0">
                <a:solidFill>
                  <a:srgbClr val="000000"/>
                </a:solidFill>
              </a:rPr>
              <a:t> </a:t>
            </a:r>
            <a:r>
              <a:rPr lang="en-US" sz="2000" b="1" dirty="0" err="1">
                <a:solidFill>
                  <a:srgbClr val="000000"/>
                </a:solidFill>
              </a:rPr>
              <a:t>azotun</a:t>
            </a:r>
            <a:r>
              <a:rPr lang="en-US" sz="2000" b="1" dirty="0">
                <a:solidFill>
                  <a:srgbClr val="000000"/>
                </a:solidFill>
              </a:rPr>
              <a:t> </a:t>
            </a:r>
            <a:r>
              <a:rPr lang="en-US" sz="2000" b="1" dirty="0" err="1">
                <a:solidFill>
                  <a:srgbClr val="000000"/>
                </a:solidFill>
              </a:rPr>
              <a:t>çok</a:t>
            </a:r>
            <a:r>
              <a:rPr lang="en-US" sz="2000" b="1" dirty="0">
                <a:solidFill>
                  <a:srgbClr val="000000"/>
                </a:solidFill>
              </a:rPr>
              <a:t> </a:t>
            </a:r>
            <a:r>
              <a:rPr lang="en-US" sz="2000" b="1" dirty="0" err="1">
                <a:solidFill>
                  <a:srgbClr val="000000"/>
                </a:solidFill>
              </a:rPr>
              <a:t>değişik</a:t>
            </a:r>
            <a:r>
              <a:rPr lang="en-US" sz="2000" b="1" dirty="0">
                <a:solidFill>
                  <a:srgbClr val="000000"/>
                </a:solidFill>
              </a:rPr>
              <a:t> </a:t>
            </a:r>
            <a:r>
              <a:rPr lang="en-US" sz="2000" b="1" dirty="0" err="1">
                <a:solidFill>
                  <a:srgbClr val="000000"/>
                </a:solidFill>
              </a:rPr>
              <a:t>alanlarda</a:t>
            </a:r>
            <a:r>
              <a:rPr lang="en-US" sz="2000" b="1" dirty="0">
                <a:solidFill>
                  <a:srgbClr val="000000"/>
                </a:solidFill>
              </a:rPr>
              <a:t> </a:t>
            </a:r>
            <a:r>
              <a:rPr lang="en-US" sz="2000" b="1" dirty="0" err="1">
                <a:solidFill>
                  <a:srgbClr val="000000"/>
                </a:solidFill>
              </a:rPr>
              <a:t>kullanımını</a:t>
            </a:r>
            <a:r>
              <a:rPr lang="en-US" sz="2000" b="1" dirty="0">
                <a:solidFill>
                  <a:srgbClr val="000000"/>
                </a:solidFill>
              </a:rPr>
              <a:t> </a:t>
            </a:r>
            <a:r>
              <a:rPr lang="en-US" sz="2000" b="1" dirty="0" err="1">
                <a:solidFill>
                  <a:srgbClr val="000000"/>
                </a:solidFill>
              </a:rPr>
              <a:t>mümkün</a:t>
            </a:r>
            <a:r>
              <a:rPr lang="en-US" sz="2000" b="1" dirty="0">
                <a:solidFill>
                  <a:srgbClr val="000000"/>
                </a:solidFill>
              </a:rPr>
              <a:t> </a:t>
            </a:r>
            <a:r>
              <a:rPr lang="en-US" sz="2000" b="1" dirty="0" err="1">
                <a:solidFill>
                  <a:srgbClr val="000000"/>
                </a:solidFill>
              </a:rPr>
              <a:t>kılar</a:t>
            </a:r>
            <a:r>
              <a:rPr lang="en-US" sz="2000" b="1" dirty="0">
                <a:solidFill>
                  <a:srgbClr val="000000"/>
                </a:solidFill>
              </a:rPr>
              <a:t>.</a:t>
            </a:r>
          </a:p>
          <a:p>
            <a:pPr algn="just">
              <a:lnSpc>
                <a:spcPct val="120000"/>
              </a:lnSpc>
            </a:pPr>
            <a:r>
              <a:rPr lang="en-US" sz="2000" b="1" dirty="0" err="1">
                <a:solidFill>
                  <a:srgbClr val="000000"/>
                </a:solidFill>
              </a:rPr>
              <a:t>Merkezimizde</a:t>
            </a:r>
            <a:r>
              <a:rPr lang="en-US" sz="2000" b="1" dirty="0">
                <a:solidFill>
                  <a:srgbClr val="000000"/>
                </a:solidFill>
              </a:rPr>
              <a:t> </a:t>
            </a:r>
            <a:r>
              <a:rPr lang="en-US" sz="2000" b="1" dirty="0" err="1">
                <a:solidFill>
                  <a:srgbClr val="000000"/>
                </a:solidFill>
              </a:rPr>
              <a:t>bulunan</a:t>
            </a:r>
            <a:r>
              <a:rPr lang="en-US" sz="2000" b="1" dirty="0">
                <a:solidFill>
                  <a:srgbClr val="000000"/>
                </a:solidFill>
              </a:rPr>
              <a:t> </a:t>
            </a:r>
            <a:r>
              <a:rPr lang="en-US" sz="2000" b="1" dirty="0" err="1">
                <a:solidFill>
                  <a:srgbClr val="000000"/>
                </a:solidFill>
              </a:rPr>
              <a:t>sıvı</a:t>
            </a:r>
            <a:r>
              <a:rPr lang="en-US" sz="2000" b="1" dirty="0">
                <a:solidFill>
                  <a:srgbClr val="000000"/>
                </a:solidFill>
              </a:rPr>
              <a:t> </a:t>
            </a:r>
            <a:r>
              <a:rPr lang="en-US" sz="2000" b="1" dirty="0" err="1">
                <a:solidFill>
                  <a:srgbClr val="000000"/>
                </a:solidFill>
              </a:rPr>
              <a:t>azot</a:t>
            </a:r>
            <a:r>
              <a:rPr lang="en-US" sz="2000" b="1" dirty="0">
                <a:solidFill>
                  <a:srgbClr val="000000"/>
                </a:solidFill>
              </a:rPr>
              <a:t> </a:t>
            </a:r>
            <a:r>
              <a:rPr lang="en-US" sz="2000" b="1" dirty="0" err="1">
                <a:solidFill>
                  <a:srgbClr val="000000"/>
                </a:solidFill>
              </a:rPr>
              <a:t>üretim</a:t>
            </a:r>
            <a:r>
              <a:rPr lang="en-US" sz="2000" b="1" dirty="0">
                <a:solidFill>
                  <a:srgbClr val="000000"/>
                </a:solidFill>
              </a:rPr>
              <a:t> </a:t>
            </a:r>
            <a:r>
              <a:rPr lang="en-US" sz="2000" b="1" dirty="0" err="1">
                <a:solidFill>
                  <a:srgbClr val="000000"/>
                </a:solidFill>
              </a:rPr>
              <a:t>sistemi</a:t>
            </a:r>
            <a:r>
              <a:rPr lang="en-US" sz="2000" b="1" dirty="0">
                <a:solidFill>
                  <a:srgbClr val="000000"/>
                </a:solidFill>
              </a:rPr>
              <a:t> </a:t>
            </a:r>
            <a:r>
              <a:rPr lang="en-US" sz="2000" b="1" dirty="0" err="1">
                <a:solidFill>
                  <a:srgbClr val="000000"/>
                </a:solidFill>
              </a:rPr>
              <a:t>ile</a:t>
            </a:r>
            <a:r>
              <a:rPr lang="en-US" sz="2000" b="1" dirty="0">
                <a:solidFill>
                  <a:srgbClr val="000000"/>
                </a:solidFill>
              </a:rPr>
              <a:t> </a:t>
            </a:r>
            <a:r>
              <a:rPr lang="en-US" sz="2000" b="1" dirty="0" err="1">
                <a:solidFill>
                  <a:srgbClr val="000000"/>
                </a:solidFill>
              </a:rPr>
              <a:t>günde</a:t>
            </a:r>
            <a:r>
              <a:rPr lang="en-US" sz="2000" b="1" dirty="0">
                <a:solidFill>
                  <a:srgbClr val="000000"/>
                </a:solidFill>
              </a:rPr>
              <a:t> 50 Lt </a:t>
            </a:r>
            <a:r>
              <a:rPr lang="en-US" sz="2000" b="1" dirty="0" err="1">
                <a:solidFill>
                  <a:srgbClr val="000000"/>
                </a:solidFill>
              </a:rPr>
              <a:t>kapasite</a:t>
            </a:r>
            <a:r>
              <a:rPr lang="en-US" sz="2000" b="1" dirty="0">
                <a:solidFill>
                  <a:srgbClr val="000000"/>
                </a:solidFill>
              </a:rPr>
              <a:t> </a:t>
            </a:r>
            <a:r>
              <a:rPr lang="en-US" sz="2000" b="1" dirty="0" err="1">
                <a:solidFill>
                  <a:srgbClr val="000000"/>
                </a:solidFill>
              </a:rPr>
              <a:t>ile</a:t>
            </a:r>
            <a:r>
              <a:rPr lang="en-US" sz="2000" b="1" dirty="0">
                <a:solidFill>
                  <a:srgbClr val="000000"/>
                </a:solidFill>
              </a:rPr>
              <a:t> </a:t>
            </a:r>
            <a:r>
              <a:rPr lang="en-US" sz="2000" b="1" dirty="0" err="1">
                <a:solidFill>
                  <a:srgbClr val="000000"/>
                </a:solidFill>
              </a:rPr>
              <a:t>sıvı</a:t>
            </a:r>
            <a:r>
              <a:rPr lang="en-US" sz="2000" b="1" dirty="0">
                <a:solidFill>
                  <a:srgbClr val="000000"/>
                </a:solidFill>
              </a:rPr>
              <a:t> </a:t>
            </a:r>
            <a:r>
              <a:rPr lang="en-US" sz="2000" b="1" dirty="0" err="1">
                <a:solidFill>
                  <a:srgbClr val="000000"/>
                </a:solidFill>
              </a:rPr>
              <a:t>azot</a:t>
            </a:r>
            <a:r>
              <a:rPr lang="en-US" sz="2000" b="1" dirty="0">
                <a:solidFill>
                  <a:srgbClr val="000000"/>
                </a:solidFill>
              </a:rPr>
              <a:t> </a:t>
            </a:r>
            <a:r>
              <a:rPr lang="en-US" sz="2000" b="1" dirty="0" err="1">
                <a:solidFill>
                  <a:srgbClr val="000000"/>
                </a:solidFill>
              </a:rPr>
              <a:t>üretimi</a:t>
            </a:r>
            <a:r>
              <a:rPr lang="en-US" sz="2000" b="1" dirty="0">
                <a:solidFill>
                  <a:srgbClr val="000000"/>
                </a:solidFill>
              </a:rPr>
              <a:t> </a:t>
            </a:r>
            <a:r>
              <a:rPr lang="en-US" sz="2000" b="1" dirty="0" err="1">
                <a:solidFill>
                  <a:srgbClr val="000000"/>
                </a:solidFill>
              </a:rPr>
              <a:t>gerçekleşmektedir</a:t>
            </a:r>
            <a:r>
              <a:rPr lang="en-US" sz="2000" b="1" dirty="0">
                <a:solidFill>
                  <a:srgbClr val="000000"/>
                </a:solidFill>
              </a:rPr>
              <a:t>.</a:t>
            </a:r>
          </a:p>
          <a:p>
            <a:endParaRPr lang="en-US" dirty="0">
              <a:solidFill>
                <a:srgbClr val="000000"/>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023" y="155223"/>
            <a:ext cx="4559793" cy="1470901"/>
          </a:xfrm>
          <a:prstGeom prst="rect">
            <a:avLst/>
          </a:prstGeom>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l="8750" t="7366" r="2875" b="13370"/>
          <a:stretch/>
        </p:blipFill>
        <p:spPr>
          <a:xfrm>
            <a:off x="8988777" y="2483555"/>
            <a:ext cx="2483556" cy="3118557"/>
          </a:xfrm>
          <a:prstGeom prst="rect">
            <a:avLst/>
          </a:prstGeom>
        </p:spPr>
      </p:pic>
    </p:spTree>
    <p:extLst>
      <p:ext uri="{BB962C8B-B14F-4D97-AF65-F5344CB8AC3E}">
        <p14:creationId xmlns:p14="http://schemas.microsoft.com/office/powerpoint/2010/main" val="841632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7288" t="15479" r="8627" b="29760"/>
          <a:stretch/>
        </p:blipFill>
        <p:spPr>
          <a:xfrm>
            <a:off x="888642" y="798490"/>
            <a:ext cx="10251583" cy="4172755"/>
          </a:xfrm>
          <a:prstGeom prst="rect">
            <a:avLst/>
          </a:prstGeom>
        </p:spPr>
      </p:pic>
    </p:spTree>
    <p:extLst>
      <p:ext uri="{BB962C8B-B14F-4D97-AF65-F5344CB8AC3E}">
        <p14:creationId xmlns:p14="http://schemas.microsoft.com/office/powerpoint/2010/main" val="4093424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Üretim, Ar-Ge ve Danışmanlık Hizmetleri</a:t>
            </a:r>
            <a:endParaRPr lang="tr-TR" dirty="0"/>
          </a:p>
        </p:txBody>
      </p:sp>
      <p:sp>
        <p:nvSpPr>
          <p:cNvPr id="3" name="İçerik Yer Tutucusu 2"/>
          <p:cNvSpPr>
            <a:spLocks noGrp="1"/>
          </p:cNvSpPr>
          <p:nvPr>
            <p:ph idx="1"/>
          </p:nvPr>
        </p:nvSpPr>
        <p:spPr/>
        <p:txBody>
          <a:bodyPr>
            <a:normAutofit/>
          </a:bodyPr>
          <a:lstStyle/>
          <a:p>
            <a:pPr marL="0" indent="0">
              <a:buNone/>
            </a:pPr>
            <a:r>
              <a:rPr lang="tr-TR" sz="2400" dirty="0" smtClean="0"/>
              <a:t>Üretim ve Ar-Ge:</a:t>
            </a:r>
          </a:p>
          <a:p>
            <a:pPr marL="457200" indent="-457200">
              <a:buFont typeface="+mj-lt"/>
              <a:buAutoNum type="arabicPeriod"/>
            </a:pPr>
            <a:r>
              <a:rPr lang="tr-TR" sz="2400" b="1" dirty="0"/>
              <a:t>Ahşap işleme Birimi: Orman Fakültesi </a:t>
            </a:r>
            <a:r>
              <a:rPr lang="tr-TR" sz="2400" b="1" dirty="0" smtClean="0"/>
              <a:t>Orman Endüstrisi Bölümü Bünyesinde </a:t>
            </a:r>
            <a:r>
              <a:rPr lang="tr-TR" sz="2400" b="1" dirty="0"/>
              <a:t>hizmet vermektedir.</a:t>
            </a:r>
          </a:p>
          <a:p>
            <a:pPr marL="457200" indent="-457200">
              <a:buFont typeface="+mj-lt"/>
              <a:buAutoNum type="arabicPeriod"/>
            </a:pPr>
            <a:r>
              <a:rPr lang="tr-TR" sz="2400" dirty="0" smtClean="0"/>
              <a:t>Sıvı </a:t>
            </a:r>
            <a:r>
              <a:rPr lang="tr-TR" sz="2400" dirty="0"/>
              <a:t>Azot Üretimi</a:t>
            </a:r>
          </a:p>
          <a:p>
            <a:pPr marL="457200" indent="-457200">
              <a:buFont typeface="+mj-lt"/>
              <a:buAutoNum type="arabicPeriod"/>
            </a:pPr>
            <a:r>
              <a:rPr lang="tr-TR" sz="2400" dirty="0" smtClean="0"/>
              <a:t>İleri Teknoloji Malzeme Üretimi Birimi</a:t>
            </a:r>
          </a:p>
          <a:p>
            <a:pPr marL="457200" indent="-457200">
              <a:buFont typeface="+mj-lt"/>
              <a:buAutoNum type="arabicPeriod"/>
            </a:pPr>
            <a:r>
              <a:rPr lang="tr-TR" sz="2400" dirty="0" smtClean="0"/>
              <a:t>Elektronik Kart Üretim Merkezi</a:t>
            </a:r>
          </a:p>
          <a:p>
            <a:pPr marL="457200" indent="-457200">
              <a:buFont typeface="+mj-lt"/>
              <a:buAutoNum type="arabicPeriod"/>
            </a:pPr>
            <a:r>
              <a:rPr lang="tr-TR" sz="2400" dirty="0" err="1" smtClean="0"/>
              <a:t>Redüktör</a:t>
            </a:r>
            <a:r>
              <a:rPr lang="tr-TR" sz="2400" dirty="0" smtClean="0"/>
              <a:t> İmalat Fabrikası</a:t>
            </a:r>
            <a:endParaRPr lang="tr-TR" sz="2400" dirty="0"/>
          </a:p>
        </p:txBody>
      </p:sp>
    </p:spTree>
    <p:extLst>
      <p:ext uri="{BB962C8B-B14F-4D97-AF65-F5344CB8AC3E}">
        <p14:creationId xmlns:p14="http://schemas.microsoft.com/office/powerpoint/2010/main" val="4052724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t="36033"/>
          <a:stretch/>
        </p:blipFill>
        <p:spPr>
          <a:xfrm>
            <a:off x="3425780" y="1120462"/>
            <a:ext cx="6593983" cy="4456094"/>
          </a:xfrm>
          <a:prstGeom prst="rect">
            <a:avLst/>
          </a:prstGeom>
        </p:spPr>
      </p:pic>
      <p:sp>
        <p:nvSpPr>
          <p:cNvPr id="9" name="Dikdörtgen 8"/>
          <p:cNvSpPr/>
          <p:nvPr/>
        </p:nvSpPr>
        <p:spPr>
          <a:xfrm>
            <a:off x="1029211" y="501134"/>
            <a:ext cx="5654924" cy="646331"/>
          </a:xfrm>
          <a:prstGeom prst="rect">
            <a:avLst/>
          </a:prstGeom>
        </p:spPr>
        <p:txBody>
          <a:bodyPr wrap="square">
            <a:spAutoFit/>
          </a:bodyPr>
          <a:lstStyle/>
          <a:p>
            <a:r>
              <a:rPr lang="tr-TR" sz="3600" b="1" dirty="0" smtClean="0"/>
              <a:t>1. Ahşap İşleme </a:t>
            </a:r>
            <a:r>
              <a:rPr lang="tr-TR" sz="3600" b="1" dirty="0"/>
              <a:t>Birimi</a:t>
            </a:r>
            <a:endParaRPr lang="tr-TR" sz="3600" dirty="0"/>
          </a:p>
        </p:txBody>
      </p:sp>
    </p:spTree>
    <p:extLst>
      <p:ext uri="{BB962C8B-B14F-4D97-AF65-F5344CB8AC3E}">
        <p14:creationId xmlns:p14="http://schemas.microsoft.com/office/powerpoint/2010/main" val="1294831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a:t>4</a:t>
            </a:r>
            <a:r>
              <a:rPr lang="tr-TR" sz="3600" b="1" dirty="0" smtClean="0"/>
              <a:t>. Elektronik Kart Üretim Laboratuvarı</a:t>
            </a:r>
            <a:br>
              <a:rPr lang="tr-TR" sz="3600" b="1" dirty="0" smtClean="0"/>
            </a:br>
            <a:endParaRPr lang="tr-TR" sz="3600" b="1" dirty="0"/>
          </a:p>
        </p:txBody>
      </p:sp>
      <p:sp>
        <p:nvSpPr>
          <p:cNvPr id="3" name="İçerik Yer Tutucusu 2"/>
          <p:cNvSpPr>
            <a:spLocks noGrp="1"/>
          </p:cNvSpPr>
          <p:nvPr>
            <p:ph idx="1"/>
          </p:nvPr>
        </p:nvSpPr>
        <p:spPr/>
        <p:txBody>
          <a:bodyPr>
            <a:normAutofit/>
          </a:bodyPr>
          <a:lstStyle/>
          <a:p>
            <a:r>
              <a:rPr lang="tr-TR" sz="2200" dirty="0"/>
              <a:t>Bu laboratuvar üniversitemizin Elektrik, Elektronik ve Bilgisayar ile ilgili bölümlerinde görev yapan akademik personel ve öğrencilerin çalışmalarında kullanılmak üzere tasarladıkları </a:t>
            </a:r>
            <a:r>
              <a:rPr lang="tr-TR" sz="2200" b="1" dirty="0"/>
              <a:t>elektronik devre kartlarının prototiplerinin yapılması </a:t>
            </a:r>
            <a:r>
              <a:rPr lang="tr-TR" sz="2200" dirty="0"/>
              <a:t>amacıyla kullanılmaktadır. </a:t>
            </a:r>
          </a:p>
          <a:p>
            <a:r>
              <a:rPr lang="tr-TR" sz="2200" dirty="0"/>
              <a:t>Bilgisayar ortamında hazırlanan kart şeması laboratuvarda bulunan bakır plaket üzerine </a:t>
            </a:r>
            <a:r>
              <a:rPr lang="tr-TR" sz="2200" b="1" dirty="0"/>
              <a:t>CNC </a:t>
            </a:r>
            <a:r>
              <a:rPr lang="tr-TR" sz="2200" b="1" dirty="0" err="1"/>
              <a:t>Router</a:t>
            </a:r>
            <a:r>
              <a:rPr lang="tr-TR" sz="2200" b="1" dirty="0"/>
              <a:t> cihazı </a:t>
            </a:r>
            <a:r>
              <a:rPr lang="tr-TR" sz="2200" dirty="0"/>
              <a:t>ile işlenmektedir. Elektronik bileşenlerin (direnç, kondansatör, </a:t>
            </a:r>
            <a:r>
              <a:rPr lang="tr-TR" sz="2200" dirty="0" err="1"/>
              <a:t>transistör</a:t>
            </a:r>
            <a:r>
              <a:rPr lang="tr-TR" sz="2200" dirty="0"/>
              <a:t> vb.)  karta </a:t>
            </a:r>
            <a:r>
              <a:rPr lang="tr-TR" sz="2200" dirty="0" err="1"/>
              <a:t>lehimlenmesi</a:t>
            </a:r>
            <a:r>
              <a:rPr lang="tr-TR" sz="2200" dirty="0"/>
              <a:t> için gerekli ısı ayarlı havyalar ve diğer yardımcı ekipmanlar mevcuttur. Laboratuvarda elektronik devrelerde kullanılmak üzere bir kısım elektronik bileşenler de akademisyenler ve öğrencilerin kullanımına sunulmaktadır</a:t>
            </a:r>
            <a:r>
              <a:rPr lang="tr-TR" sz="2200" dirty="0" smtClean="0"/>
              <a:t>.</a:t>
            </a:r>
            <a:endParaRPr lang="tr-TR" sz="2200" dirty="0"/>
          </a:p>
        </p:txBody>
      </p:sp>
    </p:spTree>
    <p:extLst>
      <p:ext uri="{BB962C8B-B14F-4D97-AF65-F5344CB8AC3E}">
        <p14:creationId xmlns:p14="http://schemas.microsoft.com/office/powerpoint/2010/main" val="4045174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a:t>4</a:t>
            </a:r>
            <a:r>
              <a:rPr lang="tr-TR" sz="3600" b="1" dirty="0" smtClean="0"/>
              <a:t>. Elektronik Kart Üretim Laboratuvarı</a:t>
            </a:r>
            <a:br>
              <a:rPr lang="tr-TR" sz="3600" b="1" dirty="0" smtClean="0"/>
            </a:br>
            <a:endParaRPr lang="tr-TR" sz="3600" b="1" dirty="0"/>
          </a:p>
        </p:txBody>
      </p:sp>
      <p:sp>
        <p:nvSpPr>
          <p:cNvPr id="3" name="İçerik Yer Tutucusu 2"/>
          <p:cNvSpPr>
            <a:spLocks noGrp="1"/>
          </p:cNvSpPr>
          <p:nvPr>
            <p:ph idx="1"/>
          </p:nvPr>
        </p:nvSpPr>
        <p:spPr/>
        <p:txBody>
          <a:bodyPr>
            <a:normAutofit/>
          </a:bodyPr>
          <a:lstStyle/>
          <a:p>
            <a:r>
              <a:rPr lang="tr-TR" sz="2400" dirty="0" smtClean="0"/>
              <a:t>Ayrıca; laboratuvarda sanayi kuruluşlarımızın </a:t>
            </a:r>
            <a:r>
              <a:rPr lang="tr-TR" sz="2400" b="1" dirty="0" smtClean="0"/>
              <a:t>üniversite-sanayi işbirliği çerçevesinde talep etmiş oldukları devrelerin tasarımı ve bakır plaket üzerine işlenmesi yapılabilmektedir. </a:t>
            </a:r>
          </a:p>
          <a:p>
            <a:r>
              <a:rPr lang="tr-TR" sz="2400" dirty="0" smtClean="0"/>
              <a:t>Hâlihazırda, </a:t>
            </a:r>
            <a:r>
              <a:rPr lang="tr-TR" sz="2400" dirty="0"/>
              <a:t>ö</a:t>
            </a:r>
            <a:r>
              <a:rPr lang="tr-TR" sz="2400" dirty="0" smtClean="0"/>
              <a:t>zel bir Fren şirketi ile fren balatalarında kullanılmak üzere doğrultucu kart üzerine tasarım ve üretim konusunda işbirliği gerçekleştirilmiştir. Kartın prototip üretimi için AR-GE çalışmaları devam etmekte olup, 2019 yılının ilk 6’lık diliminde üretime geçilmesi planlanmaktadır.</a:t>
            </a:r>
          </a:p>
        </p:txBody>
      </p:sp>
    </p:spTree>
    <p:extLst>
      <p:ext uri="{BB962C8B-B14F-4D97-AF65-F5344CB8AC3E}">
        <p14:creationId xmlns:p14="http://schemas.microsoft.com/office/powerpoint/2010/main" val="2138480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5. </a:t>
            </a:r>
            <a:r>
              <a:rPr lang="tr-TR" sz="3600" b="1" dirty="0" err="1" smtClean="0"/>
              <a:t>Redüktör</a:t>
            </a:r>
            <a:r>
              <a:rPr lang="tr-TR" sz="3600" b="1" dirty="0" smtClean="0"/>
              <a:t> İmalat Fabrikası</a:t>
            </a:r>
            <a:endParaRPr lang="tr-TR" sz="3600" b="1" dirty="0"/>
          </a:p>
        </p:txBody>
      </p:sp>
      <p:sp>
        <p:nvSpPr>
          <p:cNvPr id="3" name="İçerik Yer Tutucusu 2"/>
          <p:cNvSpPr>
            <a:spLocks noGrp="1"/>
          </p:cNvSpPr>
          <p:nvPr>
            <p:ph idx="1"/>
          </p:nvPr>
        </p:nvSpPr>
        <p:spPr/>
        <p:txBody>
          <a:bodyPr>
            <a:normAutofit/>
          </a:bodyPr>
          <a:lstStyle/>
          <a:p>
            <a:r>
              <a:rPr lang="tr-TR" sz="2200" dirty="0" smtClean="0"/>
              <a:t>Söz konusu fabrikanın kurulumuna Üniversite-Sanayi işbirliği çalışmaları ile başlanmıştır. Kurulumu devam eden </a:t>
            </a:r>
            <a:r>
              <a:rPr lang="tr-TR" sz="2200" b="1" dirty="0" smtClean="0"/>
              <a:t>fabrikada</a:t>
            </a:r>
            <a:r>
              <a:rPr lang="tr-TR" sz="2200" dirty="0" smtClean="0"/>
              <a:t>, Makine Mühendisliği Hocalarımızın sorumluğunda olup, Meslek Yüksek Okulu Teknik Personeli gözetiminde Makine, Elektrik-Elektronik Mühendisliği olmak üzere </a:t>
            </a:r>
            <a:r>
              <a:rPr lang="tr-TR" sz="2200" b="1" dirty="0" smtClean="0"/>
              <a:t>Mühendislik ve Mimarlık Fakültesi öğrencilerinin son dönem sanayi stajını yapmalarına</a:t>
            </a:r>
            <a:r>
              <a:rPr lang="tr-TR" sz="2200" dirty="0" smtClean="0"/>
              <a:t> imkan sağlanacaktır. Öğrencileri mezun olmadan sektör deneyimi kazanmalarının </a:t>
            </a:r>
            <a:r>
              <a:rPr lang="tr-TR" sz="2200" dirty="0" err="1" smtClean="0"/>
              <a:t>yanısıra</a:t>
            </a:r>
            <a:r>
              <a:rPr lang="tr-TR" sz="2200" dirty="0" smtClean="0"/>
              <a:t>, Üniversitemiz için ek gelir kazanımı da sağlanacaktır.</a:t>
            </a:r>
          </a:p>
          <a:p>
            <a:r>
              <a:rPr lang="tr-TR" sz="2200" dirty="0" smtClean="0"/>
              <a:t>Fabrika kurulumu için gerekli cihazlarının tamamı (</a:t>
            </a:r>
            <a:r>
              <a:rPr lang="tr-TR" sz="2200" b="1" dirty="0" smtClean="0"/>
              <a:t>yatay ve dik işleme, CNC tezgah makineleri</a:t>
            </a:r>
            <a:r>
              <a:rPr lang="tr-TR" sz="2200" dirty="0" smtClean="0"/>
              <a:t>) KÜ-MERLAB aracılığıyla Ticaret Bakanlığına bağlı Tasfiye İşletmeleri Döner Sermaye İşletmelerinden </a:t>
            </a:r>
            <a:r>
              <a:rPr lang="tr-TR" sz="2200" b="1" dirty="0" smtClean="0"/>
              <a:t>bedelsiz olarak alınmıştır</a:t>
            </a:r>
            <a:r>
              <a:rPr lang="tr-TR" sz="2200" dirty="0" smtClean="0"/>
              <a:t>. Bakımları ve ön ürettim denemeleri devam eden cihazların 3 ay içerisinde devreye alınması planlanmıştır.</a:t>
            </a:r>
          </a:p>
        </p:txBody>
      </p:sp>
    </p:spTree>
    <p:extLst>
      <p:ext uri="{BB962C8B-B14F-4D97-AF65-F5344CB8AC3E}">
        <p14:creationId xmlns:p14="http://schemas.microsoft.com/office/powerpoint/2010/main" val="3658990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5. </a:t>
            </a:r>
            <a:r>
              <a:rPr lang="tr-TR" sz="3600" b="1" dirty="0" err="1" smtClean="0"/>
              <a:t>Redüktör</a:t>
            </a:r>
            <a:r>
              <a:rPr lang="tr-TR" sz="3600" b="1" dirty="0" smtClean="0"/>
              <a:t> İmalat Fabrikası</a:t>
            </a:r>
            <a:endParaRPr lang="tr-TR" sz="3600" b="1" dirty="0"/>
          </a:p>
        </p:txBody>
      </p:sp>
      <p:sp>
        <p:nvSpPr>
          <p:cNvPr id="3" name="İçerik Yer Tutucusu 2"/>
          <p:cNvSpPr>
            <a:spLocks noGrp="1"/>
          </p:cNvSpPr>
          <p:nvPr>
            <p:ph idx="1"/>
          </p:nvPr>
        </p:nvSpPr>
        <p:spPr/>
        <p:txBody>
          <a:bodyPr/>
          <a:lstStyle/>
          <a:p>
            <a:r>
              <a:rPr lang="tr-TR" b="1" dirty="0" smtClean="0"/>
              <a:t>İlk etapta yıllık 287.000 </a:t>
            </a:r>
            <a:r>
              <a:rPr lang="tr-TR" b="1" dirty="0" err="1" smtClean="0"/>
              <a:t>redüktör</a:t>
            </a:r>
            <a:r>
              <a:rPr lang="tr-TR" b="1" dirty="0" smtClean="0"/>
              <a:t> parçasının (mil, dişli parçaları, </a:t>
            </a:r>
            <a:r>
              <a:rPr lang="tr-TR" b="1" dirty="0" err="1" smtClean="0"/>
              <a:t>flanş</a:t>
            </a:r>
            <a:r>
              <a:rPr lang="tr-TR" b="1" dirty="0" smtClean="0"/>
              <a:t> </a:t>
            </a:r>
            <a:r>
              <a:rPr lang="tr-TR" b="1" dirty="0" err="1" smtClean="0"/>
              <a:t>vb</a:t>
            </a:r>
            <a:r>
              <a:rPr lang="tr-TR" b="1" dirty="0" smtClean="0"/>
              <a:t>) üretimi için anlaşma sağlanmıştır.</a:t>
            </a:r>
            <a:endParaRPr lang="tr-TR"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6480" y="2544877"/>
            <a:ext cx="4791954" cy="3593966"/>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2544877"/>
            <a:ext cx="4791954" cy="3593966"/>
          </a:xfrm>
          <a:prstGeom prst="rect">
            <a:avLst/>
          </a:prstGeom>
        </p:spPr>
      </p:pic>
    </p:spTree>
    <p:extLst>
      <p:ext uri="{BB962C8B-B14F-4D97-AF65-F5344CB8AC3E}">
        <p14:creationId xmlns:p14="http://schemas.microsoft.com/office/powerpoint/2010/main" val="3839420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Danışmanlık Hizmeti</a:t>
            </a:r>
            <a:endParaRPr lang="tr-TR" dirty="0"/>
          </a:p>
        </p:txBody>
      </p:sp>
      <p:sp>
        <p:nvSpPr>
          <p:cNvPr id="3" name="İçerik Yer Tutucusu 2"/>
          <p:cNvSpPr>
            <a:spLocks noGrp="1"/>
          </p:cNvSpPr>
          <p:nvPr>
            <p:ph idx="1"/>
          </p:nvPr>
        </p:nvSpPr>
        <p:spPr>
          <a:xfrm>
            <a:off x="373487" y="1737359"/>
            <a:ext cx="10782193" cy="4534651"/>
          </a:xfrm>
        </p:spPr>
        <p:txBody>
          <a:bodyPr>
            <a:normAutofit lnSpcReduction="10000"/>
          </a:bodyPr>
          <a:lstStyle/>
          <a:p>
            <a:r>
              <a:rPr lang="tr-TR" b="1" dirty="0" smtClean="0"/>
              <a:t>Üniversite-Sanayi İş Birliği</a:t>
            </a:r>
            <a:r>
              <a:rPr lang="tr-TR" dirty="0" smtClean="0"/>
              <a:t>:</a:t>
            </a:r>
          </a:p>
          <a:p>
            <a:pPr marL="720725" indent="-720725"/>
            <a:r>
              <a:rPr lang="tr-TR" dirty="0" smtClean="0"/>
              <a:t>Toprak analizleri: </a:t>
            </a:r>
            <a:r>
              <a:rPr lang="tr-TR" dirty="0"/>
              <a:t>T</a:t>
            </a:r>
            <a:r>
              <a:rPr lang="tr-TR" dirty="0" smtClean="0"/>
              <a:t>oprağın tarıma </a:t>
            </a:r>
            <a:r>
              <a:rPr lang="tr-TR" dirty="0" err="1" smtClean="0"/>
              <a:t>müsaitlik</a:t>
            </a:r>
            <a:r>
              <a:rPr lang="tr-TR" dirty="0" smtClean="0"/>
              <a:t> durum tespiti</a:t>
            </a:r>
          </a:p>
          <a:p>
            <a:pPr marL="720725" indent="-720725"/>
            <a:r>
              <a:rPr lang="tr-TR" dirty="0" smtClean="0"/>
              <a:t>Gıda analizi ve Ar-Ge isteği: Özellikle çekme helva üretim tesisleri, pastırma üretim tesisleri vb.</a:t>
            </a:r>
          </a:p>
          <a:p>
            <a:pPr marL="720725" indent="-720725"/>
            <a:r>
              <a:rPr lang="tr-TR" dirty="0" smtClean="0"/>
              <a:t>Elektronik yazılım desteği: </a:t>
            </a:r>
            <a:r>
              <a:rPr lang="tr-TR" dirty="0" err="1" smtClean="0"/>
              <a:t>İmplant</a:t>
            </a:r>
            <a:r>
              <a:rPr lang="tr-TR" dirty="0" smtClean="0"/>
              <a:t> malzeme için elektronik yazılım desteği</a:t>
            </a:r>
          </a:p>
          <a:p>
            <a:pPr marL="720725" indent="-720725"/>
            <a:r>
              <a:rPr lang="tr-TR" b="1" dirty="0" smtClean="0"/>
              <a:t>Madeni Yağ Analiz Talebi: Kullanılmış madeni yağ analizlerinin yapılabilirliğinin tespiti. Madeni Yağ Analiz Laboratuvarı kurulumu için maliyet ve kurulum çalışmaları başlatılmıştır.</a:t>
            </a:r>
            <a:endParaRPr lang="tr-TR" b="1" dirty="0"/>
          </a:p>
          <a:p>
            <a:r>
              <a:rPr lang="tr-TR" b="1" dirty="0" smtClean="0"/>
              <a:t>Üniversite-Kurum/Kuruluş İş Birliği:</a:t>
            </a:r>
          </a:p>
          <a:p>
            <a:pPr marL="720725" indent="-631825"/>
            <a:r>
              <a:rPr lang="tr-TR" dirty="0"/>
              <a:t>Toprak analizleri: Gübre </a:t>
            </a:r>
            <a:r>
              <a:rPr lang="tr-TR" dirty="0" smtClean="0"/>
              <a:t>seçimi</a:t>
            </a:r>
          </a:p>
          <a:p>
            <a:pPr marL="720725" indent="-631825"/>
            <a:r>
              <a:rPr lang="tr-TR" dirty="0" smtClean="0"/>
              <a:t>Kömür Analizi: Kömürün kalitesinin tespiti</a:t>
            </a:r>
          </a:p>
          <a:p>
            <a:pPr marL="720725" indent="-631825"/>
            <a:r>
              <a:rPr lang="tr-TR" b="1" dirty="0" smtClean="0"/>
              <a:t>Süt ve Yem Analizi: Tarım Bakanlığından onaylı süt analiz laboratuvarı kurulum çalışmaları başlatılmıştır. </a:t>
            </a:r>
          </a:p>
          <a:p>
            <a:endParaRPr lang="tr-TR" dirty="0"/>
          </a:p>
        </p:txBody>
      </p:sp>
    </p:spTree>
    <p:extLst>
      <p:ext uri="{BB962C8B-B14F-4D97-AF65-F5344CB8AC3E}">
        <p14:creationId xmlns:p14="http://schemas.microsoft.com/office/powerpoint/2010/main" val="1622425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0812" y="374754"/>
            <a:ext cx="5328000" cy="3996000"/>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096" y="1448874"/>
            <a:ext cx="5271752" cy="3953814"/>
          </a:xfrm>
          <a:prstGeom prst="rect">
            <a:avLst/>
          </a:prstGeom>
        </p:spPr>
      </p:pic>
    </p:spTree>
    <p:extLst>
      <p:ext uri="{BB962C8B-B14F-4D97-AF65-F5344CB8AC3E}">
        <p14:creationId xmlns:p14="http://schemas.microsoft.com/office/powerpoint/2010/main" val="3318011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7415" y="1080615"/>
            <a:ext cx="10825070" cy="706964"/>
          </a:xfrm>
        </p:spPr>
        <p:txBody>
          <a:bodyPr>
            <a:noAutofit/>
          </a:bodyPr>
          <a:lstStyle/>
          <a:p>
            <a:r>
              <a:rPr lang="tr-TR" sz="6500" dirty="0" smtClean="0"/>
              <a:t>Hakkımızda</a:t>
            </a:r>
            <a:endParaRPr lang="en-US" sz="6500" dirty="0"/>
          </a:p>
        </p:txBody>
      </p:sp>
      <p:sp>
        <p:nvSpPr>
          <p:cNvPr id="3" name="İçerik Yer Tutucusu 2"/>
          <p:cNvSpPr>
            <a:spLocks noGrp="1"/>
          </p:cNvSpPr>
          <p:nvPr>
            <p:ph idx="1"/>
          </p:nvPr>
        </p:nvSpPr>
        <p:spPr>
          <a:xfrm>
            <a:off x="762000" y="1807734"/>
            <a:ext cx="10428111" cy="4464278"/>
          </a:xfrm>
        </p:spPr>
        <p:txBody>
          <a:bodyPr>
            <a:noAutofit/>
          </a:bodyPr>
          <a:lstStyle/>
          <a:p>
            <a:pPr algn="just">
              <a:lnSpc>
                <a:spcPct val="100000"/>
              </a:lnSpc>
              <a:spcBef>
                <a:spcPts val="600"/>
              </a:spcBef>
              <a:spcAft>
                <a:spcPts val="0"/>
              </a:spcAft>
            </a:pPr>
            <a:r>
              <a:rPr lang="en-US" sz="2400" dirty="0" err="1">
                <a:solidFill>
                  <a:schemeClr val="tx1"/>
                </a:solidFill>
              </a:rPr>
              <a:t>Merkezimizde</a:t>
            </a:r>
            <a:r>
              <a:rPr lang="en-US" sz="2400" dirty="0">
                <a:solidFill>
                  <a:schemeClr val="tx1"/>
                </a:solidFill>
              </a:rPr>
              <a:t> </a:t>
            </a:r>
            <a:r>
              <a:rPr lang="en-US" sz="2400" dirty="0" smtClean="0">
                <a:solidFill>
                  <a:schemeClr val="tx1"/>
                </a:solidFill>
              </a:rPr>
              <a:t>1 </a:t>
            </a:r>
            <a:r>
              <a:rPr lang="en-US" sz="2400" dirty="0" err="1">
                <a:solidFill>
                  <a:schemeClr val="tx1"/>
                </a:solidFill>
              </a:rPr>
              <a:t>Müdür</a:t>
            </a:r>
            <a:r>
              <a:rPr lang="en-US" sz="2400" dirty="0">
                <a:solidFill>
                  <a:schemeClr val="tx1"/>
                </a:solidFill>
              </a:rPr>
              <a:t>  </a:t>
            </a:r>
            <a:r>
              <a:rPr lang="en-US" sz="2400" dirty="0" err="1" smtClean="0">
                <a:solidFill>
                  <a:schemeClr val="tx1"/>
                </a:solidFill>
              </a:rPr>
              <a:t>Vekili</a:t>
            </a:r>
            <a:r>
              <a:rPr lang="en-US" sz="2400" dirty="0" smtClean="0">
                <a:solidFill>
                  <a:schemeClr val="tx1"/>
                </a:solidFill>
              </a:rPr>
              <a:t>,</a:t>
            </a:r>
            <a:r>
              <a:rPr lang="tr-TR" sz="2400" dirty="0" smtClean="0">
                <a:solidFill>
                  <a:schemeClr val="tx1"/>
                </a:solidFill>
              </a:rPr>
              <a:t> </a:t>
            </a:r>
            <a:r>
              <a:rPr lang="en-US" sz="2400" dirty="0" smtClean="0">
                <a:solidFill>
                  <a:schemeClr val="tx1"/>
                </a:solidFill>
              </a:rPr>
              <a:t>2 </a:t>
            </a:r>
            <a:r>
              <a:rPr lang="en-US" sz="2400" dirty="0" err="1" smtClean="0">
                <a:solidFill>
                  <a:schemeClr val="tx1"/>
                </a:solidFill>
              </a:rPr>
              <a:t>Müdür</a:t>
            </a:r>
            <a:r>
              <a:rPr lang="en-US" sz="2400" dirty="0" smtClean="0">
                <a:solidFill>
                  <a:schemeClr val="tx1"/>
                </a:solidFill>
              </a:rPr>
              <a:t>  </a:t>
            </a:r>
            <a:r>
              <a:rPr lang="en-US" sz="2400" dirty="0" err="1">
                <a:solidFill>
                  <a:schemeClr val="tx1"/>
                </a:solidFill>
              </a:rPr>
              <a:t>Yardımcısı</a:t>
            </a:r>
            <a:r>
              <a:rPr lang="en-US" sz="2400" dirty="0">
                <a:solidFill>
                  <a:schemeClr val="tx1"/>
                </a:solidFill>
              </a:rPr>
              <a:t>, </a:t>
            </a:r>
            <a:r>
              <a:rPr lang="en-US" sz="2400" dirty="0" smtClean="0">
                <a:solidFill>
                  <a:schemeClr val="tx1"/>
                </a:solidFill>
              </a:rPr>
              <a:t>1 </a:t>
            </a:r>
            <a:r>
              <a:rPr lang="en-US" sz="2400" dirty="0" err="1" smtClean="0">
                <a:solidFill>
                  <a:schemeClr val="tx1"/>
                </a:solidFill>
              </a:rPr>
              <a:t>İş</a:t>
            </a:r>
            <a:r>
              <a:rPr lang="en-US" sz="2400" dirty="0" smtClean="0">
                <a:solidFill>
                  <a:schemeClr val="tx1"/>
                </a:solidFill>
              </a:rPr>
              <a:t>  </a:t>
            </a:r>
            <a:r>
              <a:rPr lang="en-US" sz="2400" dirty="0" err="1">
                <a:solidFill>
                  <a:schemeClr val="tx1"/>
                </a:solidFill>
              </a:rPr>
              <a:t>Güvenliği</a:t>
            </a:r>
            <a:r>
              <a:rPr lang="en-US" sz="2400" dirty="0">
                <a:solidFill>
                  <a:schemeClr val="tx1"/>
                </a:solidFill>
              </a:rPr>
              <a:t>  </a:t>
            </a:r>
            <a:r>
              <a:rPr lang="en-US" sz="2400" dirty="0" err="1">
                <a:solidFill>
                  <a:schemeClr val="tx1"/>
                </a:solidFill>
              </a:rPr>
              <a:t>Uzmanı</a:t>
            </a:r>
            <a:r>
              <a:rPr lang="en-US" sz="2400" dirty="0">
                <a:solidFill>
                  <a:schemeClr val="tx1"/>
                </a:solidFill>
              </a:rPr>
              <a:t>, </a:t>
            </a:r>
            <a:r>
              <a:rPr lang="en-US" sz="2400" dirty="0" smtClean="0">
                <a:solidFill>
                  <a:schemeClr val="tx1"/>
                </a:solidFill>
              </a:rPr>
              <a:t>6 </a:t>
            </a:r>
            <a:r>
              <a:rPr lang="en-US" sz="2400" dirty="0" err="1" smtClean="0">
                <a:solidFill>
                  <a:schemeClr val="tx1"/>
                </a:solidFill>
              </a:rPr>
              <a:t>Birim</a:t>
            </a:r>
            <a:r>
              <a:rPr lang="en-US" sz="2400" dirty="0" smtClean="0">
                <a:solidFill>
                  <a:schemeClr val="tx1"/>
                </a:solidFill>
              </a:rPr>
              <a:t> </a:t>
            </a:r>
            <a:r>
              <a:rPr lang="en-US" sz="2400" dirty="0" err="1" smtClean="0">
                <a:solidFill>
                  <a:schemeClr val="tx1"/>
                </a:solidFill>
              </a:rPr>
              <a:t>Sorumlu</a:t>
            </a:r>
            <a:r>
              <a:rPr lang="en-US" sz="2400" dirty="0" smtClean="0">
                <a:solidFill>
                  <a:schemeClr val="tx1"/>
                </a:solidFill>
              </a:rPr>
              <a:t>, </a:t>
            </a:r>
            <a:r>
              <a:rPr lang="tr-TR" sz="2400" dirty="0" smtClean="0">
                <a:solidFill>
                  <a:schemeClr val="tx1"/>
                </a:solidFill>
              </a:rPr>
              <a:t>6</a:t>
            </a:r>
            <a:r>
              <a:rPr lang="en-US" sz="2400" dirty="0" smtClean="0">
                <a:solidFill>
                  <a:schemeClr val="tx1"/>
                </a:solidFill>
              </a:rPr>
              <a:t>  </a:t>
            </a:r>
            <a:r>
              <a:rPr lang="tr-TR" sz="2400" dirty="0" smtClean="0">
                <a:solidFill>
                  <a:schemeClr val="tx1"/>
                </a:solidFill>
              </a:rPr>
              <a:t>Öğretim görevlisi</a:t>
            </a:r>
            <a:r>
              <a:rPr lang="en-US" sz="2400" dirty="0" smtClean="0">
                <a:solidFill>
                  <a:schemeClr val="tx1"/>
                </a:solidFill>
              </a:rPr>
              <a:t>, 1</a:t>
            </a:r>
            <a:r>
              <a:rPr lang="tr-TR" sz="2400" dirty="0" smtClean="0">
                <a:solidFill>
                  <a:schemeClr val="tx1"/>
                </a:solidFill>
              </a:rPr>
              <a:t> </a:t>
            </a:r>
            <a:r>
              <a:rPr lang="en-US" sz="2400" dirty="0" err="1" smtClean="0">
                <a:solidFill>
                  <a:schemeClr val="tx1"/>
                </a:solidFill>
              </a:rPr>
              <a:t>Biyolog</a:t>
            </a:r>
            <a:r>
              <a:rPr lang="en-US" sz="2400" dirty="0">
                <a:solidFill>
                  <a:schemeClr val="tx1"/>
                </a:solidFill>
              </a:rPr>
              <a:t>, </a:t>
            </a:r>
            <a:r>
              <a:rPr lang="tr-TR" sz="2400" dirty="0" smtClean="0">
                <a:solidFill>
                  <a:schemeClr val="tx1"/>
                </a:solidFill>
              </a:rPr>
              <a:t>1</a:t>
            </a:r>
            <a:r>
              <a:rPr lang="en-US" sz="2400" dirty="0" smtClean="0">
                <a:solidFill>
                  <a:schemeClr val="tx1"/>
                </a:solidFill>
              </a:rPr>
              <a:t> </a:t>
            </a:r>
            <a:r>
              <a:rPr lang="en-US" sz="2400" dirty="0" err="1">
                <a:solidFill>
                  <a:schemeClr val="tx1"/>
                </a:solidFill>
              </a:rPr>
              <a:t>Tekniker</a:t>
            </a:r>
            <a:r>
              <a:rPr lang="en-US" sz="2400" dirty="0">
                <a:solidFill>
                  <a:schemeClr val="tx1"/>
                </a:solidFill>
              </a:rPr>
              <a:t>, </a:t>
            </a:r>
            <a:r>
              <a:rPr lang="tr-TR" sz="2400" dirty="0" smtClean="0">
                <a:solidFill>
                  <a:schemeClr val="tx1"/>
                </a:solidFill>
              </a:rPr>
              <a:t>2</a:t>
            </a:r>
            <a:r>
              <a:rPr lang="en-US" sz="2400" dirty="0" smtClean="0">
                <a:solidFill>
                  <a:schemeClr val="tx1"/>
                </a:solidFill>
              </a:rPr>
              <a:t> </a:t>
            </a:r>
            <a:r>
              <a:rPr lang="en-US" sz="2400" dirty="0" err="1">
                <a:solidFill>
                  <a:schemeClr val="tx1"/>
                </a:solidFill>
              </a:rPr>
              <a:t>Bilgisayar</a:t>
            </a:r>
            <a:r>
              <a:rPr lang="en-US" sz="2400" dirty="0">
                <a:solidFill>
                  <a:schemeClr val="tx1"/>
                </a:solidFill>
              </a:rPr>
              <a:t> </a:t>
            </a:r>
            <a:r>
              <a:rPr lang="en-US" sz="2400" dirty="0" err="1" smtClean="0">
                <a:solidFill>
                  <a:schemeClr val="tx1"/>
                </a:solidFill>
              </a:rPr>
              <a:t>İşletmeni</a:t>
            </a:r>
            <a:r>
              <a:rPr lang="tr-TR" sz="2400" dirty="0" smtClean="0">
                <a:solidFill>
                  <a:schemeClr val="tx1"/>
                </a:solidFill>
              </a:rPr>
              <a:t>, Elektrik Teknisyeni</a:t>
            </a:r>
            <a:r>
              <a:rPr lang="en-US" sz="2400" dirty="0" smtClean="0">
                <a:solidFill>
                  <a:schemeClr val="tx1"/>
                </a:solidFill>
              </a:rPr>
              <a:t> </a:t>
            </a:r>
            <a:r>
              <a:rPr lang="tr-TR" sz="2400" dirty="0" smtClean="0">
                <a:solidFill>
                  <a:schemeClr val="tx1"/>
                </a:solidFill>
              </a:rPr>
              <a:t>ve 2 Yardımcı Personel </a:t>
            </a:r>
            <a:r>
              <a:rPr lang="en-US" sz="2400" dirty="0" err="1" smtClean="0">
                <a:solidFill>
                  <a:schemeClr val="tx1"/>
                </a:solidFill>
              </a:rPr>
              <a:t>kadrosu</a:t>
            </a:r>
            <a:r>
              <a:rPr lang="en-US" sz="2400" dirty="0" smtClean="0">
                <a:solidFill>
                  <a:schemeClr val="tx1"/>
                </a:solidFill>
              </a:rPr>
              <a:t> </a:t>
            </a:r>
            <a:r>
              <a:rPr lang="en-US" sz="2400" dirty="0" err="1">
                <a:solidFill>
                  <a:schemeClr val="tx1"/>
                </a:solidFill>
              </a:rPr>
              <a:t>ile</a:t>
            </a:r>
            <a:r>
              <a:rPr lang="en-US" sz="2400" dirty="0">
                <a:solidFill>
                  <a:schemeClr val="tx1"/>
                </a:solidFill>
              </a:rPr>
              <a:t> </a:t>
            </a:r>
            <a:r>
              <a:rPr lang="en-US" sz="2400" b="1" dirty="0" err="1">
                <a:solidFill>
                  <a:schemeClr val="tx1"/>
                </a:solidFill>
              </a:rPr>
              <a:t>toplam</a:t>
            </a:r>
            <a:r>
              <a:rPr lang="en-US" sz="2400" b="1" dirty="0">
                <a:solidFill>
                  <a:schemeClr val="tx1"/>
                </a:solidFill>
              </a:rPr>
              <a:t> </a:t>
            </a:r>
            <a:r>
              <a:rPr lang="tr-TR" sz="2400" b="1" dirty="0" smtClean="0">
                <a:solidFill>
                  <a:schemeClr val="tx1"/>
                </a:solidFill>
              </a:rPr>
              <a:t>23 </a:t>
            </a:r>
            <a:r>
              <a:rPr lang="en-US" sz="2400" b="1" dirty="0" err="1" smtClean="0">
                <a:solidFill>
                  <a:schemeClr val="tx1"/>
                </a:solidFill>
              </a:rPr>
              <a:t>kişi</a:t>
            </a:r>
            <a:r>
              <a:rPr lang="en-US" sz="2400" b="1" dirty="0" smtClean="0">
                <a:solidFill>
                  <a:schemeClr val="tx1"/>
                </a:solidFill>
              </a:rPr>
              <a:t> </a:t>
            </a:r>
            <a:r>
              <a:rPr lang="en-US" sz="2400" b="1" dirty="0" err="1" smtClean="0">
                <a:solidFill>
                  <a:schemeClr val="tx1"/>
                </a:solidFill>
              </a:rPr>
              <a:t>görev</a:t>
            </a:r>
            <a:r>
              <a:rPr lang="en-US" sz="2400" b="1" dirty="0" smtClean="0">
                <a:solidFill>
                  <a:schemeClr val="tx1"/>
                </a:solidFill>
              </a:rPr>
              <a:t> </a:t>
            </a:r>
            <a:r>
              <a:rPr lang="en-US" sz="2400" b="1" dirty="0" err="1" smtClean="0">
                <a:solidFill>
                  <a:schemeClr val="tx1"/>
                </a:solidFill>
              </a:rPr>
              <a:t>yapmaktadır</a:t>
            </a:r>
            <a:r>
              <a:rPr lang="tr-TR" sz="2400" dirty="0" smtClean="0">
                <a:solidFill>
                  <a:schemeClr val="tx1"/>
                </a:solidFill>
              </a:rPr>
              <a:t>. </a:t>
            </a:r>
          </a:p>
          <a:p>
            <a:pPr algn="just">
              <a:lnSpc>
                <a:spcPct val="100000"/>
              </a:lnSpc>
              <a:spcBef>
                <a:spcPts val="600"/>
              </a:spcBef>
              <a:spcAft>
                <a:spcPts val="0"/>
              </a:spcAft>
            </a:pPr>
            <a:r>
              <a:rPr lang="tr-TR" sz="2400" dirty="0" smtClean="0">
                <a:solidFill>
                  <a:schemeClr val="tx1"/>
                </a:solidFill>
              </a:rPr>
              <a:t>Ayrıca </a:t>
            </a:r>
            <a:r>
              <a:rPr lang="tr-TR" sz="2400" b="1" dirty="0" smtClean="0">
                <a:solidFill>
                  <a:schemeClr val="tx1"/>
                </a:solidFill>
              </a:rPr>
              <a:t>YÖK Doktora  </a:t>
            </a:r>
            <a:r>
              <a:rPr lang="tr-TR" sz="2400" b="1" dirty="0" err="1" smtClean="0">
                <a:solidFill>
                  <a:schemeClr val="tx1"/>
                </a:solidFill>
              </a:rPr>
              <a:t>Bursiyeri</a:t>
            </a:r>
            <a:r>
              <a:rPr lang="tr-TR" sz="2400" b="1" dirty="0" smtClean="0">
                <a:solidFill>
                  <a:schemeClr val="tx1"/>
                </a:solidFill>
              </a:rPr>
              <a:t> 3 doktora öğrencisi </a:t>
            </a:r>
            <a:r>
              <a:rPr lang="tr-TR" sz="2400" dirty="0" smtClean="0">
                <a:solidFill>
                  <a:schemeClr val="tx1"/>
                </a:solidFill>
              </a:rPr>
              <a:t>(11.03.2019 itibari ile) Asistan Cihaz Operatörü olarak eğitim görmektedir. 3 aylık eğitimin ardından birimlerde cihaz operatörü olarak </a:t>
            </a:r>
            <a:r>
              <a:rPr lang="tr-TR" sz="2400" dirty="0" err="1" smtClean="0">
                <a:solidFill>
                  <a:schemeClr val="tx1"/>
                </a:solidFill>
              </a:rPr>
              <a:t>görevlendiriliceklerdir</a:t>
            </a:r>
            <a:r>
              <a:rPr lang="tr-TR" sz="2400" dirty="0" smtClean="0">
                <a:solidFill>
                  <a:schemeClr val="tx1"/>
                </a:solidFill>
              </a:rPr>
              <a:t>. </a:t>
            </a:r>
          </a:p>
          <a:p>
            <a:pPr algn="just">
              <a:lnSpc>
                <a:spcPct val="100000"/>
              </a:lnSpc>
              <a:spcBef>
                <a:spcPts val="600"/>
              </a:spcBef>
              <a:spcAft>
                <a:spcPts val="0"/>
              </a:spcAft>
            </a:pPr>
            <a:r>
              <a:rPr lang="tr-TR" sz="2400" b="1" dirty="0" smtClean="0">
                <a:solidFill>
                  <a:schemeClr val="tx1"/>
                </a:solidFill>
              </a:rPr>
              <a:t>6 Kısmi zamanlı öğrenci</a:t>
            </a:r>
            <a:r>
              <a:rPr lang="tr-TR" sz="2400" dirty="0" smtClean="0">
                <a:solidFill>
                  <a:schemeClr val="tx1"/>
                </a:solidFill>
              </a:rPr>
              <a:t> de Öğretim </a:t>
            </a:r>
            <a:r>
              <a:rPr lang="tr-TR" sz="2400" dirty="0">
                <a:solidFill>
                  <a:schemeClr val="tx1"/>
                </a:solidFill>
              </a:rPr>
              <a:t>G</a:t>
            </a:r>
            <a:r>
              <a:rPr lang="tr-TR" sz="2400" dirty="0" smtClean="0">
                <a:solidFill>
                  <a:schemeClr val="tx1"/>
                </a:solidFill>
              </a:rPr>
              <a:t>örevlisi yardımcı olarak iş ve işleyişe destek sağlamaktadır.</a:t>
            </a:r>
          </a:p>
          <a:p>
            <a:pPr marL="0" indent="0">
              <a:lnSpc>
                <a:spcPct val="100000"/>
              </a:lnSpc>
              <a:spcBef>
                <a:spcPts val="6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5106756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2893" y="77270"/>
            <a:ext cx="4802129" cy="3601597"/>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04" y="98540"/>
            <a:ext cx="5370490" cy="3580327"/>
          </a:xfrm>
          <a:prstGeom prst="rect">
            <a:avLst/>
          </a:prstGeom>
        </p:spPr>
      </p:pic>
      <p:pic>
        <p:nvPicPr>
          <p:cNvPr id="2" name="Resim 1"/>
          <p:cNvPicPr>
            <a:picLocks noChangeAspect="1"/>
          </p:cNvPicPr>
          <p:nvPr/>
        </p:nvPicPr>
        <p:blipFill rotWithShape="1">
          <a:blip r:embed="rId4" cstate="print">
            <a:extLst>
              <a:ext uri="{28A0092B-C50C-407E-A947-70E740481C1C}">
                <a14:useLocalDpi xmlns:a14="http://schemas.microsoft.com/office/drawing/2010/main" val="0"/>
              </a:ext>
            </a:extLst>
          </a:blip>
          <a:srcRect b="27501"/>
          <a:stretch/>
        </p:blipFill>
        <p:spPr>
          <a:xfrm>
            <a:off x="3083749" y="3129408"/>
            <a:ext cx="5732223" cy="3116846"/>
          </a:xfrm>
          <a:prstGeom prst="rect">
            <a:avLst/>
          </a:prstGeom>
        </p:spPr>
      </p:pic>
    </p:spTree>
    <p:extLst>
      <p:ext uri="{BB962C8B-B14F-4D97-AF65-F5344CB8AC3E}">
        <p14:creationId xmlns:p14="http://schemas.microsoft.com/office/powerpoint/2010/main" val="3963831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Eğitim ve Öğrenci Araştırma Desteği</a:t>
            </a:r>
            <a:endParaRPr lang="tr-TR" dirty="0"/>
          </a:p>
        </p:txBody>
      </p:sp>
      <p:sp>
        <p:nvSpPr>
          <p:cNvPr id="3" name="İçerik Yer Tutucusu 2"/>
          <p:cNvSpPr>
            <a:spLocks noGrp="1"/>
          </p:cNvSpPr>
          <p:nvPr>
            <p:ph idx="1"/>
          </p:nvPr>
        </p:nvSpPr>
        <p:spPr/>
        <p:txBody>
          <a:bodyPr/>
          <a:lstStyle/>
          <a:p>
            <a:r>
              <a:rPr lang="tr-TR" dirty="0" smtClean="0"/>
              <a:t>Lisans ve yüksek lisans öğrencilerine yapmak istedikleri çalışmaları ve projeleri için danışmanı gözetiminde yada Uzman personelin danışmanlığında destek verilmektedir.</a:t>
            </a:r>
          </a:p>
          <a:p>
            <a:pPr marL="541338" indent="-179388">
              <a:buFont typeface="Wingdings" panose="05000000000000000000" pitchFamily="2" charset="2"/>
              <a:buChar char="Ø"/>
            </a:pPr>
            <a:r>
              <a:rPr lang="tr-TR" dirty="0" smtClean="0"/>
              <a:t>Çeşitli eğitim seminerleri</a:t>
            </a:r>
          </a:p>
          <a:p>
            <a:pPr marL="541338" indent="-179388">
              <a:buFont typeface="Wingdings" panose="05000000000000000000" pitchFamily="2" charset="2"/>
              <a:buChar char="Ø"/>
            </a:pPr>
            <a:r>
              <a:rPr lang="tr-TR" dirty="0" err="1" smtClean="0"/>
              <a:t>Çalıştaylar</a:t>
            </a:r>
            <a:endParaRPr lang="tr-TR" dirty="0" smtClean="0"/>
          </a:p>
          <a:p>
            <a:pPr marL="541338" indent="-179388">
              <a:buFont typeface="Wingdings" panose="05000000000000000000" pitchFamily="2" charset="2"/>
              <a:buChar char="Ø"/>
            </a:pPr>
            <a:r>
              <a:rPr lang="tr-TR" dirty="0" smtClean="0"/>
              <a:t>Proje Pazarı etkinlikleri</a:t>
            </a:r>
          </a:p>
          <a:p>
            <a:pPr marL="541338" indent="-179388">
              <a:buFont typeface="Wingdings" panose="05000000000000000000" pitchFamily="2" charset="2"/>
              <a:buChar char="Ø"/>
            </a:pPr>
            <a:r>
              <a:rPr lang="tr-TR" dirty="0" smtClean="0"/>
              <a:t>Tez savunma sınavları</a:t>
            </a:r>
            <a:endParaRPr lang="tr-TR" dirty="0"/>
          </a:p>
        </p:txBody>
      </p:sp>
    </p:spTree>
    <p:extLst>
      <p:ext uri="{BB962C8B-B14F-4D97-AF65-F5344CB8AC3E}">
        <p14:creationId xmlns:p14="http://schemas.microsoft.com/office/powerpoint/2010/main" val="1893380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976" y="540918"/>
            <a:ext cx="6768000" cy="5644042"/>
          </a:xfrm>
          <a:prstGeom prst="rect">
            <a:avLst/>
          </a:prstGeom>
        </p:spPr>
      </p:pic>
    </p:spTree>
    <p:extLst>
      <p:ext uri="{BB962C8B-B14F-4D97-AF65-F5344CB8AC3E}">
        <p14:creationId xmlns:p14="http://schemas.microsoft.com/office/powerpoint/2010/main" val="431358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776" y="840346"/>
            <a:ext cx="4477555" cy="3358166"/>
          </a:xfrm>
          <a:prstGeom prst="rect">
            <a:avLst/>
          </a:prstGeom>
        </p:spPr>
      </p:pic>
      <p:pic>
        <p:nvPicPr>
          <p:cNvPr id="4" name="Resim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4548" y="840346"/>
            <a:ext cx="4404574" cy="3303430"/>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002110" y="758779"/>
            <a:ext cx="4127679" cy="2751786"/>
          </a:xfrm>
          <a:prstGeom prst="rect">
            <a:avLst/>
          </a:prstGeom>
        </p:spPr>
      </p:pic>
      <p:pic>
        <p:nvPicPr>
          <p:cNvPr id="7" name="Resim 6"/>
          <p:cNvPicPr>
            <a:picLocks noChangeAspect="1"/>
          </p:cNvPicPr>
          <p:nvPr/>
        </p:nvPicPr>
        <p:blipFill rotWithShape="1">
          <a:blip r:embed="rId6"/>
          <a:srcRect t="14972" r="1670" b="23507"/>
          <a:stretch/>
        </p:blipFill>
        <p:spPr>
          <a:xfrm>
            <a:off x="1313646" y="3101070"/>
            <a:ext cx="9607640" cy="3756930"/>
          </a:xfrm>
          <a:prstGeom prst="rect">
            <a:avLst/>
          </a:prstGeom>
        </p:spPr>
      </p:pic>
    </p:spTree>
    <p:extLst>
      <p:ext uri="{BB962C8B-B14F-4D97-AF65-F5344CB8AC3E}">
        <p14:creationId xmlns:p14="http://schemas.microsoft.com/office/powerpoint/2010/main" val="389670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433" y="1058333"/>
            <a:ext cx="1008836" cy="101202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877" y="2711695"/>
            <a:ext cx="2327031" cy="1551354"/>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077" y="2711695"/>
            <a:ext cx="2327031" cy="1552905"/>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9431" y="2711695"/>
            <a:ext cx="2327032" cy="1551354"/>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6786" y="2711695"/>
            <a:ext cx="2324707" cy="1551354"/>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6708" y="4520127"/>
            <a:ext cx="2485292" cy="1658518"/>
          </a:xfrm>
          <a:prstGeom prst="rect">
            <a:avLst/>
          </a:prstGeom>
        </p:spPr>
      </p:pic>
      <p:pic>
        <p:nvPicPr>
          <p:cNvPr id="12" name="Resi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3823" y="4520127"/>
            <a:ext cx="2485292" cy="1658518"/>
          </a:xfrm>
          <a:prstGeom prst="rect">
            <a:avLst/>
          </a:prstGeom>
        </p:spPr>
      </p:pic>
      <p:pic>
        <p:nvPicPr>
          <p:cNvPr id="15" name="Resim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8993" y="4520127"/>
            <a:ext cx="2485291" cy="1658518"/>
          </a:xfrm>
          <a:prstGeom prst="rect">
            <a:avLst/>
          </a:prstGeom>
        </p:spPr>
      </p:pic>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6880" y="1069902"/>
            <a:ext cx="1008836" cy="1008836"/>
          </a:xfrm>
          <a:prstGeom prst="rect">
            <a:avLst/>
          </a:prstGeom>
        </p:spPr>
      </p:pic>
      <p:sp>
        <p:nvSpPr>
          <p:cNvPr id="2" name="Unvan 1"/>
          <p:cNvSpPr>
            <a:spLocks noGrp="1"/>
          </p:cNvSpPr>
          <p:nvPr>
            <p:ph type="ctrTitle"/>
          </p:nvPr>
        </p:nvSpPr>
        <p:spPr>
          <a:xfrm>
            <a:off x="1665329" y="-24007"/>
            <a:ext cx="8043080" cy="2708030"/>
          </a:xfrm>
        </p:spPr>
        <p:txBody>
          <a:bodyPr>
            <a:normAutofit/>
          </a:bodyPr>
          <a:lstStyle/>
          <a:p>
            <a:pPr algn="ctr"/>
            <a:r>
              <a:rPr lang="en-US" sz="3200" dirty="0"/>
              <a:t>KASTAMONU ÜNİVERSİTESİ </a:t>
            </a:r>
            <a:r>
              <a:rPr lang="tr-TR" sz="3200" dirty="0" smtClean="0"/>
              <a:t/>
            </a:r>
            <a:br>
              <a:rPr lang="tr-TR" sz="3200" dirty="0" smtClean="0"/>
            </a:br>
            <a:r>
              <a:rPr lang="tr-TR" sz="3200" dirty="0" smtClean="0"/>
              <a:t>MERKEZİ ARAŞTIRMA LABORATUVARI UYGULAMA VE ARAŞTIRMA MERKEZİ</a:t>
            </a:r>
            <a:r>
              <a:rPr lang="en-US" sz="3200" dirty="0"/>
              <a:t/>
            </a:r>
            <a:br>
              <a:rPr lang="en-US" sz="3200" dirty="0"/>
            </a:br>
            <a:r>
              <a:rPr lang="en-US" sz="3200" dirty="0" smtClean="0"/>
              <a:t/>
            </a:r>
            <a:br>
              <a:rPr lang="en-US" sz="3200" dirty="0" smtClean="0"/>
            </a:br>
            <a:r>
              <a:rPr lang="en-US" sz="3200" dirty="0" smtClean="0"/>
              <a:t>TEŞEKÜRLERİNİ SUNAR</a:t>
            </a:r>
            <a:endParaRPr lang="en-US" sz="3200" dirty="0"/>
          </a:p>
        </p:txBody>
      </p:sp>
    </p:spTree>
    <p:extLst>
      <p:ext uri="{BB962C8B-B14F-4D97-AF65-F5344CB8AC3E}">
        <p14:creationId xmlns:p14="http://schemas.microsoft.com/office/powerpoint/2010/main" val="1683231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5677" y="756022"/>
            <a:ext cx="11109990" cy="706964"/>
          </a:xfrm>
        </p:spPr>
        <p:txBody>
          <a:bodyPr>
            <a:normAutofit fontScale="90000"/>
          </a:bodyPr>
          <a:lstStyle/>
          <a:p>
            <a:pPr algn="ctr"/>
            <a:r>
              <a:rPr lang="tr-TR" sz="7200" b="1" dirty="0" smtClean="0"/>
              <a:t>Yönetim</a:t>
            </a:r>
            <a:endParaRPr lang="en-US" sz="7200" b="1" dirty="0"/>
          </a:p>
        </p:txBody>
      </p:sp>
      <p:sp>
        <p:nvSpPr>
          <p:cNvPr id="3" name="İçerik Yer Tutucusu 2"/>
          <p:cNvSpPr>
            <a:spLocks noGrp="1"/>
          </p:cNvSpPr>
          <p:nvPr>
            <p:ph idx="1"/>
          </p:nvPr>
        </p:nvSpPr>
        <p:spPr>
          <a:xfrm>
            <a:off x="785676" y="1745206"/>
            <a:ext cx="11101523" cy="4145928"/>
          </a:xfrm>
        </p:spPr>
        <p:txBody>
          <a:bodyPr>
            <a:normAutofit/>
          </a:bodyPr>
          <a:lstStyle/>
          <a:p>
            <a:pPr marL="0" lvl="7" indent="0" algn="ctr">
              <a:buNone/>
            </a:pPr>
            <a:r>
              <a:rPr lang="tr-TR" sz="2200" dirty="0">
                <a:solidFill>
                  <a:schemeClr val="tx1"/>
                </a:solidFill>
              </a:rPr>
              <a:t>Prof. Dr. Özgür ÖZTÜRK</a:t>
            </a:r>
          </a:p>
          <a:p>
            <a:pPr marL="0" lvl="7" indent="0" algn="ctr">
              <a:buNone/>
            </a:pPr>
            <a:r>
              <a:rPr lang="tr-TR" sz="2200" b="1" dirty="0" smtClean="0">
                <a:solidFill>
                  <a:schemeClr val="tx1"/>
                </a:solidFill>
              </a:rPr>
              <a:t>Müdür V. </a:t>
            </a:r>
          </a:p>
          <a:p>
            <a:pPr marL="0" lvl="7" indent="0" algn="ctr">
              <a:buNone/>
            </a:pPr>
            <a:r>
              <a:rPr lang="tr-TR" sz="2200" dirty="0" smtClean="0">
                <a:solidFill>
                  <a:schemeClr val="tx1"/>
                </a:solidFill>
              </a:rPr>
              <a:t>Dr</a:t>
            </a:r>
            <a:r>
              <a:rPr lang="tr-TR" sz="2200" dirty="0">
                <a:solidFill>
                  <a:schemeClr val="tx1"/>
                </a:solidFill>
              </a:rPr>
              <a:t>. </a:t>
            </a:r>
            <a:r>
              <a:rPr lang="tr-TR" sz="2200" dirty="0" err="1">
                <a:solidFill>
                  <a:schemeClr val="tx1"/>
                </a:solidFill>
              </a:rPr>
              <a:t>Öğr</a:t>
            </a:r>
            <a:r>
              <a:rPr lang="tr-TR" sz="2200" dirty="0">
                <a:solidFill>
                  <a:schemeClr val="tx1"/>
                </a:solidFill>
              </a:rPr>
              <a:t>. </a:t>
            </a:r>
            <a:r>
              <a:rPr lang="tr-TR" sz="2200" dirty="0" smtClean="0">
                <a:solidFill>
                  <a:schemeClr val="tx1"/>
                </a:solidFill>
              </a:rPr>
              <a:t>Üyesi Nuray EMİN                                       Dr. </a:t>
            </a:r>
            <a:r>
              <a:rPr lang="tr-TR" sz="2200" dirty="0" err="1" smtClean="0">
                <a:solidFill>
                  <a:schemeClr val="tx1"/>
                </a:solidFill>
              </a:rPr>
              <a:t>Öğr</a:t>
            </a:r>
            <a:r>
              <a:rPr lang="tr-TR" sz="2200" dirty="0" smtClean="0">
                <a:solidFill>
                  <a:schemeClr val="tx1"/>
                </a:solidFill>
              </a:rPr>
              <a:t>. Üyesi Aydın TÜRKYILMAZ</a:t>
            </a:r>
          </a:p>
          <a:p>
            <a:pPr marL="0" indent="0" algn="just">
              <a:buNone/>
            </a:pPr>
            <a:r>
              <a:rPr lang="tr-TR" b="1" dirty="0" smtClean="0">
                <a:solidFill>
                  <a:schemeClr val="tx1"/>
                </a:solidFill>
              </a:rPr>
              <a:t>                         Müdür Yardımcısı                                                                       Müdür </a:t>
            </a:r>
            <a:r>
              <a:rPr lang="tr-TR" b="1" dirty="0">
                <a:solidFill>
                  <a:schemeClr val="tx1"/>
                </a:solidFill>
              </a:rPr>
              <a:t>Yardımcısı</a:t>
            </a:r>
            <a:endParaRPr lang="tr-TR" b="1" dirty="0" smtClean="0">
              <a:solidFill>
                <a:schemeClr val="tx1"/>
              </a:solidFill>
            </a:endParaRPr>
          </a:p>
          <a:p>
            <a:pPr marL="0" indent="0" algn="ctr">
              <a:buNone/>
            </a:pPr>
            <a:r>
              <a:rPr lang="tr-TR" b="1" dirty="0" smtClean="0">
                <a:solidFill>
                  <a:schemeClr val="tx1"/>
                </a:solidFill>
              </a:rPr>
              <a:t>BİRİM SORUMLULARI</a:t>
            </a:r>
          </a:p>
          <a:p>
            <a:pPr marL="0" indent="0">
              <a:buNone/>
            </a:pPr>
            <a:endParaRPr lang="tr-TR" b="1" dirty="0" smtClean="0">
              <a:solidFill>
                <a:schemeClr val="tx1"/>
              </a:solidFill>
            </a:endParaRPr>
          </a:p>
          <a:p>
            <a:r>
              <a:rPr lang="tr-TR" dirty="0" smtClean="0">
                <a:solidFill>
                  <a:schemeClr val="tx1"/>
                </a:solidFill>
              </a:rPr>
              <a:t>Doç. Dr. Arif UZUN	                 Doç. Dr. Aslı KURNAZ 		Dr</a:t>
            </a:r>
            <a:r>
              <a:rPr lang="tr-TR" dirty="0">
                <a:solidFill>
                  <a:schemeClr val="tx1"/>
                </a:solidFill>
              </a:rPr>
              <a:t>. </a:t>
            </a:r>
            <a:r>
              <a:rPr lang="tr-TR" dirty="0" err="1">
                <a:solidFill>
                  <a:schemeClr val="tx1"/>
                </a:solidFill>
              </a:rPr>
              <a:t>Öğr</a:t>
            </a:r>
            <a:r>
              <a:rPr lang="tr-TR" dirty="0">
                <a:solidFill>
                  <a:schemeClr val="tx1"/>
                </a:solidFill>
              </a:rPr>
              <a:t>. </a:t>
            </a:r>
            <a:r>
              <a:rPr lang="tr-TR" dirty="0" smtClean="0">
                <a:solidFill>
                  <a:schemeClr val="tx1"/>
                </a:solidFill>
              </a:rPr>
              <a:t>Üyesi Ekrem MUTLU</a:t>
            </a:r>
          </a:p>
          <a:p>
            <a:r>
              <a:rPr lang="tr-TR" dirty="0">
                <a:solidFill>
                  <a:schemeClr val="tx1"/>
                </a:solidFill>
              </a:rPr>
              <a:t>Dr. </a:t>
            </a:r>
            <a:r>
              <a:rPr lang="tr-TR" dirty="0" err="1">
                <a:solidFill>
                  <a:schemeClr val="tx1"/>
                </a:solidFill>
              </a:rPr>
              <a:t>Öğr</a:t>
            </a:r>
            <a:r>
              <a:rPr lang="tr-TR" dirty="0">
                <a:solidFill>
                  <a:schemeClr val="tx1"/>
                </a:solidFill>
              </a:rPr>
              <a:t>. Üyesi </a:t>
            </a:r>
            <a:r>
              <a:rPr lang="tr-TR" dirty="0" smtClean="0">
                <a:solidFill>
                  <a:schemeClr val="tx1"/>
                </a:solidFill>
              </a:rPr>
              <a:t>Elif AŞIKUZUN             Dr</a:t>
            </a:r>
            <a:r>
              <a:rPr lang="tr-TR" dirty="0">
                <a:solidFill>
                  <a:schemeClr val="tx1"/>
                </a:solidFill>
              </a:rPr>
              <a:t>. </a:t>
            </a:r>
            <a:r>
              <a:rPr lang="tr-TR" dirty="0" err="1">
                <a:solidFill>
                  <a:schemeClr val="tx1"/>
                </a:solidFill>
              </a:rPr>
              <a:t>Öğr</a:t>
            </a:r>
            <a:r>
              <a:rPr lang="tr-TR" dirty="0">
                <a:solidFill>
                  <a:schemeClr val="tx1"/>
                </a:solidFill>
              </a:rPr>
              <a:t>. Üyesi </a:t>
            </a:r>
            <a:r>
              <a:rPr lang="tr-TR" dirty="0" smtClean="0">
                <a:solidFill>
                  <a:schemeClr val="tx1"/>
                </a:solidFill>
              </a:rPr>
              <a:t>Nesrin İÇLİ		Dr</a:t>
            </a:r>
            <a:r>
              <a:rPr lang="tr-TR" dirty="0">
                <a:solidFill>
                  <a:schemeClr val="tx1"/>
                </a:solidFill>
              </a:rPr>
              <a:t>. </a:t>
            </a:r>
            <a:r>
              <a:rPr lang="tr-TR" dirty="0" err="1">
                <a:solidFill>
                  <a:schemeClr val="tx1"/>
                </a:solidFill>
              </a:rPr>
              <a:t>Öğr</a:t>
            </a:r>
            <a:r>
              <a:rPr lang="tr-TR" dirty="0">
                <a:solidFill>
                  <a:schemeClr val="tx1"/>
                </a:solidFill>
              </a:rPr>
              <a:t>. Üyesi </a:t>
            </a:r>
            <a:r>
              <a:rPr lang="tr-TR" dirty="0" err="1" smtClean="0">
                <a:solidFill>
                  <a:schemeClr val="tx1"/>
                </a:solidFill>
              </a:rPr>
              <a:t>Nurdane</a:t>
            </a:r>
            <a:r>
              <a:rPr lang="tr-TR" dirty="0" smtClean="0">
                <a:solidFill>
                  <a:schemeClr val="tx1"/>
                </a:solidFill>
              </a:rPr>
              <a:t> Yılmaz </a:t>
            </a:r>
            <a:endParaRPr lang="en-US" dirty="0">
              <a:solidFill>
                <a:schemeClr val="tx1"/>
              </a:solidFill>
            </a:endParaRPr>
          </a:p>
          <a:p>
            <a:endParaRPr lang="en-US" b="1"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667102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431" y="897431"/>
            <a:ext cx="10704458" cy="706964"/>
          </a:xfrm>
        </p:spPr>
        <p:txBody>
          <a:bodyPr>
            <a:normAutofit fontScale="90000"/>
          </a:bodyPr>
          <a:lstStyle/>
          <a:p>
            <a:pPr algn="ctr"/>
            <a:r>
              <a:rPr lang="tr-TR" sz="7200" dirty="0" smtClean="0"/>
              <a:t>Yönetim</a:t>
            </a:r>
            <a:endParaRPr lang="en-US" sz="7200" dirty="0"/>
          </a:p>
        </p:txBody>
      </p:sp>
      <p:sp>
        <p:nvSpPr>
          <p:cNvPr id="3" name="İçerik Yer Tutucusu 2"/>
          <p:cNvSpPr>
            <a:spLocks noGrp="1"/>
          </p:cNvSpPr>
          <p:nvPr>
            <p:ph idx="1"/>
          </p:nvPr>
        </p:nvSpPr>
        <p:spPr>
          <a:xfrm>
            <a:off x="824457" y="1697748"/>
            <a:ext cx="10711482" cy="4272085"/>
          </a:xfrm>
        </p:spPr>
        <p:txBody>
          <a:bodyPr>
            <a:noAutofit/>
          </a:bodyPr>
          <a:lstStyle/>
          <a:p>
            <a:pPr marL="0" indent="0" algn="ctr">
              <a:buNone/>
            </a:pPr>
            <a:r>
              <a:rPr lang="tr-TR" sz="2400" b="1" dirty="0" smtClean="0">
                <a:solidFill>
                  <a:schemeClr val="tx1"/>
                </a:solidFill>
              </a:rPr>
              <a:t>Yönetim Kurulu</a:t>
            </a:r>
          </a:p>
          <a:p>
            <a:endParaRPr lang="tr-TR" sz="800" dirty="0" smtClean="0">
              <a:solidFill>
                <a:schemeClr val="tx1"/>
              </a:solidFill>
            </a:endParaRPr>
          </a:p>
          <a:p>
            <a:r>
              <a:rPr lang="tr-TR" dirty="0" smtClean="0">
                <a:solidFill>
                  <a:schemeClr val="tx1"/>
                </a:solidFill>
              </a:rPr>
              <a:t>Prof. Dr. Bülent KILIÇOĞLU		Prof. Dr. Ömer KÜÇÜK		Prof. Dr. Mahmut ELP</a:t>
            </a:r>
          </a:p>
          <a:p>
            <a:r>
              <a:rPr lang="tr-TR" dirty="0" smtClean="0">
                <a:solidFill>
                  <a:schemeClr val="tx1"/>
                </a:solidFill>
              </a:rPr>
              <a:t>Doç. Dr. Atilla ÇAĞLAR			Doç. Dr. Barış BANİ		Dr. </a:t>
            </a:r>
            <a:r>
              <a:rPr lang="tr-TR" dirty="0" err="1" smtClean="0">
                <a:solidFill>
                  <a:schemeClr val="tx1"/>
                </a:solidFill>
              </a:rPr>
              <a:t>Öğr</a:t>
            </a:r>
            <a:r>
              <a:rPr lang="tr-TR" dirty="0" smtClean="0">
                <a:solidFill>
                  <a:schemeClr val="tx1"/>
                </a:solidFill>
              </a:rPr>
              <a:t>. Ü. Ferhat KARA</a:t>
            </a:r>
          </a:p>
          <a:p>
            <a:r>
              <a:rPr lang="tr-TR" dirty="0" smtClean="0">
                <a:solidFill>
                  <a:schemeClr val="tx1"/>
                </a:solidFill>
              </a:rPr>
              <a:t>Dr. </a:t>
            </a:r>
            <a:r>
              <a:rPr lang="tr-TR" dirty="0" err="1" smtClean="0">
                <a:solidFill>
                  <a:schemeClr val="tx1"/>
                </a:solidFill>
              </a:rPr>
              <a:t>Öğr</a:t>
            </a:r>
            <a:r>
              <a:rPr lang="tr-TR" dirty="0" smtClean="0">
                <a:solidFill>
                  <a:schemeClr val="tx1"/>
                </a:solidFill>
              </a:rPr>
              <a:t>. Ü. </a:t>
            </a:r>
            <a:r>
              <a:rPr lang="tr-TR" dirty="0" err="1" smtClean="0">
                <a:solidFill>
                  <a:schemeClr val="tx1"/>
                </a:solidFill>
              </a:rPr>
              <a:t>Kutalmış</a:t>
            </a:r>
            <a:r>
              <a:rPr lang="tr-TR" dirty="0" smtClean="0">
                <a:solidFill>
                  <a:schemeClr val="tx1"/>
                </a:solidFill>
              </a:rPr>
              <a:t> GÖKKUŞ		Dr. </a:t>
            </a:r>
            <a:r>
              <a:rPr lang="tr-TR" dirty="0" err="1" smtClean="0">
                <a:solidFill>
                  <a:schemeClr val="tx1"/>
                </a:solidFill>
              </a:rPr>
              <a:t>Öğr</a:t>
            </a:r>
            <a:r>
              <a:rPr lang="tr-TR" dirty="0" smtClean="0">
                <a:solidFill>
                  <a:schemeClr val="tx1"/>
                </a:solidFill>
              </a:rPr>
              <a:t>. Ü. Hakan ADA</a:t>
            </a:r>
          </a:p>
          <a:p>
            <a:endParaRPr lang="tr-TR" dirty="0">
              <a:solidFill>
                <a:schemeClr val="tx1"/>
              </a:solidFill>
            </a:endParaRPr>
          </a:p>
          <a:p>
            <a:pPr marL="0" indent="0" algn="ctr">
              <a:buNone/>
            </a:pPr>
            <a:r>
              <a:rPr lang="tr-TR" sz="2400" b="1" dirty="0" smtClean="0">
                <a:solidFill>
                  <a:schemeClr val="tx1"/>
                </a:solidFill>
              </a:rPr>
              <a:t>Danışma Kurulu</a:t>
            </a:r>
          </a:p>
          <a:p>
            <a:pPr marL="0" indent="0">
              <a:buNone/>
            </a:pPr>
            <a:endParaRPr lang="tr-TR" sz="2400" dirty="0" smtClean="0">
              <a:solidFill>
                <a:schemeClr val="tx1"/>
              </a:solidFill>
            </a:endParaRPr>
          </a:p>
          <a:p>
            <a:r>
              <a:rPr lang="tr-TR" dirty="0" smtClean="0">
                <a:solidFill>
                  <a:schemeClr val="tx1"/>
                </a:solidFill>
              </a:rPr>
              <a:t>Prof. Dr. Ahmet Tolga TAŞÇI		Prof. Dr. Orhan KAVUNCU		</a:t>
            </a:r>
            <a:r>
              <a:rPr lang="tr-TR" dirty="0" err="1" smtClean="0">
                <a:solidFill>
                  <a:schemeClr val="tx1"/>
                </a:solidFill>
              </a:rPr>
              <a:t>Doç</a:t>
            </a:r>
            <a:r>
              <a:rPr lang="tr-TR" dirty="0" smtClean="0">
                <a:solidFill>
                  <a:schemeClr val="tx1"/>
                </a:solidFill>
              </a:rPr>
              <a:t> Dr. Burak ARICAK</a:t>
            </a:r>
          </a:p>
          <a:p>
            <a:r>
              <a:rPr lang="tr-TR" dirty="0" smtClean="0">
                <a:solidFill>
                  <a:schemeClr val="tx1"/>
                </a:solidFill>
              </a:rPr>
              <a:t>Doç. Dr. Soner BİLEN			Dr. </a:t>
            </a:r>
            <a:r>
              <a:rPr lang="tr-TR" dirty="0" err="1" smtClean="0">
                <a:solidFill>
                  <a:schemeClr val="tx1"/>
                </a:solidFill>
              </a:rPr>
              <a:t>Öğr</a:t>
            </a:r>
            <a:r>
              <a:rPr lang="tr-TR" dirty="0" smtClean="0">
                <a:solidFill>
                  <a:schemeClr val="tx1"/>
                </a:solidFill>
              </a:rPr>
              <a:t>. Ü. Ekrem MUTLU		Dr. </a:t>
            </a:r>
            <a:r>
              <a:rPr lang="tr-TR" dirty="0" err="1" smtClean="0">
                <a:solidFill>
                  <a:schemeClr val="tx1"/>
                </a:solidFill>
              </a:rPr>
              <a:t>Öğr</a:t>
            </a:r>
            <a:r>
              <a:rPr lang="tr-TR" dirty="0" smtClean="0">
                <a:solidFill>
                  <a:schemeClr val="tx1"/>
                </a:solidFill>
              </a:rPr>
              <a:t>. Ü. Nesrin İÇLİ</a:t>
            </a:r>
          </a:p>
        </p:txBody>
      </p:sp>
    </p:spTree>
    <p:extLst>
      <p:ext uri="{BB962C8B-B14F-4D97-AF65-F5344CB8AC3E}">
        <p14:creationId xmlns:p14="http://schemas.microsoft.com/office/powerpoint/2010/main" val="2522762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3261" y="868160"/>
            <a:ext cx="10584406" cy="706964"/>
          </a:xfrm>
        </p:spPr>
        <p:txBody>
          <a:bodyPr>
            <a:normAutofit fontScale="90000"/>
          </a:bodyPr>
          <a:lstStyle/>
          <a:p>
            <a:pPr algn="ctr"/>
            <a:r>
              <a:rPr lang="tr-TR" sz="7200" dirty="0" smtClean="0"/>
              <a:t>Uzmanlarımız</a:t>
            </a:r>
            <a:endParaRPr lang="en-US" sz="7200" dirty="0"/>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22" y="1696041"/>
            <a:ext cx="8510721" cy="4657569"/>
          </a:xfrm>
          <a:prstGeom prst="rect">
            <a:avLst/>
          </a:prstGeom>
        </p:spPr>
      </p:pic>
      <p:grpSp>
        <p:nvGrpSpPr>
          <p:cNvPr id="4" name="Group 3"/>
          <p:cNvGrpSpPr/>
          <p:nvPr/>
        </p:nvGrpSpPr>
        <p:grpSpPr>
          <a:xfrm>
            <a:off x="9613051" y="1947333"/>
            <a:ext cx="1535522" cy="1431614"/>
            <a:chOff x="9147384" y="183445"/>
            <a:chExt cx="1535522" cy="1431611"/>
          </a:xfrm>
        </p:grpSpPr>
        <p:pic>
          <p:nvPicPr>
            <p:cNvPr id="5" name="Picture 4" descr="H:\z backups\1. Data 28.8\1. Hard 12\0 Official docs\Photo\FARZİN FOTO.jpg"/>
            <p:cNvPicPr/>
            <p:nvPr/>
          </p:nvPicPr>
          <p:blipFill rotWithShape="1">
            <a:blip r:embed="rId3" cstate="print">
              <a:graysc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3717" r="17098" b="12905"/>
            <a:stretch/>
          </p:blipFill>
          <p:spPr bwMode="auto">
            <a:xfrm>
              <a:off x="9172222" y="183445"/>
              <a:ext cx="1058334" cy="11147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xmlns=""/>
              </a:ext>
            </a:extLst>
          </p:spPr>
        </p:pic>
        <p:sp>
          <p:nvSpPr>
            <p:cNvPr id="6" name="Rectangle 5"/>
            <p:cNvSpPr/>
            <p:nvPr/>
          </p:nvSpPr>
          <p:spPr>
            <a:xfrm>
              <a:off x="9147384" y="1353446"/>
              <a:ext cx="1535522" cy="261610"/>
            </a:xfrm>
            <a:prstGeom prst="rect">
              <a:avLst/>
            </a:prstGeom>
            <a:solidFill>
              <a:srgbClr val="FFFFFF"/>
            </a:solidFill>
          </p:spPr>
          <p:txBody>
            <a:bodyPr wrap="none">
              <a:spAutoFit/>
            </a:bodyPr>
            <a:lstStyle/>
            <a:p>
              <a:r>
                <a:rPr lang="en-US" sz="1100" dirty="0" smtClean="0"/>
                <a:t>Dr. FARZIN ARIANPOUR</a:t>
              </a:r>
              <a:endParaRPr lang="tr-TR" sz="1100" dirty="0"/>
            </a:p>
          </p:txBody>
        </p:sp>
      </p:grpSp>
    </p:spTree>
    <p:extLst>
      <p:ext uri="{BB962C8B-B14F-4D97-AF65-F5344CB8AC3E}">
        <p14:creationId xmlns:p14="http://schemas.microsoft.com/office/powerpoint/2010/main" val="2399986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7415" y="837127"/>
            <a:ext cx="10825070" cy="898936"/>
          </a:xfrm>
        </p:spPr>
        <p:txBody>
          <a:bodyPr>
            <a:noAutofit/>
          </a:bodyPr>
          <a:lstStyle/>
          <a:p>
            <a:r>
              <a:rPr lang="tr-TR" sz="6500" dirty="0" smtClean="0"/>
              <a:t>Hakkımızda</a:t>
            </a:r>
            <a:endParaRPr lang="en-US" sz="6500" dirty="0"/>
          </a:p>
        </p:txBody>
      </p:sp>
      <p:sp>
        <p:nvSpPr>
          <p:cNvPr id="3" name="İçerik Yer Tutucusu 2"/>
          <p:cNvSpPr>
            <a:spLocks noGrp="1"/>
          </p:cNvSpPr>
          <p:nvPr>
            <p:ph idx="1"/>
          </p:nvPr>
        </p:nvSpPr>
        <p:spPr>
          <a:xfrm>
            <a:off x="649109" y="1653186"/>
            <a:ext cx="11500555" cy="4601733"/>
          </a:xfrm>
        </p:spPr>
        <p:txBody>
          <a:bodyPr>
            <a:noAutofit/>
          </a:bodyPr>
          <a:lstStyle/>
          <a:p>
            <a:pPr lvl="0">
              <a:lnSpc>
                <a:spcPct val="100000"/>
              </a:lnSpc>
              <a:spcBef>
                <a:spcPts val="600"/>
              </a:spcBef>
              <a:spcAft>
                <a:spcPts val="0"/>
              </a:spcAft>
            </a:pPr>
            <a:r>
              <a:rPr lang="en-US" dirty="0" err="1" smtClean="0">
                <a:solidFill>
                  <a:schemeClr val="tx1"/>
                </a:solidFill>
              </a:rPr>
              <a:t>Merkezimiz</a:t>
            </a:r>
            <a:r>
              <a:rPr lang="en-US" dirty="0" smtClean="0">
                <a:solidFill>
                  <a:schemeClr val="tx1"/>
                </a:solidFill>
              </a:rPr>
              <a:t> </a:t>
            </a:r>
            <a:r>
              <a:rPr lang="en-US" dirty="0" err="1">
                <a:solidFill>
                  <a:schemeClr val="tx1"/>
                </a:solidFill>
              </a:rPr>
              <a:t>araştırma</a:t>
            </a:r>
            <a:r>
              <a:rPr lang="en-US" dirty="0">
                <a:solidFill>
                  <a:schemeClr val="tx1"/>
                </a:solidFill>
              </a:rPr>
              <a:t> </a:t>
            </a:r>
            <a:r>
              <a:rPr lang="en-US" dirty="0" err="1">
                <a:solidFill>
                  <a:schemeClr val="tx1"/>
                </a:solidFill>
              </a:rPr>
              <a:t>faaliyetleri</a:t>
            </a:r>
            <a:r>
              <a:rPr lang="en-US" dirty="0">
                <a:solidFill>
                  <a:schemeClr val="tx1"/>
                </a:solidFill>
              </a:rPr>
              <a:t> </a:t>
            </a:r>
            <a:r>
              <a:rPr lang="en-US" dirty="0" err="1">
                <a:solidFill>
                  <a:schemeClr val="tx1"/>
                </a:solidFill>
              </a:rPr>
              <a:t>için</a:t>
            </a:r>
            <a:r>
              <a:rPr lang="en-US" dirty="0">
                <a:solidFill>
                  <a:schemeClr val="tx1"/>
                </a:solidFill>
              </a:rPr>
              <a:t> </a:t>
            </a:r>
            <a:r>
              <a:rPr lang="en-US" dirty="0" err="1">
                <a:solidFill>
                  <a:schemeClr val="tx1"/>
                </a:solidFill>
              </a:rPr>
              <a:t>gerekli</a:t>
            </a:r>
            <a:r>
              <a:rPr lang="en-US" dirty="0">
                <a:solidFill>
                  <a:schemeClr val="tx1"/>
                </a:solidFill>
              </a:rPr>
              <a:t> </a:t>
            </a:r>
            <a:r>
              <a:rPr lang="en-US" dirty="0" err="1">
                <a:solidFill>
                  <a:schemeClr val="tx1"/>
                </a:solidFill>
              </a:rPr>
              <a:t>fiziki</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teknik</a:t>
            </a:r>
            <a:r>
              <a:rPr lang="en-US" dirty="0">
                <a:solidFill>
                  <a:schemeClr val="tx1"/>
                </a:solidFill>
              </a:rPr>
              <a:t> alt </a:t>
            </a:r>
            <a:r>
              <a:rPr lang="en-US" dirty="0" err="1">
                <a:solidFill>
                  <a:schemeClr val="tx1"/>
                </a:solidFill>
              </a:rPr>
              <a:t>yapıya</a:t>
            </a:r>
            <a:r>
              <a:rPr lang="en-US" dirty="0">
                <a:solidFill>
                  <a:schemeClr val="tx1"/>
                </a:solidFill>
              </a:rPr>
              <a:t> </a:t>
            </a:r>
            <a:r>
              <a:rPr lang="en-US" dirty="0" err="1">
                <a:solidFill>
                  <a:schemeClr val="tx1"/>
                </a:solidFill>
              </a:rPr>
              <a:t>sahip</a:t>
            </a:r>
            <a:r>
              <a:rPr lang="en-US" dirty="0">
                <a:solidFill>
                  <a:schemeClr val="tx1"/>
                </a:solidFill>
              </a:rPr>
              <a:t> </a:t>
            </a:r>
            <a:r>
              <a:rPr lang="en-US" dirty="0" err="1">
                <a:solidFill>
                  <a:schemeClr val="tx1"/>
                </a:solidFill>
              </a:rPr>
              <a:t>olup</a:t>
            </a:r>
            <a:r>
              <a:rPr lang="en-US" dirty="0">
                <a:solidFill>
                  <a:schemeClr val="tx1"/>
                </a:solidFill>
              </a:rPr>
              <a:t>, 4.789 m2’lik </a:t>
            </a:r>
            <a:r>
              <a:rPr lang="en-US" dirty="0" err="1">
                <a:solidFill>
                  <a:schemeClr val="tx1"/>
                </a:solidFill>
              </a:rPr>
              <a:t>kullanım</a:t>
            </a:r>
            <a:r>
              <a:rPr lang="en-US" dirty="0">
                <a:solidFill>
                  <a:schemeClr val="tx1"/>
                </a:solidFill>
              </a:rPr>
              <a:t> </a:t>
            </a:r>
            <a:r>
              <a:rPr lang="en-US" dirty="0" err="1">
                <a:solidFill>
                  <a:schemeClr val="tx1"/>
                </a:solidFill>
              </a:rPr>
              <a:t>alanı</a:t>
            </a:r>
            <a:r>
              <a:rPr lang="en-US" dirty="0">
                <a:solidFill>
                  <a:schemeClr val="tx1"/>
                </a:solidFill>
              </a:rPr>
              <a:t> </a:t>
            </a:r>
            <a:r>
              <a:rPr lang="en-US" dirty="0" err="1" smtClean="0">
                <a:solidFill>
                  <a:schemeClr val="tx1"/>
                </a:solidFill>
              </a:rPr>
              <a:t>içerisinde</a:t>
            </a:r>
            <a:r>
              <a:rPr lang="en-US" dirty="0" smtClean="0">
                <a:solidFill>
                  <a:schemeClr val="tx1"/>
                </a:solidFill>
              </a:rPr>
              <a:t>; </a:t>
            </a:r>
          </a:p>
          <a:p>
            <a:pPr marL="1176337" lvl="0" indent="-285750">
              <a:lnSpc>
                <a:spcPct val="100000"/>
              </a:lnSpc>
              <a:spcBef>
                <a:spcPts val="0"/>
              </a:spcBef>
              <a:spcAft>
                <a:spcPts val="0"/>
              </a:spcAft>
              <a:buFont typeface="Arial"/>
              <a:buChar char="•"/>
            </a:pPr>
            <a:r>
              <a:rPr lang="tr-TR" dirty="0" smtClean="0"/>
              <a:t>26 </a:t>
            </a:r>
            <a:r>
              <a:rPr lang="tr-TR" dirty="0"/>
              <a:t>adet 50 m</a:t>
            </a:r>
            <a:r>
              <a:rPr lang="tr-TR" baseline="30000" dirty="0"/>
              <a:t>2</a:t>
            </a:r>
            <a:r>
              <a:rPr lang="tr-TR" dirty="0"/>
              <a:t>lik </a:t>
            </a:r>
            <a:r>
              <a:rPr lang="tr-TR" dirty="0" smtClean="0"/>
              <a:t>laboratuvar</a:t>
            </a:r>
          </a:p>
          <a:p>
            <a:pPr marL="1468945" lvl="1" indent="-285750">
              <a:lnSpc>
                <a:spcPct val="100000"/>
              </a:lnSpc>
              <a:spcBef>
                <a:spcPts val="0"/>
              </a:spcBef>
              <a:spcAft>
                <a:spcPts val="0"/>
              </a:spcAft>
              <a:buFont typeface="Arial"/>
              <a:buChar char="•"/>
            </a:pPr>
            <a:r>
              <a:rPr lang="tr-TR" b="1" dirty="0" smtClean="0"/>
              <a:t>14 adet analiz, 12 adet araştırma laboratuvarı</a:t>
            </a:r>
            <a:endParaRPr lang="tr-TR" b="1" dirty="0"/>
          </a:p>
          <a:p>
            <a:pPr marL="1176337" lvl="0" indent="-285750">
              <a:lnSpc>
                <a:spcPct val="100000"/>
              </a:lnSpc>
              <a:spcBef>
                <a:spcPts val="0"/>
              </a:spcBef>
              <a:spcAft>
                <a:spcPts val="0"/>
              </a:spcAft>
              <a:buFont typeface="Arial"/>
              <a:buChar char="•"/>
            </a:pPr>
            <a:r>
              <a:rPr lang="tr-TR" dirty="0"/>
              <a:t>14 adet 18,5 m</a:t>
            </a:r>
            <a:r>
              <a:rPr lang="tr-TR" baseline="30000" dirty="0"/>
              <a:t>2</a:t>
            </a:r>
            <a:r>
              <a:rPr lang="tr-TR" dirty="0"/>
              <a:t>lik </a:t>
            </a:r>
            <a:r>
              <a:rPr lang="tr-TR" b="1" dirty="0"/>
              <a:t>numune </a:t>
            </a:r>
            <a:r>
              <a:rPr lang="tr-TR" b="1" dirty="0" smtClean="0"/>
              <a:t>hazırlama (8) </a:t>
            </a:r>
            <a:r>
              <a:rPr lang="tr-TR" b="1" dirty="0"/>
              <a:t>ve asistan </a:t>
            </a:r>
            <a:r>
              <a:rPr lang="tr-TR" b="1" dirty="0" smtClean="0"/>
              <a:t>odası (6)</a:t>
            </a:r>
            <a:endParaRPr lang="tr-TR" b="1" dirty="0"/>
          </a:p>
          <a:p>
            <a:pPr marL="1176337" lvl="0" indent="-285750">
              <a:lnSpc>
                <a:spcPct val="100000"/>
              </a:lnSpc>
              <a:spcBef>
                <a:spcPts val="0"/>
              </a:spcBef>
              <a:spcAft>
                <a:spcPts val="0"/>
              </a:spcAft>
              <a:buFont typeface="Arial"/>
              <a:buChar char="•"/>
            </a:pPr>
            <a:r>
              <a:rPr lang="tr-TR" b="1" dirty="0"/>
              <a:t>3 adet 80.64.46 m</a:t>
            </a:r>
            <a:r>
              <a:rPr lang="tr-TR" b="1" baseline="30000" dirty="0"/>
              <a:t>2</a:t>
            </a:r>
            <a:r>
              <a:rPr lang="tr-TR" b="1" dirty="0"/>
              <a:t>lik </a:t>
            </a:r>
            <a:r>
              <a:rPr lang="tr-TR" b="1" dirty="0" smtClean="0"/>
              <a:t>sınıf ve toplantı salonu</a:t>
            </a:r>
            <a:endParaRPr lang="tr-TR" b="1" dirty="0"/>
          </a:p>
          <a:p>
            <a:pPr marL="1176337" lvl="0" indent="-285750">
              <a:lnSpc>
                <a:spcPct val="100000"/>
              </a:lnSpc>
              <a:spcBef>
                <a:spcPts val="0"/>
              </a:spcBef>
              <a:spcAft>
                <a:spcPts val="0"/>
              </a:spcAft>
              <a:buFont typeface="Arial"/>
              <a:buChar char="•"/>
            </a:pPr>
            <a:r>
              <a:rPr lang="tr-TR" dirty="0"/>
              <a:t>10 adet 16 m</a:t>
            </a:r>
            <a:r>
              <a:rPr lang="tr-TR" baseline="30000" dirty="0"/>
              <a:t>2</a:t>
            </a:r>
            <a:r>
              <a:rPr lang="tr-TR" dirty="0"/>
              <a:t>lik ofis</a:t>
            </a:r>
          </a:p>
          <a:p>
            <a:pPr marL="1176337" lvl="0" indent="-285750">
              <a:lnSpc>
                <a:spcPct val="100000"/>
              </a:lnSpc>
              <a:spcBef>
                <a:spcPts val="0"/>
              </a:spcBef>
              <a:spcAft>
                <a:spcPts val="0"/>
              </a:spcAft>
              <a:buFont typeface="Arial"/>
              <a:buChar char="•"/>
            </a:pPr>
            <a:r>
              <a:rPr lang="tr-TR" dirty="0"/>
              <a:t>2 adet 24 m</a:t>
            </a:r>
            <a:r>
              <a:rPr lang="tr-TR" baseline="30000" dirty="0"/>
              <a:t>2</a:t>
            </a:r>
            <a:r>
              <a:rPr lang="tr-TR" dirty="0"/>
              <a:t>lik </a:t>
            </a:r>
            <a:r>
              <a:rPr lang="tr-TR" dirty="0" smtClean="0"/>
              <a:t>(+4 ve -20) soğuk </a:t>
            </a:r>
            <a:r>
              <a:rPr lang="tr-TR" dirty="0"/>
              <a:t>hava deposu</a:t>
            </a:r>
          </a:p>
          <a:p>
            <a:pPr marL="1176337" lvl="0" indent="-285750">
              <a:lnSpc>
                <a:spcPct val="100000"/>
              </a:lnSpc>
              <a:spcBef>
                <a:spcPts val="0"/>
              </a:spcBef>
              <a:spcAft>
                <a:spcPts val="0"/>
              </a:spcAft>
              <a:buFont typeface="Arial"/>
              <a:buChar char="•"/>
            </a:pPr>
            <a:r>
              <a:rPr lang="tr-TR" dirty="0"/>
              <a:t>6 adet 24 m</a:t>
            </a:r>
            <a:r>
              <a:rPr lang="tr-TR" baseline="30000" dirty="0"/>
              <a:t>2</a:t>
            </a:r>
            <a:r>
              <a:rPr lang="tr-TR" dirty="0"/>
              <a:t>lik </a:t>
            </a:r>
            <a:r>
              <a:rPr lang="tr-TR" dirty="0" smtClean="0"/>
              <a:t>depo (4 adedi Mantar Araştırma Enstitüsüne tahsisli)</a:t>
            </a:r>
            <a:endParaRPr lang="tr-TR" dirty="0"/>
          </a:p>
          <a:p>
            <a:pPr marL="1176337" lvl="0" indent="-285750">
              <a:lnSpc>
                <a:spcPct val="100000"/>
              </a:lnSpc>
              <a:spcBef>
                <a:spcPts val="0"/>
              </a:spcBef>
              <a:spcAft>
                <a:spcPts val="0"/>
              </a:spcAft>
              <a:buFont typeface="Arial"/>
              <a:buChar char="•"/>
            </a:pPr>
            <a:r>
              <a:rPr lang="tr-TR" dirty="0"/>
              <a:t>4 adet 23 m</a:t>
            </a:r>
            <a:r>
              <a:rPr lang="tr-TR" baseline="30000" dirty="0"/>
              <a:t>2 </a:t>
            </a:r>
            <a:r>
              <a:rPr lang="tr-TR" dirty="0" err="1"/>
              <a:t>lik</a:t>
            </a:r>
            <a:r>
              <a:rPr lang="tr-TR" dirty="0"/>
              <a:t> teknisyen </a:t>
            </a:r>
            <a:r>
              <a:rPr lang="tr-TR" dirty="0" smtClean="0"/>
              <a:t>odası ve Elektrik-mekanik atölyesi</a:t>
            </a:r>
            <a:endParaRPr lang="tr-TR" dirty="0"/>
          </a:p>
          <a:p>
            <a:pPr marL="1176337" lvl="0" indent="-285750">
              <a:lnSpc>
                <a:spcPct val="100000"/>
              </a:lnSpc>
              <a:spcBef>
                <a:spcPts val="0"/>
              </a:spcBef>
              <a:spcAft>
                <a:spcPts val="0"/>
              </a:spcAft>
              <a:buFont typeface="Arial"/>
              <a:buChar char="•"/>
            </a:pPr>
            <a:r>
              <a:rPr lang="tr-TR" dirty="0"/>
              <a:t>5 adet 15 m</a:t>
            </a:r>
            <a:r>
              <a:rPr lang="tr-TR" baseline="30000" dirty="0"/>
              <a:t>2</a:t>
            </a:r>
            <a:r>
              <a:rPr lang="tr-TR" dirty="0"/>
              <a:t>lik gaz dağıtım </a:t>
            </a:r>
            <a:r>
              <a:rPr lang="tr-TR" dirty="0" smtClean="0"/>
              <a:t>odası</a:t>
            </a:r>
          </a:p>
          <a:p>
            <a:pPr marL="1468945" lvl="1" indent="-285750">
              <a:lnSpc>
                <a:spcPct val="100000"/>
              </a:lnSpc>
              <a:spcBef>
                <a:spcPts val="0"/>
              </a:spcBef>
              <a:spcAft>
                <a:spcPts val="0"/>
              </a:spcAft>
              <a:buFont typeface="Arial"/>
              <a:buChar char="•"/>
            </a:pPr>
            <a:r>
              <a:rPr lang="tr-TR" b="1" dirty="0"/>
              <a:t>2</a:t>
            </a:r>
            <a:r>
              <a:rPr lang="tr-TR" b="1" dirty="0" smtClean="0"/>
              <a:t> adedi Sıvı Azot Üretim Odası</a:t>
            </a:r>
            <a:endParaRPr lang="tr-TR" b="1" dirty="0"/>
          </a:p>
          <a:p>
            <a:pPr marL="1176337" lvl="0" indent="-285750">
              <a:lnSpc>
                <a:spcPct val="100000"/>
              </a:lnSpc>
              <a:spcBef>
                <a:spcPts val="0"/>
              </a:spcBef>
              <a:spcAft>
                <a:spcPts val="0"/>
              </a:spcAft>
              <a:buFont typeface="Arial"/>
              <a:buChar char="•"/>
            </a:pPr>
            <a:r>
              <a:rPr lang="tr-TR" dirty="0"/>
              <a:t>1 adet 12 m</a:t>
            </a:r>
            <a:r>
              <a:rPr lang="tr-TR" baseline="30000" dirty="0"/>
              <a:t>2</a:t>
            </a:r>
            <a:r>
              <a:rPr lang="tr-TR" dirty="0"/>
              <a:t>lik pozitif basınçlı temiz oda</a:t>
            </a:r>
          </a:p>
          <a:p>
            <a:pPr marL="1176337" lvl="0" indent="-285750">
              <a:lnSpc>
                <a:spcPct val="100000"/>
              </a:lnSpc>
              <a:spcBef>
                <a:spcPts val="0"/>
              </a:spcBef>
              <a:spcAft>
                <a:spcPts val="0"/>
              </a:spcAft>
              <a:buFont typeface="Arial"/>
              <a:buChar char="•"/>
            </a:pPr>
            <a:r>
              <a:rPr lang="tr-TR" dirty="0"/>
              <a:t>Kazan dairesi</a:t>
            </a:r>
          </a:p>
          <a:p>
            <a:pPr marL="1176337" lvl="0" indent="-285750">
              <a:lnSpc>
                <a:spcPct val="100000"/>
              </a:lnSpc>
              <a:spcBef>
                <a:spcPts val="0"/>
              </a:spcBef>
              <a:spcAft>
                <a:spcPts val="0"/>
              </a:spcAft>
              <a:buFont typeface="Arial"/>
              <a:buChar char="•"/>
            </a:pPr>
            <a:r>
              <a:rPr lang="tr-TR" dirty="0"/>
              <a:t>Teknik merkez mevcuttur</a:t>
            </a:r>
            <a:r>
              <a:rPr lang="tr-TR" dirty="0" smtClean="0"/>
              <a:t>.</a:t>
            </a:r>
            <a:endParaRPr lang="en-US" dirty="0">
              <a:solidFill>
                <a:schemeClr val="tx1"/>
              </a:solidFill>
            </a:endParaRPr>
          </a:p>
          <a:p>
            <a:pPr>
              <a:lnSpc>
                <a:spcPct val="100000"/>
              </a:lnSpc>
              <a:spcBef>
                <a:spcPts val="600"/>
              </a:spcBef>
              <a:spcAft>
                <a:spcPts val="0"/>
              </a:spcAft>
            </a:pPr>
            <a:endParaRPr lang="en-US" dirty="0">
              <a:solidFill>
                <a:schemeClr val="tx1"/>
              </a:solidFill>
            </a:endParaRPr>
          </a:p>
        </p:txBody>
      </p:sp>
    </p:spTree>
    <p:extLst>
      <p:ext uri="{BB962C8B-B14F-4D97-AF65-F5344CB8AC3E}">
        <p14:creationId xmlns:p14="http://schemas.microsoft.com/office/powerpoint/2010/main" val="2450359678"/>
      </p:ext>
    </p:extLst>
  </p:cSld>
  <p:clrMapOvr>
    <a:masterClrMapping/>
  </p:clrMapOvr>
  <p:timing>
    <p:tnLst>
      <p:par>
        <p:cTn id="1" dur="indefinite" restart="never" nodeType="tmRoot"/>
      </p:par>
    </p:tnLst>
  </p:timing>
</p:sld>
</file>

<file path=ppt/theme/theme1.xml><?xml version="1.0" encoding="utf-8"?>
<a:theme xmlns:a="http://schemas.openxmlformats.org/drawingml/2006/main" name="Geçmişe bakış">
  <a:themeElements>
    <a:clrScheme name="Geçmişe bakış">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18117</TotalTime>
  <Words>3405</Words>
  <Application>Microsoft Office PowerPoint</Application>
  <PresentationFormat>Geniş ekran</PresentationFormat>
  <Paragraphs>336</Paragraphs>
  <Slides>54</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54</vt:i4>
      </vt:variant>
    </vt:vector>
  </HeadingPairs>
  <TitlesOfParts>
    <vt:vector size="59" baseType="lpstr">
      <vt:lpstr>Arial</vt:lpstr>
      <vt:lpstr>Calibri</vt:lpstr>
      <vt:lpstr>Calibri Light</vt:lpstr>
      <vt:lpstr>Wingdings</vt:lpstr>
      <vt:lpstr>Geçmişe bakış</vt:lpstr>
      <vt:lpstr>KASTAMONU ÜNİVERSİTESİ  MERKEZİ ARAŞTIRMA LABORATUVARI UYGULAMA VE ARAŞTIRMA MERKEZİ </vt:lpstr>
      <vt:lpstr>Temel Hedefler</vt:lpstr>
      <vt:lpstr>Vizyon</vt:lpstr>
      <vt:lpstr>Misyon</vt:lpstr>
      <vt:lpstr>Hakkımızda</vt:lpstr>
      <vt:lpstr>Yönetim</vt:lpstr>
      <vt:lpstr>Yönetim</vt:lpstr>
      <vt:lpstr>Uzmanlarımız</vt:lpstr>
      <vt:lpstr>Hakkımızda</vt:lpstr>
      <vt:lpstr>MERLAB Kuruluş Çalışmaları</vt:lpstr>
      <vt:lpstr>PowerPoint Sunusu</vt:lpstr>
      <vt:lpstr>PowerPoint Sunusu</vt:lpstr>
      <vt:lpstr>MERLAB Kuruluş Çalışmaları ve Gelişimi</vt:lpstr>
      <vt:lpstr>MERLAB Kuruluş Çalışmaları ve Gelişimi</vt:lpstr>
      <vt:lpstr>Birimlerimiz</vt:lpstr>
      <vt:lpstr>Satın Alma ve Cihaz Kullanımı</vt:lpstr>
      <vt:lpstr>PowerPoint Sunusu</vt:lpstr>
      <vt:lpstr>PowerPoint Sunusu</vt:lpstr>
      <vt:lpstr>2016-2019 Yılları Arası Yıllık Bilanço</vt:lpstr>
      <vt:lpstr>Kastamonu Üniversitesi BAP Biriminden Yapılan Ödemeler</vt:lpstr>
      <vt:lpstr>KÜ-BAP Hızlı Destek Projeleri</vt:lpstr>
      <vt:lpstr>Üniversite Öz Kaynakları Harici Destekler</vt:lpstr>
      <vt:lpstr>Üniversite Öz Kaynakları Harici Destekler</vt:lpstr>
      <vt:lpstr>Akreditasyon Çalışmaları</vt:lpstr>
      <vt:lpstr>Akreditasyon Çalışmaları</vt:lpstr>
      <vt:lpstr>Akreditasyon Çalışmaları</vt:lpstr>
      <vt:lpstr>1. Görüntüleme Birimi</vt:lpstr>
      <vt:lpstr>2. Kromatografi Birimi</vt:lpstr>
      <vt:lpstr>3. Spektroskopi Birimi</vt:lpstr>
      <vt:lpstr>4. Elementel Analiz Birimi</vt:lpstr>
      <vt:lpstr>5. Termal Analiz Birimi</vt:lpstr>
      <vt:lpstr>6. Nükleer Bilimler  Analiz Birimi</vt:lpstr>
      <vt:lpstr>7. Mekanik Karakterizasyon Birimi</vt:lpstr>
      <vt:lpstr>8. Malzeme Yüzey Karakterizasyon Birimi</vt:lpstr>
      <vt:lpstr>9.İleri Teknolojik Malzeme Üretim Ve Karakterizasyon Birimi </vt:lpstr>
      <vt:lpstr>10. Su Kalitesi ve Kirliliği Birimi</vt:lpstr>
      <vt:lpstr>11. Doku Mühendisliği, Biyomalzeme ve Kök Hücre Birimi</vt:lpstr>
      <vt:lpstr>12. Tıbbi Genetik ve Kanser Araştırma Birimi  </vt:lpstr>
      <vt:lpstr>13. Numune Hazirlama Birimi</vt:lpstr>
      <vt:lpstr>14. Sıvı Azot Üretim Birimi</vt:lpstr>
      <vt:lpstr>PowerPoint Sunusu</vt:lpstr>
      <vt:lpstr>Üretim, Ar-Ge ve Danışmanlık Hizmetleri</vt:lpstr>
      <vt:lpstr>PowerPoint Sunusu</vt:lpstr>
      <vt:lpstr>4. Elektronik Kart Üretim Laboratuvarı </vt:lpstr>
      <vt:lpstr>4. Elektronik Kart Üretim Laboratuvarı </vt:lpstr>
      <vt:lpstr>5. Redüktör İmalat Fabrikası</vt:lpstr>
      <vt:lpstr>5. Redüktör İmalat Fabrikası</vt:lpstr>
      <vt:lpstr>Danışmanlık Hizmeti</vt:lpstr>
      <vt:lpstr>PowerPoint Sunusu</vt:lpstr>
      <vt:lpstr>PowerPoint Sunusu</vt:lpstr>
      <vt:lpstr>Eğitim ve Öğrenci Araştırma Desteği</vt:lpstr>
      <vt:lpstr>PowerPoint Sunusu</vt:lpstr>
      <vt:lpstr>PowerPoint Sunusu</vt:lpstr>
      <vt:lpstr>KASTAMONU ÜNİVERSİTESİ  MERKEZİ ARAŞTIRMA LABORATUVARI UYGULAMA VE ARAŞTIRMA MERKEZİ  TEŞEKÜRLERİNİ SUNAR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KASTAMONU ÜNİVERSİTESİ MERKEZİ ARAŞTIRMA LABORATUVARI UYGULAMA VE ARAŞTIRMA MERKEZİ</dc:title>
  <dc:creator>Cahit Örek</dc:creator>
  <cp:lastModifiedBy>Windows Kullanıcısı</cp:lastModifiedBy>
  <cp:revision>246</cp:revision>
  <dcterms:created xsi:type="dcterms:W3CDTF">2018-03-02T08:26:29Z</dcterms:created>
  <dcterms:modified xsi:type="dcterms:W3CDTF">2019-03-24T19:49:20Z</dcterms:modified>
</cp:coreProperties>
</file>