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7">
  <p:sldMasterIdLst>
    <p:sldMasterId id="2147483660" r:id="rId1"/>
  </p:sldMasterIdLst>
  <p:notesMasterIdLst>
    <p:notesMasterId r:id="rId31"/>
  </p:notesMasterIdLst>
  <p:sldIdLst>
    <p:sldId id="346" r:id="rId2"/>
    <p:sldId id="343" r:id="rId3"/>
    <p:sldId id="357" r:id="rId4"/>
    <p:sldId id="356" r:id="rId5"/>
    <p:sldId id="378" r:id="rId6"/>
    <p:sldId id="371" r:id="rId7"/>
    <p:sldId id="364" r:id="rId8"/>
    <p:sldId id="359" r:id="rId9"/>
    <p:sldId id="362" r:id="rId10"/>
    <p:sldId id="347" r:id="rId11"/>
    <p:sldId id="363" r:id="rId12"/>
    <p:sldId id="358" r:id="rId13"/>
    <p:sldId id="348" r:id="rId14"/>
    <p:sldId id="360" r:id="rId15"/>
    <p:sldId id="349" r:id="rId16"/>
    <p:sldId id="350" r:id="rId17"/>
    <p:sldId id="352" r:id="rId18"/>
    <p:sldId id="380" r:id="rId19"/>
    <p:sldId id="384" r:id="rId20"/>
    <p:sldId id="365" r:id="rId21"/>
    <p:sldId id="381" r:id="rId22"/>
    <p:sldId id="367" r:id="rId23"/>
    <p:sldId id="375" r:id="rId24"/>
    <p:sldId id="376" r:id="rId25"/>
    <p:sldId id="379" r:id="rId26"/>
    <p:sldId id="385" r:id="rId27"/>
    <p:sldId id="386" r:id="rId28"/>
    <p:sldId id="341" r:id="rId29"/>
    <p:sldId id="387" r:id="rId3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9" autoAdjust="0"/>
    <p:restoredTop sz="95274" autoAdjust="0"/>
  </p:normalViewPr>
  <p:slideViewPr>
    <p:cSldViewPr snapToGrid="0">
      <p:cViewPr varScale="1">
        <p:scale>
          <a:sx n="89" d="100"/>
          <a:sy n="89" d="100"/>
        </p:scale>
        <p:origin x="1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80DCC-443D-4A79-94A7-6FA2D99B232C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71650-A4C2-439A-A679-3BCB6ACB816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2318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5275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07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508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8809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2557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417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73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0164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0913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70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744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103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105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8292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461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1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71650-A4C2-439A-A679-3BCB6ACB816C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97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93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04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336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6503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149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4538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9589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5630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847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6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83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8401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630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841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68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60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973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84A340C-677B-45D4-A37F-3A6598129C12}" type="datetimeFigureOut">
              <a:rPr lang="tr-TR" smtClean="0"/>
              <a:t>19.03.2019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FCFCD21-D4B7-4BFB-9C00-FB4579DFB83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0767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Resim" descr="IMG_1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770" y="0"/>
            <a:ext cx="12071230" cy="6858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8175" cy="6858000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5952226" y="207034"/>
            <a:ext cx="608127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g) Avrupa Birliği ile birlikte yürütülen projeler, TÜBİTAK, TÜBA, DPT, İnönü Üniversitesi Bilimsel Araştırma Projeleri, sanayi ve diğer kamu kurumlarının desteği ile yürütülen proje çalışmalarına gerekli görülen </a:t>
            </a:r>
            <a:r>
              <a:rPr lang="tr-TR" altLang="tr-TR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demirbaş malzemelerin merkez</a:t>
            </a:r>
            <a:r>
              <a:rPr lang="tr-TR" alt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laboratuvarına devredilmesi şartı ile öncelikli çalışma ortamı hazırlamak.</a:t>
            </a:r>
            <a:endParaRPr lang="tr-TR" altLang="tr-TR" sz="2800" dirty="0">
              <a:solidFill>
                <a:schemeClr val="accent6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altLang="tr-T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TÜBİTAK, TÜBA gibi ulusal kurumlar ve uluslararası saygınlığı kabul edilmiş kuruluşlardan ödül almış ya da bu kurumlarda danışmanlık hizmeti veren </a:t>
            </a:r>
            <a:r>
              <a:rPr lang="tr-TR" altLang="tr-TR" sz="28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araştırıcılara öncelikle çalışma ortamı hazırlamak</a:t>
            </a: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tr-TR" altLang="tr-TR" sz="28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endParaRPr lang="tr-TR" altLang="tr-TR" sz="28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42"/>
            <a:ext cx="5728996" cy="6650966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3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424862" y="192506"/>
            <a:ext cx="576713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  i) Üniversiteler, araştırma merkezleri, sanayi, kamu kurum ve kuruluşları ile üçüncü şahıslardan gelecek analiz tekliflerini temel araştırmalara engel olmayacak şekilde merkezin olanakları ölçüsünde değerlendirmek</a:t>
            </a:r>
            <a:r>
              <a:rPr lang="tr-TR" sz="2800" dirty="0" smtClean="0"/>
              <a:t>.</a:t>
            </a:r>
          </a:p>
          <a:p>
            <a:endParaRPr lang="tr-TR" sz="2800" dirty="0"/>
          </a:p>
          <a:p>
            <a:r>
              <a:rPr lang="tr-TR" sz="2800" dirty="0"/>
              <a:t>  </a:t>
            </a:r>
            <a:r>
              <a:rPr lang="tr-TR" sz="2800" dirty="0" smtClean="0"/>
              <a:t>j</a:t>
            </a:r>
            <a:r>
              <a:rPr lang="tr-TR" sz="2800" dirty="0"/>
              <a:t>) </a:t>
            </a:r>
            <a:r>
              <a:rPr lang="tr-TR" sz="2800" dirty="0" err="1"/>
              <a:t>İBTAM’ın</a:t>
            </a:r>
            <a:r>
              <a:rPr lang="tr-TR" sz="2800" dirty="0"/>
              <a:t> zaman içinde bir </a:t>
            </a:r>
            <a:r>
              <a:rPr lang="tr-TR" sz="2800" dirty="0" err="1"/>
              <a:t>Tekno</a:t>
            </a:r>
            <a:r>
              <a:rPr lang="tr-TR" sz="2800" dirty="0"/>
              <a:t>-Park halinde faaliyet gösterebilmesi için gerekli bilimsel ve teknik alt yapıyı hazırlamak.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08295" cy="6858000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3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727939" y="293298"/>
            <a:ext cx="593497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Üniversitede geliştirilen bilgi ve teknolojinin mülkiyet haklarının alınması ve gelirin Üniversitenin Ar-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Geetkinliklerinde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kullanılması için çalışmalar yapmak.</a:t>
            </a:r>
            <a:endParaRPr lang="tr-TR" altLang="tr-TR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l) TÜBİTAK/Sanayi/Üniversite 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Ortak Araştırma Merkezlerinin koordinatörlüğünü yapmak.</a:t>
            </a:r>
            <a:endParaRPr lang="tr-TR" altLang="tr-TR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Sanayi ile anlaşmalı araştırmaların yapılabilmesi için uygun ortamın oluşturulmasına çalışmak.</a:t>
            </a:r>
            <a:endParaRPr lang="tr-TR" altLang="tr-TR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Yurt içi ve yurt dışı kuruluşlarla iletişim kurarak Ar-Ge proje destekleri sağlayan bir profesyonel proje üretim merkezi ve danışmanlık birimi olmak.</a:t>
            </a:r>
            <a:endParaRPr lang="tr-TR" altLang="tr-TR" sz="24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Patent, lisans anlaşmaları, teknoloji transferi gibi konularda ayrı bir bilgilendirme ve destek birimi oluşturmak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24" y="0"/>
            <a:ext cx="5590615" cy="6664273"/>
          </a:xfrm>
          <a:prstGeom prst="rect">
            <a:avLst/>
          </a:prstGeom>
        </p:spPr>
      </p:pic>
      <p:pic>
        <p:nvPicPr>
          <p:cNvPr id="5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298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42384" y="369332"/>
            <a:ext cx="10281485" cy="614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9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ÜÇÜNCÜ BÖLÜM</a:t>
            </a:r>
            <a:endParaRPr kumimoji="0" lang="tr-TR" altLang="tr-TR" sz="10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Merkezin Yönetim Organları ve Görevleri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Merkezin yönetim organları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Madde 6 —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Merkezin yönetim organları şunlardır: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a) Merkez Müdürü,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b) Merkez Yönetim Kurulu.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tr-TR" altLang="tr-TR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 müdürü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Madde 7 —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Merkez Müdürü, Merkezin çalışma alanı ile ilgili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öğretim üyeleri arasından Rektörce üç yıl için görevlendirilir.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Süresi dolan Merkez Müdürü yeniden görevlendirilebilir. Merkez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Müdürünün önerisi üzerine Rektör tarafından iki müdür yardımcı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sı</a:t>
            </a: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görevlendirilebilir.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 Müdürü; Merkezin amaçları doğrultusundaki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çalışmaların düzenli bir biçimde yürütülmesinden,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Merkezin bütün etkinliklerinin gözetim ve denetiminin yapılmasından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 sonuçlarının alınmasından Rektöre karşı birinci derecede sorumludur.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 temsil eden Merkez Müdürü; Merkez Yönetim Kuruluna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başkanlık eder, Merkez çalışmalarının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düzenli ve etkin bir biçimde yürütülmesi ve denetimi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ile ilgili gerekli önlemleri alır. Merkez müdür yardımcıları, laboratuvarlar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arası koordinasyonu sağlamak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 Merkez Müdürüne yardımcı olmak üzere görevlendirilirler.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 Müdürünün görevi başında bulunmadığı durumlarda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müdür yardımcılarından biri vekalet eder.</a:t>
            </a:r>
            <a:endParaRPr kumimoji="0" lang="tr-TR" altLang="tr-TR" sz="16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6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</a:t>
            </a:r>
            <a:endParaRPr kumimoji="0" lang="tr-TR" altLang="tr-TR" sz="18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52892"/>
            <a:ext cx="5225143" cy="6305107"/>
          </a:xfrm>
          <a:prstGeom prst="rect">
            <a:avLst/>
          </a:prstGeom>
        </p:spPr>
      </p:pic>
      <p:pic>
        <p:nvPicPr>
          <p:cNvPr id="5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7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587412" y="690466"/>
            <a:ext cx="537443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Merkez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Müdürünün ya da yardımcılarının </a:t>
            </a:r>
            <a:r>
              <a:rPr lang="tr-TR" alt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Üniversite </a:t>
            </a: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dışındaki görevlendirme sürelerinin altı ayı geçmesi halinde,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Merkeze yeni bir Merkez Müdürü/müdür yardımcısı görevlendirilir</a:t>
            </a:r>
            <a:endParaRPr lang="tr-TR" sz="20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51510" cy="6858000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13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46" y="3001384"/>
            <a:ext cx="5032384" cy="359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337110" y="279917"/>
            <a:ext cx="68548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Merkez yönetim kurulu ve görevleri</a:t>
            </a:r>
          </a:p>
          <a:p>
            <a:r>
              <a:rPr lang="tr-TR" dirty="0" smtClean="0"/>
              <a:t>Madde </a:t>
            </a:r>
            <a:r>
              <a:rPr lang="tr-TR" dirty="0"/>
              <a:t>8 — Merkez Yönetim Kurulu; biri Merkez Müdürü, ikisi müdür </a:t>
            </a:r>
            <a:r>
              <a:rPr lang="tr-TR" dirty="0" smtClean="0"/>
              <a:t>yardımcısı </a:t>
            </a:r>
            <a:r>
              <a:rPr lang="tr-TR" dirty="0"/>
              <a:t>ve </a:t>
            </a:r>
            <a:r>
              <a:rPr lang="tr-TR" dirty="0" smtClean="0"/>
              <a:t>diğerleri </a:t>
            </a:r>
            <a:r>
              <a:rPr lang="tr-TR" dirty="0"/>
              <a:t>Merkezin çalışma alanı ile ilgili öğretim üyelerinden olmak üzere </a:t>
            </a:r>
            <a:r>
              <a:rPr lang="tr-TR" dirty="0" smtClean="0"/>
              <a:t>toplam</a:t>
            </a:r>
          </a:p>
          <a:p>
            <a:r>
              <a:rPr lang="tr-TR" dirty="0" smtClean="0"/>
              <a:t> </a:t>
            </a:r>
            <a:r>
              <a:rPr lang="tr-TR" dirty="0"/>
              <a:t>yedi kişiden </a:t>
            </a:r>
            <a:r>
              <a:rPr lang="tr-TR" dirty="0" smtClean="0"/>
              <a:t>oluşur</a:t>
            </a:r>
          </a:p>
          <a:p>
            <a:r>
              <a:rPr lang="tr-TR" dirty="0" smtClean="0"/>
              <a:t>Diğer </a:t>
            </a:r>
            <a:r>
              <a:rPr lang="tr-TR" dirty="0"/>
              <a:t>dört üyenin; ikisi Fen Bilimleri, biri Mühendislik Bilimleri ve biri Sağlık </a:t>
            </a:r>
            <a:r>
              <a:rPr lang="tr-TR" dirty="0" smtClean="0"/>
              <a:t>Bilimleri </a:t>
            </a:r>
            <a:r>
              <a:rPr lang="tr-TR" dirty="0"/>
              <a:t>alanlarında çalışan ve Merkez Müdürü tarafından önerilerek Rektör tarafından üç yıl süre için görevlendirilen üyelerden oluşur.</a:t>
            </a:r>
          </a:p>
          <a:p>
            <a:r>
              <a:rPr lang="tr-TR" dirty="0" smtClean="0"/>
              <a:t>b</a:t>
            </a:r>
            <a:r>
              <a:rPr lang="tr-TR" dirty="0"/>
              <a:t>) Sunulan projelerin Merkez amaçlarına uygun olup olmadığına karar vermek ve uygun projeler için çalışma ortamı hazırlamak.</a:t>
            </a:r>
          </a:p>
          <a:p>
            <a:r>
              <a:rPr lang="tr-TR" dirty="0" smtClean="0"/>
              <a:t> c</a:t>
            </a:r>
            <a:r>
              <a:rPr lang="tr-TR" dirty="0"/>
              <a:t>) Ülke kalkınması, bilimsel ve teknolojik katkı açısından öncelikli proje konularını tespit etmek ve araştırıcıları bilgilendirmek.</a:t>
            </a:r>
          </a:p>
          <a:p>
            <a:r>
              <a:rPr lang="tr-TR" dirty="0" smtClean="0"/>
              <a:t> d</a:t>
            </a:r>
            <a:r>
              <a:rPr lang="tr-TR" dirty="0"/>
              <a:t>) Merkez Müdürünün, Merkezin yönetimi ile ilgili getireceği bütün konularda karar almak</a:t>
            </a:r>
            <a:r>
              <a:rPr lang="tr-TR" sz="1200" dirty="0"/>
              <a:t>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69159" cy="6858000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2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177517" y="227919"/>
            <a:ext cx="60144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/>
              <a:t>DÖRDÜNCÜ </a:t>
            </a:r>
            <a:r>
              <a:rPr lang="tr-TR" sz="2800" dirty="0" smtClean="0"/>
              <a:t>BÖLÜM</a:t>
            </a:r>
          </a:p>
          <a:p>
            <a:endParaRPr lang="tr-TR" sz="2800" dirty="0"/>
          </a:p>
          <a:p>
            <a:r>
              <a:rPr lang="tr-TR" sz="2800" dirty="0" smtClean="0"/>
              <a:t>Çeşitli </a:t>
            </a:r>
            <a:r>
              <a:rPr lang="tr-TR" sz="2800" dirty="0"/>
              <a:t>ve Son Hükümler</a:t>
            </a:r>
          </a:p>
          <a:p>
            <a:endParaRPr lang="tr-TR" sz="2800" dirty="0"/>
          </a:p>
          <a:p>
            <a:r>
              <a:rPr lang="tr-TR" sz="2800" dirty="0" smtClean="0"/>
              <a:t>Personel </a:t>
            </a:r>
            <a:r>
              <a:rPr lang="tr-TR" sz="2800" dirty="0"/>
              <a:t>ihtiyacı</a:t>
            </a:r>
          </a:p>
          <a:p>
            <a:endParaRPr lang="tr-TR" sz="2800" dirty="0"/>
          </a:p>
          <a:p>
            <a:pPr algn="just"/>
            <a:r>
              <a:rPr lang="tr-TR" sz="2800" dirty="0" smtClean="0"/>
              <a:t>Madde </a:t>
            </a:r>
            <a:r>
              <a:rPr lang="tr-TR" sz="2800" dirty="0"/>
              <a:t>9 — Merkeze ait akademik, teknik ve idari personel ihtiyacı 2547 sayılı Yükseköğretim Kanununun 13 üncü maddesi uyarınca Rektör tarafından görevlendirilen elemanlarca karşılanır.</a:t>
            </a:r>
          </a:p>
          <a:p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7919"/>
            <a:ext cx="6087979" cy="6630081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5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248400" y="288759"/>
            <a:ext cx="5943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 İta amirliği</a:t>
            </a:r>
          </a:p>
          <a:p>
            <a:endParaRPr lang="tr-TR" dirty="0"/>
          </a:p>
          <a:p>
            <a:r>
              <a:rPr lang="tr-TR" dirty="0"/>
              <a:t>             Madde 10 — Merkezin ita amiri Rektördür. Rektör ita amirliği </a:t>
            </a:r>
            <a:endParaRPr lang="tr-TR" dirty="0" smtClean="0"/>
          </a:p>
          <a:p>
            <a:r>
              <a:rPr lang="tr-TR" dirty="0" smtClean="0"/>
              <a:t>yetkisini </a:t>
            </a:r>
            <a:r>
              <a:rPr lang="tr-TR" dirty="0"/>
              <a:t>Merkez Müdürüne devredebilir.</a:t>
            </a:r>
          </a:p>
          <a:p>
            <a:endParaRPr lang="tr-TR" dirty="0"/>
          </a:p>
          <a:p>
            <a:r>
              <a:rPr lang="tr-TR" dirty="0"/>
              <a:t>             Ekipman ve demirbaşlar</a:t>
            </a:r>
          </a:p>
          <a:p>
            <a:endParaRPr lang="tr-TR" dirty="0"/>
          </a:p>
          <a:p>
            <a:r>
              <a:rPr lang="tr-TR" dirty="0"/>
              <a:t>             Madde 11— Merkezin çalışma amacına dayalı olarak </a:t>
            </a:r>
            <a:r>
              <a:rPr lang="tr-TR" dirty="0" smtClean="0"/>
              <a:t>yürütülecek</a:t>
            </a:r>
          </a:p>
          <a:p>
            <a:r>
              <a:rPr lang="tr-TR" dirty="0" smtClean="0"/>
              <a:t> </a:t>
            </a:r>
            <a:r>
              <a:rPr lang="tr-TR" dirty="0"/>
              <a:t>tüm araştırmalar kapsamında alınan her türlü alet, </a:t>
            </a:r>
            <a:r>
              <a:rPr lang="tr-TR" dirty="0" smtClean="0"/>
              <a:t>ekipman</a:t>
            </a:r>
          </a:p>
          <a:p>
            <a:r>
              <a:rPr lang="tr-TR" dirty="0" smtClean="0"/>
              <a:t> </a:t>
            </a:r>
            <a:r>
              <a:rPr lang="tr-TR" dirty="0"/>
              <a:t>ve demirbaşlar Merkezin hizmetlerinde kullanılır.</a:t>
            </a:r>
          </a:p>
          <a:p>
            <a:endParaRPr lang="tr-TR" dirty="0"/>
          </a:p>
          <a:p>
            <a:r>
              <a:rPr lang="tr-TR" dirty="0"/>
              <a:t>             Yürürlük</a:t>
            </a:r>
          </a:p>
          <a:p>
            <a:endParaRPr lang="tr-TR" dirty="0"/>
          </a:p>
          <a:p>
            <a:r>
              <a:rPr lang="tr-TR" dirty="0"/>
              <a:t>             Madde 12 — Bu Yönetmelik yayımı tarihinde yürürlüğe girer.</a:t>
            </a:r>
          </a:p>
          <a:p>
            <a:endParaRPr lang="tr-TR" dirty="0"/>
          </a:p>
          <a:p>
            <a:r>
              <a:rPr lang="tr-TR" dirty="0"/>
              <a:t>             Yürütme</a:t>
            </a:r>
          </a:p>
          <a:p>
            <a:endParaRPr lang="tr-TR" dirty="0"/>
          </a:p>
          <a:p>
            <a:r>
              <a:rPr lang="tr-TR" dirty="0"/>
              <a:t>             Madde 13 — Bu Yönetmelik hükümlerini İnönü Üniversitesi Rektörü yürütür.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435" y="-579864"/>
            <a:ext cx="6262578" cy="8422541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958" y="274495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9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405533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 rot="10800000" flipV="1">
            <a:off x="370114" y="5900252"/>
            <a:ext cx="5617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Critical </a:t>
            </a:r>
            <a:r>
              <a:rPr lang="tr-TR" dirty="0" err="1"/>
              <a:t>point</a:t>
            </a:r>
            <a:r>
              <a:rPr lang="tr-TR" dirty="0"/>
              <a:t> </a:t>
            </a:r>
            <a:r>
              <a:rPr lang="tr-TR" dirty="0" err="1"/>
              <a:t>drier</a:t>
            </a:r>
            <a:r>
              <a:rPr lang="tr-TR" dirty="0"/>
              <a:t> (kritik nokta kurutucusu)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534" y="1"/>
            <a:ext cx="6786466" cy="685799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6969996" y="5900253"/>
            <a:ext cx="3657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/>
              <a:t>Ball</a:t>
            </a:r>
            <a:r>
              <a:rPr lang="tr-TR" dirty="0"/>
              <a:t> </a:t>
            </a:r>
            <a:r>
              <a:rPr lang="tr-TR" dirty="0" err="1"/>
              <a:t>milling</a:t>
            </a:r>
            <a:r>
              <a:rPr lang="tr-TR" dirty="0"/>
              <a:t> (değirmen veya öğütücü)</a:t>
            </a:r>
          </a:p>
        </p:txBody>
      </p:sp>
      <p:pic>
        <p:nvPicPr>
          <p:cNvPr id="9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80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 rot="10800000" flipV="1">
            <a:off x="696685" y="6488668"/>
            <a:ext cx="3004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err="1"/>
              <a:t>Pellet</a:t>
            </a:r>
            <a:r>
              <a:rPr lang="tr-TR" dirty="0"/>
              <a:t> baskı makinası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832" y="0"/>
            <a:ext cx="5759168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6433361" cy="6858594"/>
          </a:xfrm>
          <a:prstGeom prst="rect">
            <a:avLst/>
          </a:prstGeom>
        </p:spPr>
      </p:pic>
      <p:pic>
        <p:nvPicPr>
          <p:cNvPr id="10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7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 descr="http://ibtam.inonu.edu.tr/images/l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83" y="0"/>
            <a:ext cx="12192000" cy="8235183"/>
          </a:xfrm>
          <a:prstGeom prst="rect">
            <a:avLst/>
          </a:prstGeom>
          <a:noFill/>
        </p:spPr>
      </p:pic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308344" y="262032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İNÖNÜ </a:t>
            </a:r>
            <a:r>
              <a:rPr lang="tr-T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ÜNİVERSİTESİ-İBTAM İŞLEYİŞİ FAALİYETLERİ YÖNETMELİĞİ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tr-T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KAMU ÜNİVERSİTE VE SANAYİ İŞBİRLİĞİNDEKİ YERİ </a:t>
            </a:r>
            <a:endParaRPr lang="tr-TR" sz="2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tr-TR" sz="24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İBTAM)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517416" y="5207826"/>
            <a:ext cx="466226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İBTAM MÜDÜRÜ</a:t>
            </a:r>
          </a:p>
          <a:p>
            <a:pPr algn="ctr">
              <a:lnSpc>
                <a:spcPct val="150000"/>
              </a:lnSpc>
            </a:pPr>
            <a:r>
              <a:rPr lang="tr-T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Nurhayat</a:t>
            </a: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Özdemir</a:t>
            </a:r>
          </a:p>
        </p:txBody>
      </p:sp>
      <p:pic>
        <p:nvPicPr>
          <p:cNvPr id="9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35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6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5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8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5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72" y="0"/>
            <a:ext cx="9727456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4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14" y="0"/>
            <a:ext cx="9718372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9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23" y="0"/>
            <a:ext cx="9727456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0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99" y="0"/>
            <a:ext cx="9601200" cy="6858000"/>
          </a:xfrm>
          <a:prstGeom prst="rect">
            <a:avLst/>
          </a:prstGeom>
        </p:spPr>
      </p:pic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562986" y="1"/>
            <a:ext cx="1062901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rgbClr val="FFFF00"/>
                </a:solidFill>
              </a:rPr>
              <a:t>Marmara Üniversitesi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Harran </a:t>
            </a:r>
            <a:r>
              <a:rPr lang="tr-TR" sz="2000" dirty="0"/>
              <a:t>Üniversitesi</a:t>
            </a:r>
          </a:p>
          <a:p>
            <a:r>
              <a:rPr lang="tr-TR" sz="2000" dirty="0">
                <a:solidFill>
                  <a:srgbClr val="FFFF00"/>
                </a:solidFill>
              </a:rPr>
              <a:t>Fırat Üniversitesi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                  Bozok </a:t>
            </a:r>
            <a:r>
              <a:rPr lang="tr-TR" sz="2000" dirty="0"/>
              <a:t>Üniversitesi</a:t>
            </a:r>
          </a:p>
          <a:p>
            <a:r>
              <a:rPr lang="tr-TR" sz="2000" dirty="0">
                <a:solidFill>
                  <a:srgbClr val="FFFF00"/>
                </a:solidFill>
              </a:rPr>
              <a:t>Karabük Üniversitesi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Kafkas </a:t>
            </a:r>
            <a:r>
              <a:rPr lang="tr-TR" sz="2000" dirty="0"/>
              <a:t>Üniversitesi</a:t>
            </a:r>
          </a:p>
          <a:p>
            <a:r>
              <a:rPr lang="tr-TR" sz="2000" dirty="0">
                <a:solidFill>
                  <a:srgbClr val="FFFF00"/>
                </a:solidFill>
              </a:rPr>
              <a:t>Çukurova Üniversitesi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Karamanoğlu </a:t>
            </a:r>
            <a:r>
              <a:rPr lang="tr-TR" sz="2000" dirty="0"/>
              <a:t>Üniversitesi</a:t>
            </a:r>
          </a:p>
          <a:p>
            <a:r>
              <a:rPr lang="tr-TR" sz="2000" dirty="0">
                <a:solidFill>
                  <a:srgbClr val="FFFF00"/>
                </a:solidFill>
              </a:rPr>
              <a:t>Adıyaman Üniversitesi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Bitlis </a:t>
            </a:r>
            <a:r>
              <a:rPr lang="tr-TR" sz="2000" dirty="0"/>
              <a:t>Eren Üniversitesi</a:t>
            </a:r>
          </a:p>
          <a:p>
            <a:r>
              <a:rPr lang="tr-TR" sz="2000" dirty="0"/>
              <a:t>19 Mayıs Üniversitesi	</a:t>
            </a:r>
            <a:r>
              <a:rPr lang="tr-TR" sz="2000" dirty="0" smtClean="0"/>
              <a:t>                                                  Gümüşhane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Ankara </a:t>
            </a:r>
            <a:r>
              <a:rPr lang="tr-TR" sz="2000" dirty="0" smtClean="0"/>
              <a:t>Üniversitesi                     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Mustafa </a:t>
            </a:r>
            <a:r>
              <a:rPr lang="tr-TR" sz="2000" dirty="0"/>
              <a:t>Kemal Üniversitesi</a:t>
            </a:r>
          </a:p>
          <a:p>
            <a:r>
              <a:rPr lang="tr-TR" sz="2000" dirty="0"/>
              <a:t>Sütçü İmam Üniversitesi	</a:t>
            </a:r>
            <a:r>
              <a:rPr lang="tr-TR" sz="2000" dirty="0" smtClean="0"/>
              <a:t>                                                  Siirt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Karadeniz Teknik Üniversitesi	</a:t>
            </a:r>
            <a:r>
              <a:rPr lang="tr-TR" sz="2000" dirty="0" smtClean="0"/>
              <a:t>                                Celal </a:t>
            </a:r>
            <a:r>
              <a:rPr lang="tr-TR" sz="2000" dirty="0"/>
              <a:t>Bayar Üniversitesi</a:t>
            </a:r>
          </a:p>
          <a:p>
            <a:r>
              <a:rPr lang="tr-TR" sz="2000" dirty="0"/>
              <a:t>100.Yıl Üniversitesi	</a:t>
            </a:r>
            <a:r>
              <a:rPr lang="tr-TR" sz="2000" dirty="0" smtClean="0"/>
              <a:t>                                                  Amasya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Erciyes </a:t>
            </a:r>
            <a:r>
              <a:rPr lang="tr-TR" sz="2000" dirty="0" smtClean="0"/>
              <a:t>Üniversitesi     </a:t>
            </a:r>
            <a:r>
              <a:rPr lang="tr-TR" sz="2000" dirty="0"/>
              <a:t>	</a:t>
            </a:r>
            <a:r>
              <a:rPr lang="tr-TR" sz="2000" dirty="0" smtClean="0"/>
              <a:t>                                                  Ege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Bülent Ecevit Üniversitesi	</a:t>
            </a:r>
            <a:r>
              <a:rPr lang="tr-TR" sz="2000" dirty="0" smtClean="0"/>
              <a:t>                                                  Bartın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Akdeniz Üniversitesi	</a:t>
            </a:r>
            <a:r>
              <a:rPr lang="tr-TR" sz="2000" dirty="0" smtClean="0"/>
              <a:t>                                                  Gazi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İskenderun Teknik Üniversitesi	</a:t>
            </a:r>
            <a:r>
              <a:rPr lang="tr-TR" sz="2000" dirty="0" smtClean="0"/>
              <a:t>                                İbrahim </a:t>
            </a:r>
            <a:r>
              <a:rPr lang="tr-TR" sz="2000" dirty="0"/>
              <a:t>Çeçen Üniversitesi</a:t>
            </a:r>
          </a:p>
          <a:p>
            <a:r>
              <a:rPr lang="tr-TR" sz="2000" dirty="0"/>
              <a:t>Muş Alparslan Üniversitesi	</a:t>
            </a:r>
            <a:r>
              <a:rPr lang="tr-TR" sz="2000" dirty="0" smtClean="0"/>
              <a:t>                                                  Kocaeli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Gaziantep Üniversitesi	</a:t>
            </a:r>
            <a:r>
              <a:rPr lang="tr-TR" sz="2000" dirty="0" smtClean="0"/>
              <a:t>                                                  Adnan </a:t>
            </a:r>
            <a:r>
              <a:rPr lang="tr-TR" sz="2000" dirty="0"/>
              <a:t>Menderes Üniversitesi</a:t>
            </a:r>
          </a:p>
          <a:p>
            <a:r>
              <a:rPr lang="tr-TR" sz="2000" dirty="0"/>
              <a:t>Hakkari Üniversitesi	</a:t>
            </a:r>
            <a:r>
              <a:rPr lang="tr-TR" sz="2000" dirty="0" smtClean="0"/>
              <a:t>                                                  Aksaray </a:t>
            </a:r>
            <a:r>
              <a:rPr lang="tr-TR" sz="2000" dirty="0"/>
              <a:t>Üniversitesi</a:t>
            </a:r>
          </a:p>
          <a:p>
            <a:r>
              <a:rPr lang="tr-TR" sz="2000" dirty="0"/>
              <a:t>Cumhuriyet Üniversitesi	</a:t>
            </a:r>
            <a:r>
              <a:rPr lang="tr-TR" sz="2000" dirty="0" smtClean="0"/>
              <a:t>                                                  Dicle </a:t>
            </a:r>
            <a:r>
              <a:rPr lang="tr-TR" sz="2000" dirty="0"/>
              <a:t>Üniversitesi</a:t>
            </a:r>
          </a:p>
          <a:p>
            <a:r>
              <a:rPr lang="tr-TR" sz="2000" dirty="0" smtClean="0"/>
              <a:t>Özel </a:t>
            </a:r>
            <a:r>
              <a:rPr lang="tr-TR" sz="2000" dirty="0"/>
              <a:t>Sektör</a:t>
            </a:r>
          </a:p>
          <a:p>
            <a:endParaRPr lang="tr-TR" dirty="0"/>
          </a:p>
        </p:txBody>
      </p:sp>
      <p:pic>
        <p:nvPicPr>
          <p:cNvPr id="3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8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799401" y="3636841"/>
            <a:ext cx="75982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8000" dirty="0">
                <a:solidFill>
                  <a:srgbClr val="FF0000"/>
                </a:solidFill>
              </a:rPr>
              <a:t>Dinlediğiniz İçin TEŞEKKÜRLER</a:t>
            </a:r>
          </a:p>
        </p:txBody>
      </p:sp>
      <p:pic>
        <p:nvPicPr>
          <p:cNvPr id="5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23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9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724902" y="1867355"/>
            <a:ext cx="7164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4800" dirty="0"/>
              <a:t>http://inonu.edu.tr/tr/ibtam</a:t>
            </a:r>
          </a:p>
        </p:txBody>
      </p:sp>
    </p:spTree>
    <p:extLst>
      <p:ext uri="{BB962C8B-B14F-4D97-AF65-F5344CB8AC3E}">
        <p14:creationId xmlns:p14="http://schemas.microsoft.com/office/powerpoint/2010/main" val="39763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17715" y="600360"/>
            <a:ext cx="1171549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	İnönü Üniversitesi’nde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2005 Yılında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kurulan, </a:t>
            </a:r>
          </a:p>
          <a:p>
            <a:pPr algn="just">
              <a:lnSpc>
                <a:spcPct val="150000"/>
              </a:lnSpc>
            </a:pP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İnönü</a:t>
            </a:r>
            <a:r>
              <a:rPr lang="tr-TR" sz="2800" dirty="0" smtClean="0"/>
              <a:t>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Üniversitesi </a:t>
            </a:r>
            <a:r>
              <a:rPr lang="tr-T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Bilimsel ve Teknolojik Araştırma </a:t>
            </a:r>
            <a:r>
              <a:rPr lang="tr-T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Merkez </a:t>
            </a:r>
            <a:r>
              <a:rPr lang="tr-TR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Laboratuarı</a:t>
            </a:r>
            <a:r>
              <a:rPr lang="tr-T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 bünyesinde bulundurduğu cihazlar ve konusunda uzman personeli ile bulunduğu Doğu Anadolu ve Güney </a:t>
            </a:r>
            <a:r>
              <a:rPr lang="tr-TR" sz="2800" b="1" dirty="0" smtClean="0">
                <a:latin typeface="Times New Roman" pitchFamily="18" charset="0"/>
                <a:cs typeface="Times New Roman" pitchFamily="18" charset="0"/>
              </a:rPr>
              <a:t>Doğu 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Anadolu bölgesinde üniversiteler, devlet kuruluşları ve özel sektöre hizmet vermektedir. Bilimsel çalışmalarda gerekli temel cihazları bünyesinde bulundurması, </a:t>
            </a:r>
            <a:r>
              <a:rPr lang="tr-TR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temel bilimler, sağlık, gıda, malzeme ve mühendislik</a:t>
            </a:r>
            <a:r>
              <a:rPr lang="tr-TR" sz="2800" b="1" dirty="0">
                <a:latin typeface="Times New Roman" pitchFamily="18" charset="0"/>
                <a:cs typeface="Times New Roman" pitchFamily="18" charset="0"/>
              </a:rPr>
              <a:t> alanlarında verdiği güvenilir sonuçlar ile çevresine yön vermektedir. Üniversitemiz şu anda olduğu gibi gelecekte de bilim alanında bölgesinin öncüsü olmaya devam edecektir. </a:t>
            </a:r>
            <a:endParaRPr lang="tr-TR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2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79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7289807" y="0"/>
            <a:ext cx="469885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ALTYAPI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*Bina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*Su Tesisatı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*Kanalizasyon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*Elektrik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*Havalandırma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tr-TR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Klimatik</a:t>
            </a:r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Şartlar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PERSONEL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*6 Öğretim Görevlisi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*1 Biyolog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*1 Tekniker</a:t>
            </a:r>
          </a:p>
          <a:p>
            <a:r>
              <a:rPr lang="tr-TR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*1 sürekli işçi kadrosu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CİHAZLAR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89807" cy="6858594"/>
          </a:xfrm>
          <a:prstGeom prst="rect">
            <a:avLst/>
          </a:prstGeom>
        </p:spPr>
      </p:pic>
      <p:pic>
        <p:nvPicPr>
          <p:cNvPr id="5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023" cy="8944572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4228656" y="0"/>
            <a:ext cx="5039932" cy="1326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SIVI AZOT ÜRETİM SİSTEMİ</a:t>
            </a:r>
            <a:endParaRPr lang="tr-T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25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1562986" y="542260"/>
            <a:ext cx="5827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SAF SU </a:t>
            </a:r>
            <a:r>
              <a:rPr lang="tr-TR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ÜRETİM</a:t>
            </a:r>
          </a:p>
          <a:p>
            <a:r>
              <a:rPr lang="tr-TR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tr-TR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SİSTEMİ</a:t>
            </a:r>
            <a:endParaRPr lang="tr-TR" sz="4400" dirty="0"/>
          </a:p>
        </p:txBody>
      </p:sp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" y="0"/>
            <a:ext cx="12184175" cy="6857999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2601065" y="339980"/>
            <a:ext cx="5827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SAF SU </a:t>
            </a:r>
            <a:r>
              <a:rPr lang="tr-TR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ÜRETİM</a:t>
            </a:r>
          </a:p>
          <a:p>
            <a:r>
              <a:rPr lang="tr-TR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tr-TR" sz="4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SİSTEMİ</a:t>
            </a:r>
            <a:endParaRPr lang="tr-TR" sz="4400" dirty="0"/>
          </a:p>
        </p:txBody>
      </p:sp>
      <p:pic>
        <p:nvPicPr>
          <p:cNvPr id="7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" y="21264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54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823285" y="0"/>
            <a:ext cx="636871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BİRİNCİ BÖLÜM</a:t>
            </a:r>
          </a:p>
          <a:p>
            <a:endParaRPr lang="tr-TR" dirty="0"/>
          </a:p>
          <a:p>
            <a:r>
              <a:rPr lang="tr-TR" dirty="0"/>
              <a:t>Genel Hükümler</a:t>
            </a:r>
          </a:p>
          <a:p>
            <a:endParaRPr lang="tr-TR" dirty="0"/>
          </a:p>
          <a:p>
            <a:r>
              <a:rPr lang="tr-TR" dirty="0"/>
              <a:t>             Amaç</a:t>
            </a:r>
          </a:p>
          <a:p>
            <a:endParaRPr lang="tr-TR" dirty="0"/>
          </a:p>
          <a:p>
            <a:r>
              <a:rPr lang="tr-TR" dirty="0"/>
              <a:t>      </a:t>
            </a:r>
            <a:r>
              <a:rPr lang="tr-TR" dirty="0" smtClean="0"/>
              <a:t>       </a:t>
            </a:r>
            <a:r>
              <a:rPr lang="tr-TR" dirty="0">
                <a:solidFill>
                  <a:srgbClr val="FF0000"/>
                </a:solidFill>
              </a:rPr>
              <a:t>Madde 1 </a:t>
            </a:r>
            <a:r>
              <a:rPr lang="tr-TR" dirty="0"/>
              <a:t>— Bu Yönetmeliğin amacı, İnönü Üniversitesi Bilimsel ve Teknolojik Araştırma Merkezinin teşkilat, yönetim, çalışma usul ve esaslarını düzenlemektir.</a:t>
            </a:r>
          </a:p>
          <a:p>
            <a:endParaRPr lang="tr-TR" dirty="0"/>
          </a:p>
          <a:p>
            <a:r>
              <a:rPr lang="tr-TR" dirty="0"/>
              <a:t>             Kapsam</a:t>
            </a:r>
          </a:p>
          <a:p>
            <a:endParaRPr lang="tr-TR" dirty="0"/>
          </a:p>
          <a:p>
            <a:r>
              <a:rPr lang="tr-TR" dirty="0">
                <a:solidFill>
                  <a:srgbClr val="FF0000"/>
                </a:solidFill>
              </a:rPr>
              <a:t>             Madde 2 </a:t>
            </a:r>
            <a:r>
              <a:rPr lang="tr-TR" dirty="0"/>
              <a:t>— Bu Yönetmelik, İnönü Üniversitesine bağlı olarak kurulan Bilimsel ve Teknolojik Araştırma Merkezinin teşkilat, yönetim, çalışma usul ve esaslarını kapsar.</a:t>
            </a:r>
          </a:p>
          <a:p>
            <a:endParaRPr lang="tr-TR" dirty="0"/>
          </a:p>
          <a:p>
            <a:r>
              <a:rPr lang="tr-TR" dirty="0"/>
              <a:t>             Dayanak</a:t>
            </a:r>
          </a:p>
          <a:p>
            <a:endParaRPr lang="tr-TR" dirty="0"/>
          </a:p>
          <a:p>
            <a:r>
              <a:rPr lang="tr-TR" dirty="0"/>
              <a:t>             </a:t>
            </a:r>
            <a:r>
              <a:rPr lang="tr-TR" dirty="0">
                <a:solidFill>
                  <a:srgbClr val="FF0000"/>
                </a:solidFill>
              </a:rPr>
              <a:t>Madde 3</a:t>
            </a:r>
            <a:r>
              <a:rPr lang="tr-TR" dirty="0"/>
              <a:t>  — Bu Yönetmelik 2547 sayılı Yükseköğretim Kanununun 7 </a:t>
            </a:r>
            <a:r>
              <a:rPr lang="tr-TR" dirty="0" err="1"/>
              <a:t>nci</a:t>
            </a:r>
            <a:r>
              <a:rPr lang="tr-TR" dirty="0"/>
              <a:t> maddesinin birinci fıkrasının (d) bendinin (2) numaralı alt bendi ve 14 üncü maddesine dayanılarak hazırlanmıştır.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823284" cy="6858000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0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613991" y="169828"/>
            <a:ext cx="6363850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sz="9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tr-TR" altLang="tr-TR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tr-TR" altLang="tr-T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tr-TR" altLang="tr-TR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Merkezin amaçları ve faaliyet alanları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r-TR" altLang="tr-TR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Madde 5</a:t>
            </a:r>
            <a:r>
              <a:rPr kumimoji="0" lang="tr-TR" altLang="tr-TR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altLang="tr-TR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Merkezin amaçları ve faaliyet alanları şunlardır: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İnönü Üniversitesinde temel ve uygulamalı alanlardaki araştırma ve geliştirme faaliyetlerini merkezi bir organizasyon çerçevesinde düzenlemek.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Yaratıcı, verimli ve ortak çalışma grupları içeren bir araştırma ortamı oluşturmak.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Üniversite-sanayi işbirliğini güçlendirmek ve uygulanabilir sonuçların sanayiye aktarımını hızlandırmak.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d) Üniversitedeki bilimsel faaliyetleri nitelik ve nicelik yönünden arttırmak.</a:t>
            </a:r>
            <a:endParaRPr kumimoji="0" lang="tr-TR" altLang="tr-TR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4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</a:t>
            </a:r>
            <a:endParaRPr kumimoji="0" lang="tr-TR" altLang="tr-TR" sz="24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3" name="3 İçerik Yer Tutucusu" descr="IMG_12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326913" cy="6857931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7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847347" y="312822"/>
            <a:ext cx="611204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İnönü </a:t>
            </a:r>
            <a:r>
              <a:rPr lang="tr-TR" altLang="tr-TR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Üniversitesi ile diğer üniversiteler arasında ortak araştırma faaliyetlerinin geliştirilmesini sağlamak ve bu amaçla İnönü Üniversitesi ile yapılacak ortak projeler için diğer araştırıcılara da çalışma imkanı sağlamak.</a:t>
            </a:r>
            <a:endParaRPr lang="tr-TR" altLang="tr-TR" sz="2800" dirty="0">
              <a:solidFill>
                <a:prstClr val="white"/>
              </a:solidFill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altLang="tr-TR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Araştırmalarda </a:t>
            </a:r>
            <a:r>
              <a:rPr lang="tr-TR" altLang="tr-TR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uluslararası işbirliğini teşvik etmek ve merkez amacına yönelik bu araştırmalara öncelikli olarak çalışma ortamı hazırlamak.</a:t>
            </a:r>
            <a:endParaRPr lang="tr-TR" altLang="tr-TR" sz="2800" dirty="0">
              <a:solidFill>
                <a:prstClr val="white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7952" y="-1020726"/>
            <a:ext cx="6485299" cy="8091377"/>
          </a:xfrm>
          <a:prstGeom prst="rect">
            <a:avLst/>
          </a:prstGeom>
        </p:spPr>
      </p:pic>
      <p:pic>
        <p:nvPicPr>
          <p:cNvPr id="4" name="Picture 2" descr="Ä°NÃNÃ ÃNÄ°VERSÄ°TESÄ° LOGO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" y="127591"/>
            <a:ext cx="1041991" cy="104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4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rinlik">
  <a:themeElements>
    <a:clrScheme name="Derinlik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rinlik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rinlik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TM04033923[[fn=Derinlik]]</Template>
  <TotalTime>2276</TotalTime>
  <Words>551</Words>
  <Application>Microsoft Office PowerPoint</Application>
  <PresentationFormat>Geniş ekran</PresentationFormat>
  <Paragraphs>163</Paragraphs>
  <Slides>29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29</vt:i4>
      </vt:variant>
    </vt:vector>
  </HeadingPairs>
  <TitlesOfParts>
    <vt:vector size="34" baseType="lpstr">
      <vt:lpstr>Arial</vt:lpstr>
      <vt:lpstr>Calibri</vt:lpstr>
      <vt:lpstr>Corbel</vt:lpstr>
      <vt:lpstr>Times New Roman</vt:lpstr>
      <vt:lpstr>Derinlik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mudur</dc:creator>
  <cp:lastModifiedBy>mudur</cp:lastModifiedBy>
  <cp:revision>152</cp:revision>
  <dcterms:created xsi:type="dcterms:W3CDTF">2018-06-01T09:46:57Z</dcterms:created>
  <dcterms:modified xsi:type="dcterms:W3CDTF">2019-03-19T10:48:26Z</dcterms:modified>
</cp:coreProperties>
</file>