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0"/>
  </p:notesMasterIdLst>
  <p:handoutMasterIdLst>
    <p:handoutMasterId r:id="rId31"/>
  </p:handoutMasterIdLst>
  <p:sldIdLst>
    <p:sldId id="640" r:id="rId2"/>
    <p:sldId id="641" r:id="rId3"/>
    <p:sldId id="686" r:id="rId4"/>
    <p:sldId id="642" r:id="rId5"/>
    <p:sldId id="644" r:id="rId6"/>
    <p:sldId id="647" r:id="rId7"/>
    <p:sldId id="648" r:id="rId8"/>
    <p:sldId id="683" r:id="rId9"/>
    <p:sldId id="650" r:id="rId10"/>
    <p:sldId id="651" r:id="rId11"/>
    <p:sldId id="652" r:id="rId12"/>
    <p:sldId id="687" r:id="rId13"/>
    <p:sldId id="659" r:id="rId14"/>
    <p:sldId id="688" r:id="rId15"/>
    <p:sldId id="689" r:id="rId16"/>
    <p:sldId id="690" r:id="rId17"/>
    <p:sldId id="653" r:id="rId18"/>
    <p:sldId id="654" r:id="rId19"/>
    <p:sldId id="684" r:id="rId20"/>
    <p:sldId id="698" r:id="rId21"/>
    <p:sldId id="691" r:id="rId22"/>
    <p:sldId id="692" r:id="rId23"/>
    <p:sldId id="694" r:id="rId24"/>
    <p:sldId id="673" r:id="rId25"/>
    <p:sldId id="695" r:id="rId26"/>
    <p:sldId id="696" r:id="rId27"/>
    <p:sldId id="697" r:id="rId28"/>
    <p:sldId id="679" r:id="rId2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gür Kadir ÖZER" initials="ÖKÖ" lastIdx="6" clrIdx="0">
    <p:extLst/>
  </p:cmAuthor>
  <p:cmAuthor id="2" name="Yılmaz TUNA" initials="YT" lastIdx="0" clrIdx="1">
    <p:extLst>
      <p:ext uri="{19B8F6BF-5375-455C-9EA6-DF929625EA0E}">
        <p15:presenceInfo xmlns:p15="http://schemas.microsoft.com/office/powerpoint/2012/main" userId="S-1-5-21-7431124-1683825256-935750429-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CC3300"/>
    <a:srgbClr val="E2AC00"/>
    <a:srgbClr val="FF5050"/>
    <a:srgbClr val="C76361"/>
    <a:srgbClr val="193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83871" autoAdjust="0"/>
  </p:normalViewPr>
  <p:slideViewPr>
    <p:cSldViewPr snapToGrid="0">
      <p:cViewPr varScale="1">
        <p:scale>
          <a:sx n="61" d="100"/>
          <a:sy n="61" d="100"/>
        </p:scale>
        <p:origin x="996" y="78"/>
      </p:cViewPr>
      <p:guideLst>
        <p:guide orient="horz" pos="2160"/>
        <p:guide pos="3840"/>
      </p:guideLst>
    </p:cSldViewPr>
  </p:slideViewPr>
  <p:outlineViewPr>
    <p:cViewPr>
      <p:scale>
        <a:sx n="33" d="100"/>
        <a:sy n="33" d="100"/>
      </p:scale>
      <p:origin x="0" y="-101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7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64114122390332"/>
          <c:y val="5.8383384535870457E-3"/>
          <c:w val="0.55778167344983853"/>
          <c:h val="0.979954026769013"/>
        </c:manualLayout>
      </c:layout>
      <c:pie3DChart>
        <c:varyColors val="1"/>
        <c:ser>
          <c:idx val="0"/>
          <c:order val="0"/>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1D5-4FC2-B0FD-C613931CB477}"/>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1D5-4FC2-B0FD-C613931CB477}"/>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C1D5-4FC2-B0FD-C613931CB477}"/>
              </c:ext>
            </c:extLst>
          </c:dPt>
          <c:dPt>
            <c:idx val="3"/>
            <c:bubble3D val="0"/>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C1D5-4FC2-B0FD-C613931CB477}"/>
              </c:ext>
            </c:extLst>
          </c:dPt>
          <c:dPt>
            <c:idx val="4"/>
            <c:bubble3D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C1D5-4FC2-B0FD-C613931CB477}"/>
              </c:ext>
            </c:extLst>
          </c:dPt>
          <c:dPt>
            <c:idx val="5"/>
            <c:bubble3D val="0"/>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C1D5-4FC2-B0FD-C613931CB477}"/>
              </c:ext>
            </c:extLst>
          </c:dPt>
          <c:dPt>
            <c:idx val="6"/>
            <c:bubble3D val="0"/>
            <c:spPr>
              <a:gradFill rotWithShape="1">
                <a:gsLst>
                  <a:gs pos="0">
                    <a:schemeClr val="accent1">
                      <a:lumMod val="60000"/>
                      <a:tint val="94000"/>
                      <a:satMod val="103000"/>
                      <a:lumMod val="102000"/>
                    </a:schemeClr>
                  </a:gs>
                  <a:gs pos="50000">
                    <a:schemeClr val="accent1">
                      <a:lumMod val="60000"/>
                      <a:shade val="100000"/>
                      <a:satMod val="110000"/>
                      <a:lumMod val="100000"/>
                    </a:schemeClr>
                  </a:gs>
                  <a:gs pos="100000">
                    <a:schemeClr val="accent1">
                      <a:lumMod val="60000"/>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C1D5-4FC2-B0FD-C613931CB477}"/>
              </c:ext>
            </c:extLst>
          </c:dPt>
          <c:dLbls>
            <c:dLbl>
              <c:idx val="0"/>
              <c:layout>
                <c:manualLayout>
                  <c:x val="7.5800376085825467E-3"/>
                  <c:y val="-9.4717080267691343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D5-4FC2-B0FD-C613931CB477}"/>
                </c:ext>
              </c:extLst>
            </c:dLbl>
            <c:dLbl>
              <c:idx val="1"/>
              <c:layout>
                <c:manualLayout>
                  <c:x val="3.2485875465352978E-3"/>
                  <c:y val="-8.524537224092221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1D5-4FC2-B0FD-C613931CB477}"/>
                </c:ext>
              </c:extLst>
            </c:dLbl>
            <c:dLbl>
              <c:idx val="2"/>
              <c:layout>
                <c:manualLayout>
                  <c:x val="1.0828625155117923E-2"/>
                  <c:y val="3.078305108699968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1D5-4FC2-B0FD-C613931CB477}"/>
                </c:ext>
              </c:extLst>
            </c:dLbl>
            <c:dLbl>
              <c:idx val="3"/>
              <c:layout>
                <c:manualLayout>
                  <c:x val="-1.8408662763700491E-2"/>
                  <c:y val="-9.708500727438364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1D5-4FC2-B0FD-C613931CB477}"/>
                </c:ext>
              </c:extLst>
            </c:dLbl>
            <c:dLbl>
              <c:idx val="4"/>
              <c:layout>
                <c:manualLayout>
                  <c:x val="-7.5800376085825467E-3"/>
                  <c:y val="-9.4717080267691465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1D5-4FC2-B0FD-C613931CB477}"/>
                </c:ext>
              </c:extLst>
            </c:dLbl>
            <c:dLbl>
              <c:idx val="5"/>
              <c:layout>
                <c:manualLayout>
                  <c:x val="-9.7457626396062116E-3"/>
                  <c:y val="-4.7358540133845784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1D5-4FC2-B0FD-C613931CB477}"/>
                </c:ext>
              </c:extLst>
            </c:dLbl>
            <c:dLbl>
              <c:idx val="6"/>
              <c:layout>
                <c:manualLayout>
                  <c:x val="-3.2485875465353771E-3"/>
                  <c:y val="-1.0852873407353254E-1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1D5-4FC2-B0FD-C613931CB4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mbria" panose="02040503050406030204" pitchFamily="18" charset="0"/>
                    <a:ea typeface="+mn-ea"/>
                    <a:cs typeface="+mn-cs"/>
                  </a:defRPr>
                </a:pPr>
                <a:endParaRPr lang="tr-T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'İl Bazlı'!$B$90:$B$96</c:f>
              <c:strCache>
                <c:ptCount val="7"/>
                <c:pt idx="0">
                  <c:v>Akdeniz</c:v>
                </c:pt>
                <c:pt idx="1">
                  <c:v>Marmara</c:v>
                </c:pt>
                <c:pt idx="2">
                  <c:v>Ege</c:v>
                </c:pt>
                <c:pt idx="3">
                  <c:v>İç Anadolu</c:v>
                </c:pt>
                <c:pt idx="4">
                  <c:v>Dogu Anadolu</c:v>
                </c:pt>
                <c:pt idx="5">
                  <c:v>Güneydoğu Anadolu</c:v>
                </c:pt>
                <c:pt idx="6">
                  <c:v>Karadeniz</c:v>
                </c:pt>
              </c:strCache>
            </c:strRef>
          </c:cat>
          <c:val>
            <c:numRef>
              <c:f>'İl Bazlı'!$D$90:$D$96</c:f>
              <c:numCache>
                <c:formatCode>General</c:formatCode>
                <c:ptCount val="7"/>
                <c:pt idx="0">
                  <c:v>0.22</c:v>
                </c:pt>
                <c:pt idx="1">
                  <c:v>2.5</c:v>
                </c:pt>
                <c:pt idx="2">
                  <c:v>0.53</c:v>
                </c:pt>
                <c:pt idx="3">
                  <c:v>3.81</c:v>
                </c:pt>
                <c:pt idx="4">
                  <c:v>0.4</c:v>
                </c:pt>
                <c:pt idx="5">
                  <c:v>0.16</c:v>
                </c:pt>
                <c:pt idx="6">
                  <c:v>0.27</c:v>
                </c:pt>
              </c:numCache>
            </c:numRef>
          </c:val>
          <c:extLst>
            <c:ext xmlns:c16="http://schemas.microsoft.com/office/drawing/2014/chart" uri="{C3380CC4-5D6E-409C-BE32-E72D297353CC}">
              <c16:uniqueId val="{0000000E-C1D5-4FC2-B0FD-C613931CB477}"/>
            </c:ext>
          </c:extLst>
        </c:ser>
        <c:dLbls>
          <c:dLblPos val="outEnd"/>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4143195692696917"/>
          <c:y val="0.22179775628661313"/>
          <c:w val="0.25856804307303083"/>
          <c:h val="0.5611403414401583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mbria" panose="02040503050406030204" pitchFamily="18"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832667495249256"/>
          <c:y val="0.16349764246526455"/>
          <c:w val="0.70939460117927999"/>
          <c:h val="0.687733636380133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DE0-4CFB-8E2B-D4BF6936AB2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DE0-4CFB-8E2B-D4BF6936AB2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DE0-4CFB-8E2B-D4BF6936AB2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DE0-4CFB-8E2B-D4BF6936AB2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7DE0-4CFB-8E2B-D4BF6936AB2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7DE0-4CFB-8E2B-D4BF6936AB2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7DE0-4CFB-8E2B-D4BF6936AB2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7DE0-4CFB-8E2B-D4BF6936AB25}"/>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7DE0-4CFB-8E2B-D4BF6936AB25}"/>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7DE0-4CFB-8E2B-D4BF6936AB25}"/>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7DE0-4CFB-8E2B-D4BF6936AB25}"/>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7DE0-4CFB-8E2B-D4BF6936AB25}"/>
              </c:ext>
            </c:extLst>
          </c:dPt>
          <c:dLbls>
            <c:dLbl>
              <c:idx val="0"/>
              <c:layout>
                <c:manualLayout>
                  <c:x val="-2.059068236494534E-2"/>
                  <c:y val="-2.80494714772815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DE0-4CFB-8E2B-D4BF6936AB25}"/>
                </c:ext>
              </c:extLst>
            </c:dLbl>
            <c:dLbl>
              <c:idx val="1"/>
              <c:layout>
                <c:manualLayout>
                  <c:x val="-1.1439267980525142E-3"/>
                  <c:y val="-2.039961561984114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CA5247FE-6D6E-48C6-A4DC-F78711C06B4A}" type="CATEGORYNAME">
                      <a:rPr lang="en-US" sz="1800">
                        <a:solidFill>
                          <a:schemeClr val="accent2">
                            <a:lumMod val="75000"/>
                          </a:schemeClr>
                        </a:solidFill>
                      </a:rPr>
                      <a:pPr>
                        <a:defRPr sz="1800">
                          <a:solidFill>
                            <a:schemeClr val="accent1"/>
                          </a:solidFill>
                        </a:defRPr>
                      </a:pPr>
                      <a:t>[KATEGORİ ADI]</a:t>
                    </a:fld>
                    <a:r>
                      <a:rPr lang="en-US" sz="1800" dirty="0">
                        <a:solidFill>
                          <a:schemeClr val="accent2">
                            <a:lumMod val="75000"/>
                          </a:schemeClr>
                        </a:solidFill>
                      </a:rPr>
                      <a:t> </a:t>
                    </a:r>
                    <a:fld id="{98312F70-F8E9-4DC7-B095-4F84B02D0E5F}" type="PERCENTAGE">
                      <a:rPr lang="en-US" sz="1800">
                        <a:solidFill>
                          <a:schemeClr val="accent2">
                            <a:lumMod val="75000"/>
                          </a:schemeClr>
                        </a:solidFill>
                      </a:rPr>
                      <a:pPr>
                        <a:defRPr sz="1800">
                          <a:solidFill>
                            <a:schemeClr val="accent1"/>
                          </a:solidFill>
                        </a:defRPr>
                      </a:pPr>
                      <a:t>[YÜZDE]</a:t>
                    </a:fld>
                    <a:endParaRPr lang="en-US" sz="1800" dirty="0">
                      <a:solidFill>
                        <a:schemeClr val="accent2">
                          <a:lumMod val="75000"/>
                        </a:schemeClr>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7DE0-4CFB-8E2B-D4BF6936AB25}"/>
                </c:ext>
              </c:extLst>
            </c:dLbl>
            <c:dLbl>
              <c:idx val="2"/>
              <c:layout>
                <c:manualLayout>
                  <c:x val="2.2878535961051122E-3"/>
                  <c:y val="-1.0199807809920558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BC4E7CEB-77F1-4FB0-9292-7AD4F11FA07C}" type="CATEGORYNAME">
                      <a:rPr lang="en-US" sz="1800">
                        <a:solidFill>
                          <a:schemeClr val="accent3">
                            <a:lumMod val="75000"/>
                          </a:schemeClr>
                        </a:solidFill>
                      </a:rPr>
                      <a:pPr>
                        <a:defRPr sz="1800">
                          <a:solidFill>
                            <a:schemeClr val="accent1"/>
                          </a:solidFill>
                        </a:defRPr>
                      </a:pPr>
                      <a:t>[KATEGORİ ADI]</a:t>
                    </a:fld>
                    <a:r>
                      <a:rPr lang="en-US" sz="1800" dirty="0">
                        <a:solidFill>
                          <a:schemeClr val="accent3">
                            <a:lumMod val="75000"/>
                          </a:schemeClr>
                        </a:solidFill>
                      </a:rPr>
                      <a:t> </a:t>
                    </a:r>
                    <a:fld id="{E1598D75-6AF8-4889-A4B9-46180842AF4A}" type="PERCENTAGE">
                      <a:rPr lang="en-US" sz="1800">
                        <a:solidFill>
                          <a:schemeClr val="accent3">
                            <a:lumMod val="75000"/>
                          </a:schemeClr>
                        </a:solidFill>
                      </a:rPr>
                      <a:pPr>
                        <a:defRPr sz="1800">
                          <a:solidFill>
                            <a:schemeClr val="accent1"/>
                          </a:solidFill>
                        </a:defRPr>
                      </a:pPr>
                      <a:t>[YÜZDE]</a:t>
                    </a:fld>
                    <a:endParaRPr lang="en-US" sz="1800" dirty="0">
                      <a:solidFill>
                        <a:schemeClr val="accent3">
                          <a:lumMod val="75000"/>
                        </a:schemeClr>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7DE0-4CFB-8E2B-D4BF6936AB25}"/>
                </c:ext>
              </c:extLst>
            </c:dLbl>
            <c:dLbl>
              <c:idx val="3"/>
              <c:layout>
                <c:manualLayout>
                  <c:x val="8.0074875863675159E-3"/>
                  <c:y val="-4.6748579085227753E-1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B4A25FCD-87C3-4C07-838F-16395FB31D75}" type="CATEGORYNAME">
                      <a:rPr lang="en-US" sz="1800">
                        <a:solidFill>
                          <a:schemeClr val="accent4">
                            <a:lumMod val="60000"/>
                            <a:lumOff val="40000"/>
                          </a:schemeClr>
                        </a:solidFill>
                      </a:rPr>
                      <a:pPr>
                        <a:defRPr sz="1800">
                          <a:solidFill>
                            <a:schemeClr val="accent1"/>
                          </a:solidFill>
                        </a:defRPr>
                      </a:pPr>
                      <a:t>[KATEGORİ ADI]</a:t>
                    </a:fld>
                    <a:r>
                      <a:rPr lang="en-US" sz="1800" dirty="0">
                        <a:solidFill>
                          <a:schemeClr val="accent4">
                            <a:lumMod val="60000"/>
                            <a:lumOff val="40000"/>
                          </a:schemeClr>
                        </a:solidFill>
                      </a:rPr>
                      <a:t> </a:t>
                    </a:r>
                    <a:fld id="{CB0AFEED-15F9-40CB-A078-01912718A3D5}" type="PERCENTAGE">
                      <a:rPr lang="en-US" sz="1800">
                        <a:solidFill>
                          <a:schemeClr val="accent4">
                            <a:lumMod val="60000"/>
                            <a:lumOff val="40000"/>
                          </a:schemeClr>
                        </a:solidFill>
                      </a:rPr>
                      <a:pPr>
                        <a:defRPr sz="1800">
                          <a:solidFill>
                            <a:schemeClr val="accent1"/>
                          </a:solidFill>
                        </a:defRPr>
                      </a:pPr>
                      <a:t>[YÜZDE]</a:t>
                    </a:fld>
                    <a:endParaRPr lang="en-US" sz="1800" dirty="0">
                      <a:solidFill>
                        <a:schemeClr val="accent4">
                          <a:lumMod val="60000"/>
                          <a:lumOff val="40000"/>
                        </a:schemeClr>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7DE0-4CFB-8E2B-D4BF6936AB25}"/>
                </c:ext>
              </c:extLst>
            </c:dLbl>
            <c:dLbl>
              <c:idx val="4"/>
              <c:layout>
                <c:manualLayout>
                  <c:x val="1.0295341182472627E-2"/>
                  <c:y val="-9.9448126146725532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994D5983-986B-49DA-8B11-E8CF6E24C421}" type="CATEGORYNAME">
                      <a:rPr lang="en-US" sz="1800"/>
                      <a:pPr>
                        <a:defRPr sz="1800">
                          <a:solidFill>
                            <a:schemeClr val="accent1"/>
                          </a:solidFill>
                        </a:defRPr>
                      </a:pPr>
                      <a:t>[KATEGORİ ADI]</a:t>
                    </a:fld>
                    <a:r>
                      <a:rPr lang="en-US" sz="1800"/>
                      <a:t> </a:t>
                    </a:r>
                    <a:fld id="{D7C848AE-2F3A-4355-BE9C-F0F1A0151114}" type="PERCENTAGE">
                      <a:rPr lang="en-US" sz="1800"/>
                      <a:pPr>
                        <a:defRPr sz="1800">
                          <a:solidFill>
                            <a:schemeClr val="accent1"/>
                          </a:solidFill>
                        </a:defRPr>
                      </a:pPr>
                      <a:t>[YÜZDE]</a:t>
                    </a:fld>
                    <a:endParaRPr lang="en-US" sz="18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7DE0-4CFB-8E2B-D4BF6936AB25}"/>
                </c:ext>
              </c:extLst>
            </c:dLbl>
            <c:dLbl>
              <c:idx val="5"/>
              <c:layout>
                <c:manualLayout>
                  <c:x val="2.059068236494517E-2"/>
                  <c:y val="1.7849663667360977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4898A370-A06C-44E0-80ED-9A8961EEDC16}" type="CATEGORYNAME">
                      <a:rPr lang="en-US" sz="1800">
                        <a:solidFill>
                          <a:schemeClr val="accent6">
                            <a:lumMod val="75000"/>
                          </a:schemeClr>
                        </a:solidFill>
                      </a:rPr>
                      <a:pPr>
                        <a:defRPr sz="1800">
                          <a:solidFill>
                            <a:schemeClr val="accent1"/>
                          </a:solidFill>
                        </a:defRPr>
                      </a:pPr>
                      <a:t>[KATEGORİ ADI]</a:t>
                    </a:fld>
                    <a:r>
                      <a:rPr lang="en-US" sz="1800" dirty="0">
                        <a:solidFill>
                          <a:schemeClr val="accent6">
                            <a:lumMod val="75000"/>
                          </a:schemeClr>
                        </a:solidFill>
                      </a:rPr>
                      <a:t> </a:t>
                    </a:r>
                    <a:fld id="{B28DBFB2-09D1-432D-8E99-482A384E8BF0}" type="PERCENTAGE">
                      <a:rPr lang="en-US" sz="1800">
                        <a:solidFill>
                          <a:schemeClr val="accent6">
                            <a:lumMod val="75000"/>
                          </a:schemeClr>
                        </a:solidFill>
                      </a:rPr>
                      <a:pPr>
                        <a:defRPr sz="1800">
                          <a:solidFill>
                            <a:schemeClr val="accent1"/>
                          </a:solidFill>
                        </a:defRPr>
                      </a:pPr>
                      <a:t>[YÜZDE]</a:t>
                    </a:fld>
                    <a:endParaRPr lang="en-US" sz="1800" dirty="0">
                      <a:solidFill>
                        <a:schemeClr val="accent6">
                          <a:lumMod val="75000"/>
                        </a:schemeClr>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7DE0-4CFB-8E2B-D4BF6936AB25}"/>
                </c:ext>
              </c:extLst>
            </c:dLbl>
            <c:dLbl>
              <c:idx val="6"/>
              <c:layout>
                <c:manualLayout>
                  <c:x val="5.7196339902624866E-3"/>
                  <c:y val="1.784966366736097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7DE0-4CFB-8E2B-D4BF6936AB25}"/>
                </c:ext>
              </c:extLst>
            </c:dLbl>
            <c:dLbl>
              <c:idx val="7"/>
              <c:layout>
                <c:manualLayout>
                  <c:x val="-2.0590682364945295E-2"/>
                  <c:y val="1.019980780992046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7DE0-4CFB-8E2B-D4BF6936AB25}"/>
                </c:ext>
              </c:extLst>
            </c:dLbl>
            <c:dLbl>
              <c:idx val="8"/>
              <c:layout>
                <c:manualLayout>
                  <c:x val="-2.4022462759102796E-2"/>
                  <c:y val="-1.529971171488083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7DE0-4CFB-8E2B-D4BF6936AB25}"/>
                </c:ext>
              </c:extLst>
            </c:dLbl>
            <c:dLbl>
              <c:idx val="9"/>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lumMod val="60000"/>
                        </a:schemeClr>
                      </a:solidFill>
                      <a:latin typeface="+mn-lt"/>
                      <a:ea typeface="+mn-ea"/>
                      <a:cs typeface="+mn-cs"/>
                    </a:defRPr>
                  </a:pPr>
                  <a:endParaRPr lang="tr-TR"/>
                </a:p>
              </c:txPr>
              <c:dLblPos val="outEnd"/>
              <c:showLegendKey val="0"/>
              <c:showVal val="0"/>
              <c:showCatName val="1"/>
              <c:showSerName val="0"/>
              <c:showPercent val="1"/>
              <c:showBubbleSize val="0"/>
              <c:extLst>
                <c:ext xmlns:c16="http://schemas.microsoft.com/office/drawing/2014/chart" uri="{C3380CC4-5D6E-409C-BE32-E72D297353CC}">
                  <c16:uniqueId val="{00000013-7DE0-4CFB-8E2B-D4BF6936AB25}"/>
                </c:ext>
              </c:extLst>
            </c:dLbl>
            <c:dLbl>
              <c:idx val="10"/>
              <c:layout>
                <c:manualLayout>
                  <c:x val="0"/>
                  <c:y val="-2.549951952480139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5-7DE0-4CFB-8E2B-D4BF6936AB25}"/>
                </c:ext>
              </c:extLst>
            </c:dLbl>
            <c:dLbl>
              <c:idx val="11"/>
              <c:layout>
                <c:manualLayout>
                  <c:x val="3.7749584335732923E-2"/>
                  <c:y val="-4.589913514464251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lumMod val="60000"/>
                        </a:schemeClr>
                      </a:solidFill>
                      <a:latin typeface="+mn-lt"/>
                      <a:ea typeface="+mn-ea"/>
                      <a:cs typeface="+mn-cs"/>
                    </a:defRPr>
                  </a:pPr>
                  <a:endParaRPr lang="tr-TR"/>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7-7DE0-4CFB-8E2B-D4BF6936AB2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Sayfa1!$A$1:$A$12</c:f>
              <c:strCache>
                <c:ptCount val="12"/>
                <c:pt idx="0">
                  <c:v>BİT</c:v>
                </c:pt>
                <c:pt idx="1">
                  <c:v>Ulaştırma</c:v>
                </c:pt>
                <c:pt idx="2">
                  <c:v>Otomotiv</c:v>
                </c:pt>
                <c:pt idx="3">
                  <c:v>Diğer</c:v>
                </c:pt>
                <c:pt idx="4">
                  <c:v>Temel Bilimler</c:v>
                </c:pt>
                <c:pt idx="5">
                  <c:v>Çevre ve Yer Bilimleri</c:v>
                </c:pt>
                <c:pt idx="6">
                  <c:v>Sağlık</c:v>
                </c:pt>
                <c:pt idx="7">
                  <c:v>Savunma</c:v>
                </c:pt>
                <c:pt idx="8">
                  <c:v>Gıda ve Tarım</c:v>
                </c:pt>
                <c:pt idx="9">
                  <c:v>Enerji</c:v>
                </c:pt>
                <c:pt idx="10">
                  <c:v>Makine-imalat</c:v>
                </c:pt>
                <c:pt idx="11">
                  <c:v>Uzay ve Havacılık</c:v>
                </c:pt>
              </c:strCache>
            </c:strRef>
          </c:cat>
          <c:val>
            <c:numRef>
              <c:f>Sayfa1!$B$1:$B$12</c:f>
              <c:numCache>
                <c:formatCode>0.00%</c:formatCode>
                <c:ptCount val="12"/>
                <c:pt idx="0">
                  <c:v>0.1054000061194961</c:v>
                </c:pt>
                <c:pt idx="1">
                  <c:v>5.0432189559603026E-2</c:v>
                </c:pt>
                <c:pt idx="2">
                  <c:v>4.0492799754775807E-2</c:v>
                </c:pt>
                <c:pt idx="3">
                  <c:v>6.1644847900323985E-2</c:v>
                </c:pt>
                <c:pt idx="4">
                  <c:v>7.0682065267759983E-2</c:v>
                </c:pt>
                <c:pt idx="5">
                  <c:v>1.8102892283485293E-2</c:v>
                </c:pt>
                <c:pt idx="6">
                  <c:v>0.15313489425630358</c:v>
                </c:pt>
                <c:pt idx="7">
                  <c:v>0.13852383128512002</c:v>
                </c:pt>
                <c:pt idx="8">
                  <c:v>0.10516293695512419</c:v>
                </c:pt>
                <c:pt idx="9">
                  <c:v>5.7572177333179035E-2</c:v>
                </c:pt>
                <c:pt idx="10">
                  <c:v>8.8247312560207847E-2</c:v>
                </c:pt>
                <c:pt idx="11">
                  <c:v>0.11060404672462135</c:v>
                </c:pt>
              </c:numCache>
            </c:numRef>
          </c:val>
          <c:extLst>
            <c:ext xmlns:c16="http://schemas.microsoft.com/office/drawing/2014/chart" uri="{C3380CC4-5D6E-409C-BE32-E72D297353CC}">
              <c16:uniqueId val="{00000018-7DE0-4CFB-8E2B-D4BF6936AB2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349639274534343"/>
          <c:y val="2.1570178585211198E-2"/>
          <c:w val="0.7766502052598292"/>
          <c:h val="0.70415718005314265"/>
        </c:manualLayout>
      </c:layout>
      <c:bar3DChart>
        <c:barDir val="col"/>
        <c:grouping val="clustered"/>
        <c:varyColors val="0"/>
        <c:ser>
          <c:idx val="0"/>
          <c:order val="0"/>
          <c:tx>
            <c:strRef>
              <c:f>'Q10'!$B$1</c:f>
              <c:strCache>
                <c:ptCount val="1"/>
                <c:pt idx="0">
                  <c:v>Ortalama</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sp3d/>
          </c:spPr>
          <c:invertIfNegative val="0"/>
          <c:dLbls>
            <c:dLbl>
              <c:idx val="0"/>
              <c:layout>
                <c:manualLayout>
                  <c:x val="3.2844354985212765E-17"/>
                  <c:y val="-1.3458401088964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8F4-4234-BA8A-9BC718A947CE}"/>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'Q10'!$A$2:$A$9</c:f>
              <c:strCache>
                <c:ptCount val="8"/>
                <c:pt idx="0">
                  <c:v>Test ve Analiz hizmeti</c:v>
                </c:pt>
                <c:pt idx="1">
                  <c:v>Üniversite öz kaynakları</c:v>
                </c:pt>
                <c:pt idx="2">
                  <c:v>TÜBİTAK</c:v>
                </c:pt>
                <c:pt idx="3">
                  <c:v>Üniversite BAP</c:v>
                </c:pt>
                <c:pt idx="4">
                  <c:v>Proje Gelirleri (KB ve TÜBİTAK hariç)</c:v>
                </c:pt>
                <c:pt idx="5">
                  <c:v>Diğer</c:v>
                </c:pt>
                <c:pt idx="6">
                  <c:v>Eğitim ve Danışmanlık Hizmeti</c:v>
                </c:pt>
                <c:pt idx="7">
                  <c:v>Bağış</c:v>
                </c:pt>
              </c:strCache>
            </c:strRef>
          </c:cat>
          <c:val>
            <c:numRef>
              <c:f>'Q10'!$B$2:$B$9</c:f>
              <c:numCache>
                <c:formatCode>0</c:formatCode>
                <c:ptCount val="8"/>
                <c:pt idx="0">
                  <c:v>39.558861915948832</c:v>
                </c:pt>
                <c:pt idx="1">
                  <c:v>26.076742364917777</c:v>
                </c:pt>
                <c:pt idx="2">
                  <c:v>11.498303315061342</c:v>
                </c:pt>
                <c:pt idx="3">
                  <c:v>10.245366744975202</c:v>
                </c:pt>
                <c:pt idx="4">
                  <c:v>7.4393108848864529</c:v>
                </c:pt>
                <c:pt idx="5">
                  <c:v>4.2678151918559122</c:v>
                </c:pt>
                <c:pt idx="6">
                  <c:v>0.91359958235447658</c:v>
                </c:pt>
                <c:pt idx="7">
                  <c:v>0</c:v>
                </c:pt>
              </c:numCache>
            </c:numRef>
          </c:val>
          <c:extLst>
            <c:ext xmlns:c16="http://schemas.microsoft.com/office/drawing/2014/chart" uri="{C3380CC4-5D6E-409C-BE32-E72D297353CC}">
              <c16:uniqueId val="{00000000-A8F4-4234-BA8A-9BC718A947CE}"/>
            </c:ext>
          </c:extLst>
        </c:ser>
        <c:ser>
          <c:idx val="1"/>
          <c:order val="1"/>
          <c:tx>
            <c:strRef>
              <c:f>'Q10'!$C$1</c:f>
              <c:strCache>
                <c:ptCount val="1"/>
                <c:pt idx="0">
                  <c:v>Tematik Araştırma Laboratuvarı</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sp3d/>
          </c:spPr>
          <c:invertIfNegative val="0"/>
          <c:dLbls>
            <c:dLbl>
              <c:idx val="0"/>
              <c:layout>
                <c:manualLayout>
                  <c:x val="2.083333333333333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8F4-4234-BA8A-9BC718A947CE}"/>
                </c:ext>
              </c:extLst>
            </c:dLbl>
            <c:dLbl>
              <c:idx val="1"/>
              <c:layout>
                <c:manualLayout>
                  <c:x val="2.08333333333325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8F4-4234-BA8A-9BC718A947CE}"/>
                </c:ext>
              </c:extLst>
            </c:dLbl>
            <c:dLbl>
              <c:idx val="3"/>
              <c:layout>
                <c:manualLayout>
                  <c:x val="3.124999999999923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8F4-4234-BA8A-9BC718A947CE}"/>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'Q10'!$A$2:$A$9</c:f>
              <c:strCache>
                <c:ptCount val="8"/>
                <c:pt idx="0">
                  <c:v>Test ve Analiz hizmeti</c:v>
                </c:pt>
                <c:pt idx="1">
                  <c:v>Üniversite öz kaynakları</c:v>
                </c:pt>
                <c:pt idx="2">
                  <c:v>TÜBİTAK</c:v>
                </c:pt>
                <c:pt idx="3">
                  <c:v>Üniversite BAP</c:v>
                </c:pt>
                <c:pt idx="4">
                  <c:v>Proje Gelirleri (KB ve TÜBİTAK hariç)</c:v>
                </c:pt>
                <c:pt idx="5">
                  <c:v>Diğer</c:v>
                </c:pt>
                <c:pt idx="6">
                  <c:v>Eğitim ve Danışmanlık Hizmeti</c:v>
                </c:pt>
                <c:pt idx="7">
                  <c:v>Bağış</c:v>
                </c:pt>
              </c:strCache>
            </c:strRef>
          </c:cat>
          <c:val>
            <c:numRef>
              <c:f>'Q10'!$C$2:$C$9</c:f>
              <c:numCache>
                <c:formatCode>0</c:formatCode>
                <c:ptCount val="8"/>
                <c:pt idx="0">
                  <c:v>28.976683937823836</c:v>
                </c:pt>
                <c:pt idx="1">
                  <c:v>22.292746113989637</c:v>
                </c:pt>
                <c:pt idx="2">
                  <c:v>21.904145077720205</c:v>
                </c:pt>
                <c:pt idx="3">
                  <c:v>8.4326424870466319</c:v>
                </c:pt>
                <c:pt idx="4">
                  <c:v>10.259067357512953</c:v>
                </c:pt>
                <c:pt idx="5">
                  <c:v>6.7098445595854912</c:v>
                </c:pt>
                <c:pt idx="6">
                  <c:v>1.4637305699481864</c:v>
                </c:pt>
                <c:pt idx="7">
                  <c:v>0</c:v>
                </c:pt>
              </c:numCache>
            </c:numRef>
          </c:val>
          <c:extLst>
            <c:ext xmlns:c16="http://schemas.microsoft.com/office/drawing/2014/chart" uri="{C3380CC4-5D6E-409C-BE32-E72D297353CC}">
              <c16:uniqueId val="{00000001-A8F4-4234-BA8A-9BC718A947CE}"/>
            </c:ext>
          </c:extLst>
        </c:ser>
        <c:ser>
          <c:idx val="2"/>
          <c:order val="2"/>
          <c:tx>
            <c:strRef>
              <c:f>'Q10'!$D$1</c:f>
              <c:strCache>
                <c:ptCount val="1"/>
                <c:pt idx="0">
                  <c:v>Merkezi Araştırma Laboratuvarı</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sp3d/>
          </c:spPr>
          <c:invertIfNegative val="0"/>
          <c:dLbls>
            <c:dLbl>
              <c:idx val="0"/>
              <c:layout>
                <c:manualLayout>
                  <c:x val="2.604166666666663E-2"/>
                  <c:y val="3.36991849270255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8F4-4234-BA8A-9BC718A947CE}"/>
                </c:ext>
              </c:extLst>
            </c:dLbl>
            <c:dLbl>
              <c:idx val="2"/>
              <c:layout>
                <c:manualLayout>
                  <c:x val="3.125000000000000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8F4-4234-BA8A-9BC718A947CE}"/>
                </c:ext>
              </c:extLst>
            </c:dLbl>
            <c:dLbl>
              <c:idx val="4"/>
              <c:layout>
                <c:manualLayout>
                  <c:x val="6.2499999999999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8F4-4234-BA8A-9BC718A947CE}"/>
                </c:ext>
              </c:extLst>
            </c:dLbl>
            <c:dLbl>
              <c:idx val="5"/>
              <c:layout>
                <c:manualLayout>
                  <c:x val="5.208333333333333E-3"/>
                  <c:y val="-8.82587504743547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8F4-4234-BA8A-9BC718A947CE}"/>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'Q10'!$A$2:$A$9</c:f>
              <c:strCache>
                <c:ptCount val="8"/>
                <c:pt idx="0">
                  <c:v>Test ve Analiz hizmeti</c:v>
                </c:pt>
                <c:pt idx="1">
                  <c:v>Üniversite öz kaynakları</c:v>
                </c:pt>
                <c:pt idx="2">
                  <c:v>TÜBİTAK</c:v>
                </c:pt>
                <c:pt idx="3">
                  <c:v>Üniversite BAP</c:v>
                </c:pt>
                <c:pt idx="4">
                  <c:v>Proje Gelirleri (KB ve TÜBİTAK hariç)</c:v>
                </c:pt>
                <c:pt idx="5">
                  <c:v>Diğer</c:v>
                </c:pt>
                <c:pt idx="6">
                  <c:v>Eğitim ve Danışmanlık Hizmeti</c:v>
                </c:pt>
                <c:pt idx="7">
                  <c:v>Bağış</c:v>
                </c:pt>
              </c:strCache>
            </c:strRef>
          </c:cat>
          <c:val>
            <c:numRef>
              <c:f>'Q10'!$D$2:$D$9</c:f>
              <c:numCache>
                <c:formatCode>0</c:formatCode>
                <c:ptCount val="8"/>
                <c:pt idx="0">
                  <c:v>48.905013192612138</c:v>
                </c:pt>
                <c:pt idx="1">
                  <c:v>29.459102902374667</c:v>
                </c:pt>
                <c:pt idx="2">
                  <c:v>2.5197889182058044</c:v>
                </c:pt>
                <c:pt idx="3">
                  <c:v>11.860158311345646</c:v>
                </c:pt>
                <c:pt idx="4">
                  <c:v>5.1846965699208445</c:v>
                </c:pt>
                <c:pt idx="5">
                  <c:v>1.5567282321899736</c:v>
                </c:pt>
                <c:pt idx="6">
                  <c:v>0.46174142480211078</c:v>
                </c:pt>
                <c:pt idx="7">
                  <c:v>0</c:v>
                </c:pt>
              </c:numCache>
            </c:numRef>
          </c:val>
          <c:extLst>
            <c:ext xmlns:c16="http://schemas.microsoft.com/office/drawing/2014/chart" uri="{C3380CC4-5D6E-409C-BE32-E72D297353CC}">
              <c16:uniqueId val="{00000002-A8F4-4234-BA8A-9BC718A947CE}"/>
            </c:ext>
          </c:extLst>
        </c:ser>
        <c:dLbls>
          <c:showLegendKey val="0"/>
          <c:showVal val="1"/>
          <c:showCatName val="0"/>
          <c:showSerName val="0"/>
          <c:showPercent val="0"/>
          <c:showBubbleSize val="0"/>
        </c:dLbls>
        <c:gapWidth val="150"/>
        <c:shape val="box"/>
        <c:axId val="222970304"/>
        <c:axId val="224597888"/>
        <c:axId val="0"/>
      </c:bar3DChart>
      <c:catAx>
        <c:axId val="22297030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mn-ea"/>
                <a:cs typeface="+mn-cs"/>
              </a:defRPr>
            </a:pPr>
            <a:endParaRPr lang="tr-TR"/>
          </a:p>
        </c:txPr>
        <c:crossAx val="224597888"/>
        <c:crosses val="autoZero"/>
        <c:auto val="1"/>
        <c:lblAlgn val="ctr"/>
        <c:lblOffset val="100"/>
        <c:noMultiLvlLbl val="0"/>
      </c:catAx>
      <c:valAx>
        <c:axId val="22459788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mn-ea"/>
                    <a:cs typeface="+mn-cs"/>
                  </a:defRPr>
                </a:pPr>
                <a:r>
                  <a:rPr lang="tr-TR" sz="1400">
                    <a:latin typeface="Cambria" panose="02040503050406030204" pitchFamily="18" charset="0"/>
                  </a:rPr>
                  <a:t>Yüzde</a:t>
                </a:r>
              </a:p>
            </c:rich>
          </c:tx>
          <c:layout>
            <c:manualLayout>
              <c:xMode val="edge"/>
              <c:yMode val="edge"/>
              <c:x val="0.17392818720108696"/>
              <c:y val="0.324661480715227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222970304"/>
        <c:crosses val="autoZero"/>
        <c:crossBetween val="between"/>
      </c:valAx>
      <c:spPr>
        <a:noFill/>
        <a:ln>
          <a:noFill/>
        </a:ln>
        <a:effectLst/>
      </c:spPr>
    </c:plotArea>
    <c:legend>
      <c:legendPos val="r"/>
      <c:layout>
        <c:manualLayout>
          <c:xMode val="edge"/>
          <c:yMode val="edge"/>
          <c:x val="0.65840526377190056"/>
          <c:y val="9.7916402841382852E-2"/>
          <c:w val="0.31740906816549619"/>
          <c:h val="0.250129682821516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Cambria" panose="02040503050406030204" pitchFamily="18"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866469816272953E-2"/>
          <c:y val="0.10483994277570512"/>
          <c:w val="0.84996686351706041"/>
          <c:h val="0.77206712843990666"/>
        </c:manualLayout>
      </c:layout>
      <c:pie3DChart>
        <c:varyColors val="1"/>
        <c:ser>
          <c:idx val="0"/>
          <c:order val="0"/>
          <c:tx>
            <c:strRef>
              <c:f>'Q14'!$B$1</c:f>
              <c:strCache>
                <c:ptCount val="1"/>
                <c:pt idx="0">
                  <c:v>Test ve Analiz Hizmet Gelirleri</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4702-4719-8D74-808806186AE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702-4719-8D74-808806186AE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4702-4719-8D74-808806186AE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856-4FAF-9348-75777B6DDBF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702-4719-8D74-808806186AED}"/>
              </c:ext>
            </c:extLst>
          </c:dPt>
          <c:dLbls>
            <c:dLbl>
              <c:idx val="0"/>
              <c:layout>
                <c:manualLayout>
                  <c:x val="-2.0833333333333333E-3"/>
                  <c:y val="-7.90588572182254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702-4719-8D74-808806186AED}"/>
                </c:ext>
              </c:extLst>
            </c:dLbl>
            <c:dLbl>
              <c:idx val="1"/>
              <c:layout>
                <c:manualLayout>
                  <c:x val="-2.1874999999999999E-2"/>
                  <c:y val="1.729412501648662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702-4719-8D74-808806186AED}"/>
                </c:ext>
              </c:extLst>
            </c:dLbl>
            <c:dLbl>
              <c:idx val="2"/>
              <c:layout>
                <c:manualLayout>
                  <c:x val="-2.8125000000000004E-2"/>
                  <c:y val="-3.705883932104315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2">
                          <a:lumMod val="50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702-4719-8D74-808806186AED}"/>
                </c:ext>
              </c:extLst>
            </c:dLbl>
            <c:dLbl>
              <c:idx val="3"/>
              <c:layout>
                <c:manualLayout>
                  <c:x val="-1.8749999999999999E-2"/>
                  <c:y val="-2.470589288069546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D2A000"/>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856-4FAF-9348-75777B6DDBFD}"/>
                </c:ext>
              </c:extLst>
            </c:dLbl>
            <c:dLbl>
              <c:idx val="4"/>
              <c:layout>
                <c:manualLayout>
                  <c:x val="1.041666666666666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702-4719-8D74-808806186AE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tr-T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'Q14'!$A$2:$A$6</c:f>
              <c:strCache>
                <c:ptCount val="5"/>
                <c:pt idx="0">
                  <c:v>Bağlı Bulunduğu Üniversiteye</c:v>
                </c:pt>
                <c:pt idx="1">
                  <c:v>Sanayiye</c:v>
                </c:pt>
                <c:pt idx="2">
                  <c:v>Diğer Üniversitelere</c:v>
                </c:pt>
                <c:pt idx="3">
                  <c:v>Diğer</c:v>
                </c:pt>
                <c:pt idx="4">
                  <c:v>Kamu kurum ve kuruluşlarına</c:v>
                </c:pt>
              </c:strCache>
            </c:strRef>
          </c:cat>
          <c:val>
            <c:numRef>
              <c:f>'Q14'!$B$2:$B$6</c:f>
              <c:numCache>
                <c:formatCode>General</c:formatCode>
                <c:ptCount val="5"/>
                <c:pt idx="0">
                  <c:v>40.25</c:v>
                </c:pt>
                <c:pt idx="1">
                  <c:v>20.61</c:v>
                </c:pt>
                <c:pt idx="2">
                  <c:v>17.73</c:v>
                </c:pt>
                <c:pt idx="3">
                  <c:v>14.07</c:v>
                </c:pt>
                <c:pt idx="4">
                  <c:v>7.34</c:v>
                </c:pt>
              </c:numCache>
            </c:numRef>
          </c:val>
          <c:extLst>
            <c:ext xmlns:c16="http://schemas.microsoft.com/office/drawing/2014/chart" uri="{C3380CC4-5D6E-409C-BE32-E72D297353CC}">
              <c16:uniqueId val="{00000004-4702-4719-8D74-808806186AED}"/>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349639274534343"/>
          <c:y val="2.1570178585211198E-2"/>
          <c:w val="0.7766502052598292"/>
          <c:h val="0.83073076745677998"/>
        </c:manualLayout>
      </c:layout>
      <c:bar3DChart>
        <c:barDir val="col"/>
        <c:grouping val="clustered"/>
        <c:varyColors val="0"/>
        <c:ser>
          <c:idx val="0"/>
          <c:order val="0"/>
          <c:tx>
            <c:strRef>
              <c:f>'Q10'!$B$1</c:f>
              <c:strCache>
                <c:ptCount val="1"/>
                <c:pt idx="0">
                  <c:v>Ortalama</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sp3d/>
          </c:spPr>
          <c:invertIfNegative val="0"/>
          <c:dLbls>
            <c:dLbl>
              <c:idx val="0"/>
              <c:layout>
                <c:manualLayout>
                  <c:x val="3.2844354985212765E-17"/>
                  <c:y val="-1.3458401088964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FD-4F09-A6F7-4B28CC341483}"/>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'Q10'!$A$2:$A$9</c:f>
              <c:strCache>
                <c:ptCount val="8"/>
                <c:pt idx="0">
                  <c:v>Makine ve teçhizat alımı</c:v>
                </c:pt>
                <c:pt idx="1">
                  <c:v>Sarf malzeme</c:v>
                </c:pt>
                <c:pt idx="2">
                  <c:v>Makine ve teçhizat bakım-onarımı</c:v>
                </c:pt>
                <c:pt idx="3">
                  <c:v>Rektörlüğe aktarılan tutar</c:v>
                </c:pt>
                <c:pt idx="4">
                  <c:v>Hizmet alımı</c:v>
                </c:pt>
                <c:pt idx="5">
                  <c:v>Bina bakım-onarımı</c:v>
                </c:pt>
                <c:pt idx="6">
                  <c:v>Yolluk</c:v>
                </c:pt>
                <c:pt idx="7">
                  <c:v>Eğitim</c:v>
                </c:pt>
              </c:strCache>
            </c:strRef>
          </c:cat>
          <c:val>
            <c:numRef>
              <c:f>'Q10'!$B$2:$B$9</c:f>
              <c:numCache>
                <c:formatCode>0</c:formatCode>
                <c:ptCount val="8"/>
                <c:pt idx="0">
                  <c:v>41.72</c:v>
                </c:pt>
                <c:pt idx="1">
                  <c:v>24.28</c:v>
                </c:pt>
                <c:pt idx="2">
                  <c:v>12.23</c:v>
                </c:pt>
                <c:pt idx="3">
                  <c:v>5.77</c:v>
                </c:pt>
                <c:pt idx="4">
                  <c:v>4.9400000000000004</c:v>
                </c:pt>
                <c:pt idx="5">
                  <c:v>2.59</c:v>
                </c:pt>
                <c:pt idx="6">
                  <c:v>0.93</c:v>
                </c:pt>
                <c:pt idx="7">
                  <c:v>0.45</c:v>
                </c:pt>
              </c:numCache>
            </c:numRef>
          </c:val>
          <c:extLst>
            <c:ext xmlns:c16="http://schemas.microsoft.com/office/drawing/2014/chart" uri="{C3380CC4-5D6E-409C-BE32-E72D297353CC}">
              <c16:uniqueId val="{00000001-1BFD-4F09-A6F7-4B28CC341483}"/>
            </c:ext>
          </c:extLst>
        </c:ser>
        <c:ser>
          <c:idx val="1"/>
          <c:order val="1"/>
          <c:tx>
            <c:strRef>
              <c:f>'Q10'!$C$1</c:f>
              <c:strCache>
                <c:ptCount val="1"/>
                <c:pt idx="0">
                  <c:v>Tematik Araştırma Laboratuvarı</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sp3d/>
          </c:spPr>
          <c:invertIfNegative val="0"/>
          <c:dLbls>
            <c:dLbl>
              <c:idx val="0"/>
              <c:layout>
                <c:manualLayout>
                  <c:x val="2.0833248106302067E-3"/>
                  <c:y val="-1.36547100148158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BFD-4F09-A6F7-4B28CC341483}"/>
                </c:ext>
              </c:extLst>
            </c:dLbl>
            <c:dLbl>
              <c:idx val="1"/>
              <c:layout>
                <c:manualLayout>
                  <c:x val="2.08333333333325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BFD-4F09-A6F7-4B28CC341483}"/>
                </c:ext>
              </c:extLst>
            </c:dLbl>
            <c:dLbl>
              <c:idx val="2"/>
              <c:layout>
                <c:manualLayout>
                  <c:x val="1.79153096760023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BFD-4F09-A6F7-4B28CC341483}"/>
                </c:ext>
              </c:extLst>
            </c:dLbl>
            <c:dLbl>
              <c:idx val="3"/>
              <c:layout>
                <c:manualLayout>
                  <c:x val="3.124999999999923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BFD-4F09-A6F7-4B28CC341483}"/>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'Q10'!$A$2:$A$9</c:f>
              <c:strCache>
                <c:ptCount val="8"/>
                <c:pt idx="0">
                  <c:v>Makine ve teçhizat alımı</c:v>
                </c:pt>
                <c:pt idx="1">
                  <c:v>Sarf malzeme</c:v>
                </c:pt>
                <c:pt idx="2">
                  <c:v>Makine ve teçhizat bakım-onarımı</c:v>
                </c:pt>
                <c:pt idx="3">
                  <c:v>Rektörlüğe aktarılan tutar</c:v>
                </c:pt>
                <c:pt idx="4">
                  <c:v>Hizmet alımı</c:v>
                </c:pt>
                <c:pt idx="5">
                  <c:v>Bina bakım-onarımı</c:v>
                </c:pt>
                <c:pt idx="6">
                  <c:v>Yolluk</c:v>
                </c:pt>
                <c:pt idx="7">
                  <c:v>Eğitim</c:v>
                </c:pt>
              </c:strCache>
            </c:strRef>
          </c:cat>
          <c:val>
            <c:numRef>
              <c:f>'Q10'!$C$2:$C$9</c:f>
              <c:numCache>
                <c:formatCode>0</c:formatCode>
                <c:ptCount val="8"/>
                <c:pt idx="0">
                  <c:v>39.770000000000003</c:v>
                </c:pt>
                <c:pt idx="1">
                  <c:v>25.48</c:v>
                </c:pt>
                <c:pt idx="2">
                  <c:v>10.59</c:v>
                </c:pt>
                <c:pt idx="3">
                  <c:v>4.78</c:v>
                </c:pt>
                <c:pt idx="4">
                  <c:v>6.56</c:v>
                </c:pt>
                <c:pt idx="5">
                  <c:v>2.58</c:v>
                </c:pt>
                <c:pt idx="6">
                  <c:v>1.1299999999999999</c:v>
                </c:pt>
                <c:pt idx="7">
                  <c:v>0.79</c:v>
                </c:pt>
              </c:numCache>
            </c:numRef>
          </c:val>
          <c:extLst>
            <c:ext xmlns:c16="http://schemas.microsoft.com/office/drawing/2014/chart" uri="{C3380CC4-5D6E-409C-BE32-E72D297353CC}">
              <c16:uniqueId val="{00000005-1BFD-4F09-A6F7-4B28CC341483}"/>
            </c:ext>
          </c:extLst>
        </c:ser>
        <c:ser>
          <c:idx val="2"/>
          <c:order val="2"/>
          <c:tx>
            <c:strRef>
              <c:f>'Q10'!$D$1</c:f>
              <c:strCache>
                <c:ptCount val="1"/>
                <c:pt idx="0">
                  <c:v>Merkezi Araştırma Laboratuvarı</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sp3d/>
          </c:spPr>
          <c:invertIfNegative val="0"/>
          <c:dLbls>
            <c:dLbl>
              <c:idx val="0"/>
              <c:layout>
                <c:manualLayout>
                  <c:x val="2.6041665931950883E-2"/>
                  <c:y val="4.113974180054372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BFD-4F09-A6F7-4B28CC341483}"/>
                </c:ext>
              </c:extLst>
            </c:dLbl>
            <c:dLbl>
              <c:idx val="1"/>
              <c:layout>
                <c:manualLayout>
                  <c:x val="8.0618893542009819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BFD-4F09-A6F7-4B28CC341483}"/>
                </c:ext>
              </c:extLst>
            </c:dLbl>
            <c:dLbl>
              <c:idx val="2"/>
              <c:layout>
                <c:manualLayout>
                  <c:x val="3.125000000000000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BFD-4F09-A6F7-4B28CC341483}"/>
                </c:ext>
              </c:extLst>
            </c:dLbl>
            <c:dLbl>
              <c:idx val="4"/>
              <c:layout>
                <c:manualLayout>
                  <c:x val="6.24999999999992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BFD-4F09-A6F7-4B28CC341483}"/>
                </c:ext>
              </c:extLst>
            </c:dLbl>
            <c:dLbl>
              <c:idx val="5"/>
              <c:layout>
                <c:manualLayout>
                  <c:x val="5.208333333333333E-3"/>
                  <c:y val="-8.82587504743547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BFD-4F09-A6F7-4B28CC341483}"/>
                </c:ext>
              </c:extLst>
            </c:dLbl>
            <c:dLbl>
              <c:idx val="6"/>
              <c:layout>
                <c:manualLayout>
                  <c:x val="2.6872964514003494E-3"/>
                  <c:y val="-8.34444861327172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BFD-4F09-A6F7-4B28CC341483}"/>
                </c:ext>
              </c:extLst>
            </c:dLbl>
            <c:dLbl>
              <c:idx val="7"/>
              <c:layout>
                <c:manualLayout>
                  <c:x val="1.7915309676001016E-3"/>
                  <c:y val="-8.34444861327172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BFD-4F09-A6F7-4B28CC341483}"/>
                </c:ext>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'Q10'!$A$2:$A$9</c:f>
              <c:strCache>
                <c:ptCount val="8"/>
                <c:pt idx="0">
                  <c:v>Makine ve teçhizat alımı</c:v>
                </c:pt>
                <c:pt idx="1">
                  <c:v>Sarf malzeme</c:v>
                </c:pt>
                <c:pt idx="2">
                  <c:v>Makine ve teçhizat bakım-onarımı</c:v>
                </c:pt>
                <c:pt idx="3">
                  <c:v>Rektörlüğe aktarılan tutar</c:v>
                </c:pt>
                <c:pt idx="4">
                  <c:v>Hizmet alımı</c:v>
                </c:pt>
                <c:pt idx="5">
                  <c:v>Bina bakım-onarımı</c:v>
                </c:pt>
                <c:pt idx="6">
                  <c:v>Yolluk</c:v>
                </c:pt>
                <c:pt idx="7">
                  <c:v>Eğitim</c:v>
                </c:pt>
              </c:strCache>
            </c:strRef>
          </c:cat>
          <c:val>
            <c:numRef>
              <c:f>'Q10'!$D$2:$D$9</c:f>
              <c:numCache>
                <c:formatCode>0</c:formatCode>
                <c:ptCount val="8"/>
                <c:pt idx="0">
                  <c:v>43.4</c:v>
                </c:pt>
                <c:pt idx="1">
                  <c:v>23.24</c:v>
                </c:pt>
                <c:pt idx="2">
                  <c:v>13.64</c:v>
                </c:pt>
                <c:pt idx="3">
                  <c:v>6.62</c:v>
                </c:pt>
                <c:pt idx="4">
                  <c:v>3.54</c:v>
                </c:pt>
                <c:pt idx="5">
                  <c:v>2.61</c:v>
                </c:pt>
                <c:pt idx="6">
                  <c:v>0.75</c:v>
                </c:pt>
                <c:pt idx="7">
                  <c:v>0.16</c:v>
                </c:pt>
              </c:numCache>
            </c:numRef>
          </c:val>
          <c:extLst>
            <c:ext xmlns:c16="http://schemas.microsoft.com/office/drawing/2014/chart" uri="{C3380CC4-5D6E-409C-BE32-E72D297353CC}">
              <c16:uniqueId val="{0000000A-1BFD-4F09-A6F7-4B28CC341483}"/>
            </c:ext>
          </c:extLst>
        </c:ser>
        <c:dLbls>
          <c:showLegendKey val="0"/>
          <c:showVal val="1"/>
          <c:showCatName val="0"/>
          <c:showSerName val="0"/>
          <c:showPercent val="0"/>
          <c:showBubbleSize val="0"/>
        </c:dLbls>
        <c:gapWidth val="150"/>
        <c:shape val="box"/>
        <c:axId val="192701464"/>
        <c:axId val="192701856"/>
        <c:axId val="0"/>
      </c:bar3DChart>
      <c:catAx>
        <c:axId val="19270146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2"/>
                </a:solidFill>
                <a:latin typeface="Cambria" panose="02040503050406030204" pitchFamily="18" charset="0"/>
                <a:ea typeface="+mn-ea"/>
                <a:cs typeface="+mn-cs"/>
              </a:defRPr>
            </a:pPr>
            <a:endParaRPr lang="tr-TR"/>
          </a:p>
        </c:txPr>
        <c:crossAx val="192701856"/>
        <c:crosses val="autoZero"/>
        <c:auto val="1"/>
        <c:lblAlgn val="ctr"/>
        <c:lblOffset val="100"/>
        <c:noMultiLvlLbl val="0"/>
      </c:catAx>
      <c:valAx>
        <c:axId val="1927018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mn-ea"/>
                    <a:cs typeface="+mn-cs"/>
                  </a:defRPr>
                </a:pPr>
                <a:r>
                  <a:rPr lang="tr-TR" sz="1400">
                    <a:latin typeface="Cambria" panose="02040503050406030204" pitchFamily="18" charset="0"/>
                  </a:rPr>
                  <a:t>Yüzde</a:t>
                </a:r>
              </a:p>
            </c:rich>
          </c:tx>
          <c:layout>
            <c:manualLayout>
              <c:xMode val="edge"/>
              <c:yMode val="edge"/>
              <c:x val="0.17392818720108696"/>
              <c:y val="0.3246614807152275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Cambria" panose="02040503050406030204" pitchFamily="18" charset="0"/>
                  <a:ea typeface="+mn-ea"/>
                  <a:cs typeface="+mn-cs"/>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crossAx val="192701464"/>
        <c:crosses val="autoZero"/>
        <c:crossBetween val="between"/>
      </c:valAx>
      <c:spPr>
        <a:noFill/>
        <a:ln>
          <a:noFill/>
        </a:ln>
        <a:effectLst/>
      </c:spPr>
    </c:plotArea>
    <c:legend>
      <c:legendPos val="r"/>
      <c:layout>
        <c:manualLayout>
          <c:xMode val="edge"/>
          <c:yMode val="edge"/>
          <c:x val="0.65840526377190056"/>
          <c:y val="9.7916402841382852E-2"/>
          <c:w val="0.31740906816549619"/>
          <c:h val="0.2501296828215167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Cambria" panose="02040503050406030204" pitchFamily="18"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630829-9ACE-4CB7-9FF0-A066DDDA8914}" type="doc">
      <dgm:prSet loTypeId="urn:microsoft.com/office/officeart/2005/8/layout/gear1" loCatId="cycle" qsTypeId="urn:microsoft.com/office/officeart/2005/8/quickstyle/simple1" qsCatId="simple" csTypeId="urn:microsoft.com/office/officeart/2005/8/colors/accent0_3" csCatId="mainScheme" phldr="1"/>
      <dgm:spPr/>
    </dgm:pt>
    <dgm:pt modelId="{4DF1054F-0F8F-4A26-94C5-BE41CA4DC380}">
      <dgm:prSet phldrT="[Metin]" custT="1"/>
      <dgm:spPr/>
      <dgm:t>
        <a:bodyPr/>
        <a:lstStyle/>
        <a:p>
          <a:r>
            <a:rPr lang="tr-TR" sz="2000" dirty="0" smtClean="0">
              <a:solidFill>
                <a:srgbClr val="FFFF00"/>
              </a:solidFill>
              <a:latin typeface="Cambria" panose="02040503050406030204" pitchFamily="18" charset="0"/>
            </a:rPr>
            <a:t>Bilim İnsanı ve Araştırmacı</a:t>
          </a:r>
          <a:endParaRPr lang="tr-TR" sz="2000" dirty="0">
            <a:solidFill>
              <a:srgbClr val="FFFF00"/>
            </a:solidFill>
            <a:latin typeface="Cambria" panose="02040503050406030204" pitchFamily="18" charset="0"/>
          </a:endParaRPr>
        </a:p>
      </dgm:t>
    </dgm:pt>
    <dgm:pt modelId="{DB827460-5280-4883-BCC4-F13AC64CD8B5}" type="parTrans" cxnId="{B7E7FCDD-DB0D-47A6-810D-0CD21BB1911F}">
      <dgm:prSet/>
      <dgm:spPr/>
      <dgm:t>
        <a:bodyPr/>
        <a:lstStyle/>
        <a:p>
          <a:endParaRPr lang="tr-TR" sz="2000">
            <a:latin typeface="Cambria" panose="02040503050406030204" pitchFamily="18" charset="0"/>
          </a:endParaRPr>
        </a:p>
      </dgm:t>
    </dgm:pt>
    <dgm:pt modelId="{084F33DF-A98A-4EED-A869-79A0C3BDF62C}" type="sibTrans" cxnId="{B7E7FCDD-DB0D-47A6-810D-0CD21BB1911F}">
      <dgm:prSet/>
      <dgm:spPr/>
      <dgm:t>
        <a:bodyPr/>
        <a:lstStyle/>
        <a:p>
          <a:endParaRPr lang="tr-TR" sz="2000">
            <a:latin typeface="Cambria" panose="02040503050406030204" pitchFamily="18" charset="0"/>
          </a:endParaRPr>
        </a:p>
      </dgm:t>
    </dgm:pt>
    <dgm:pt modelId="{3CABEE6E-BD60-4568-9904-36164DD988E1}">
      <dgm:prSet phldrT="[Metin]" custT="1"/>
      <dgm:spPr/>
      <dgm:t>
        <a:bodyPr/>
        <a:lstStyle/>
        <a:p>
          <a:r>
            <a:rPr lang="tr-TR" sz="2000" dirty="0" smtClean="0">
              <a:solidFill>
                <a:srgbClr val="FFFF00"/>
              </a:solidFill>
              <a:latin typeface="Cambria" panose="02040503050406030204" pitchFamily="18" charset="0"/>
            </a:rPr>
            <a:t>Makine Teçhizat Yazılım</a:t>
          </a:r>
          <a:endParaRPr lang="tr-TR" sz="2000" dirty="0">
            <a:solidFill>
              <a:srgbClr val="FFFF00"/>
            </a:solidFill>
            <a:latin typeface="Cambria" panose="02040503050406030204" pitchFamily="18" charset="0"/>
          </a:endParaRPr>
        </a:p>
      </dgm:t>
    </dgm:pt>
    <dgm:pt modelId="{1A295330-B7AF-4DB9-928C-2FF9EC154D52}" type="parTrans" cxnId="{F2554701-26D5-4523-8C3D-65FE895A46F6}">
      <dgm:prSet/>
      <dgm:spPr/>
      <dgm:t>
        <a:bodyPr/>
        <a:lstStyle/>
        <a:p>
          <a:endParaRPr lang="tr-TR" sz="2000">
            <a:latin typeface="Cambria" panose="02040503050406030204" pitchFamily="18" charset="0"/>
          </a:endParaRPr>
        </a:p>
      </dgm:t>
    </dgm:pt>
    <dgm:pt modelId="{6366F803-1CE7-4343-BCD8-14A2F7C1967E}" type="sibTrans" cxnId="{F2554701-26D5-4523-8C3D-65FE895A46F6}">
      <dgm:prSet/>
      <dgm:spPr/>
      <dgm:t>
        <a:bodyPr/>
        <a:lstStyle/>
        <a:p>
          <a:endParaRPr lang="tr-TR" sz="2000">
            <a:latin typeface="Cambria" panose="02040503050406030204" pitchFamily="18" charset="0"/>
          </a:endParaRPr>
        </a:p>
      </dgm:t>
    </dgm:pt>
    <dgm:pt modelId="{15CAC800-FEF5-4BF6-AAEA-94FB13B6B177}">
      <dgm:prSet phldrT="[Metin]" custT="1"/>
      <dgm:spPr/>
      <dgm:t>
        <a:bodyPr/>
        <a:lstStyle/>
        <a:p>
          <a:r>
            <a:rPr lang="tr-TR" sz="2000" dirty="0" smtClean="0">
              <a:solidFill>
                <a:srgbClr val="FFFF00"/>
              </a:solidFill>
              <a:latin typeface="Cambria" panose="02040503050406030204" pitchFamily="18" charset="0"/>
            </a:rPr>
            <a:t>Fiziki veya Sanal Alanlar</a:t>
          </a:r>
          <a:endParaRPr lang="tr-TR" sz="2000" dirty="0">
            <a:solidFill>
              <a:srgbClr val="FFFF00"/>
            </a:solidFill>
            <a:latin typeface="Cambria" panose="02040503050406030204" pitchFamily="18" charset="0"/>
          </a:endParaRPr>
        </a:p>
      </dgm:t>
    </dgm:pt>
    <dgm:pt modelId="{DD9528BB-6050-4FF3-91EF-57D15829A588}" type="parTrans" cxnId="{362D0700-F50B-4BCB-A5AB-A7CC3C2921E4}">
      <dgm:prSet/>
      <dgm:spPr/>
      <dgm:t>
        <a:bodyPr/>
        <a:lstStyle/>
        <a:p>
          <a:endParaRPr lang="tr-TR" sz="2000">
            <a:latin typeface="Cambria" panose="02040503050406030204" pitchFamily="18" charset="0"/>
          </a:endParaRPr>
        </a:p>
      </dgm:t>
    </dgm:pt>
    <dgm:pt modelId="{E8F609E0-6C32-4ECA-AC39-34E052884FD8}" type="sibTrans" cxnId="{362D0700-F50B-4BCB-A5AB-A7CC3C2921E4}">
      <dgm:prSet/>
      <dgm:spPr/>
      <dgm:t>
        <a:bodyPr/>
        <a:lstStyle/>
        <a:p>
          <a:endParaRPr lang="tr-TR" sz="2000">
            <a:latin typeface="Cambria" panose="02040503050406030204" pitchFamily="18" charset="0"/>
          </a:endParaRPr>
        </a:p>
      </dgm:t>
    </dgm:pt>
    <dgm:pt modelId="{80F2FD04-A575-4914-BFA5-A5C980DA63EF}" type="pres">
      <dgm:prSet presAssocID="{47630829-9ACE-4CB7-9FF0-A066DDDA8914}" presName="composite" presStyleCnt="0">
        <dgm:presLayoutVars>
          <dgm:chMax val="3"/>
          <dgm:animLvl val="lvl"/>
          <dgm:resizeHandles val="exact"/>
        </dgm:presLayoutVars>
      </dgm:prSet>
      <dgm:spPr/>
    </dgm:pt>
    <dgm:pt modelId="{46D55C4E-70AB-4C50-B6DB-94D915BB0384}" type="pres">
      <dgm:prSet presAssocID="{4DF1054F-0F8F-4A26-94C5-BE41CA4DC380}" presName="gear1" presStyleLbl="node1" presStyleIdx="0" presStyleCnt="3">
        <dgm:presLayoutVars>
          <dgm:chMax val="1"/>
          <dgm:bulletEnabled val="1"/>
        </dgm:presLayoutVars>
      </dgm:prSet>
      <dgm:spPr/>
      <dgm:t>
        <a:bodyPr/>
        <a:lstStyle/>
        <a:p>
          <a:endParaRPr lang="tr-TR"/>
        </a:p>
      </dgm:t>
    </dgm:pt>
    <dgm:pt modelId="{916FF5AF-FC3B-44A4-8CF9-656D1626C0B0}" type="pres">
      <dgm:prSet presAssocID="{4DF1054F-0F8F-4A26-94C5-BE41CA4DC380}" presName="gear1srcNode" presStyleLbl="node1" presStyleIdx="0" presStyleCnt="3"/>
      <dgm:spPr/>
      <dgm:t>
        <a:bodyPr/>
        <a:lstStyle/>
        <a:p>
          <a:endParaRPr lang="tr-TR"/>
        </a:p>
      </dgm:t>
    </dgm:pt>
    <dgm:pt modelId="{EBC235BE-3035-4FAA-9039-9E250B989A26}" type="pres">
      <dgm:prSet presAssocID="{4DF1054F-0F8F-4A26-94C5-BE41CA4DC380}" presName="gear1dstNode" presStyleLbl="node1" presStyleIdx="0" presStyleCnt="3"/>
      <dgm:spPr/>
      <dgm:t>
        <a:bodyPr/>
        <a:lstStyle/>
        <a:p>
          <a:endParaRPr lang="tr-TR"/>
        </a:p>
      </dgm:t>
    </dgm:pt>
    <dgm:pt modelId="{1A8AAA31-4EF8-4B11-B171-1595685C685A}" type="pres">
      <dgm:prSet presAssocID="{3CABEE6E-BD60-4568-9904-36164DD988E1}" presName="gear2" presStyleLbl="node1" presStyleIdx="1" presStyleCnt="3">
        <dgm:presLayoutVars>
          <dgm:chMax val="1"/>
          <dgm:bulletEnabled val="1"/>
        </dgm:presLayoutVars>
      </dgm:prSet>
      <dgm:spPr/>
      <dgm:t>
        <a:bodyPr/>
        <a:lstStyle/>
        <a:p>
          <a:endParaRPr lang="tr-TR"/>
        </a:p>
      </dgm:t>
    </dgm:pt>
    <dgm:pt modelId="{C9064A81-839C-4CA3-9052-999E6C41AEA6}" type="pres">
      <dgm:prSet presAssocID="{3CABEE6E-BD60-4568-9904-36164DD988E1}" presName="gear2srcNode" presStyleLbl="node1" presStyleIdx="1" presStyleCnt="3"/>
      <dgm:spPr/>
      <dgm:t>
        <a:bodyPr/>
        <a:lstStyle/>
        <a:p>
          <a:endParaRPr lang="tr-TR"/>
        </a:p>
      </dgm:t>
    </dgm:pt>
    <dgm:pt modelId="{BD6A9E13-87FA-438A-91FE-28E4693F613F}" type="pres">
      <dgm:prSet presAssocID="{3CABEE6E-BD60-4568-9904-36164DD988E1}" presName="gear2dstNode" presStyleLbl="node1" presStyleIdx="1" presStyleCnt="3"/>
      <dgm:spPr/>
      <dgm:t>
        <a:bodyPr/>
        <a:lstStyle/>
        <a:p>
          <a:endParaRPr lang="tr-TR"/>
        </a:p>
      </dgm:t>
    </dgm:pt>
    <dgm:pt modelId="{E639218D-6666-4E1A-A77F-7299D6194710}" type="pres">
      <dgm:prSet presAssocID="{15CAC800-FEF5-4BF6-AAEA-94FB13B6B177}" presName="gear3" presStyleLbl="node1" presStyleIdx="2" presStyleCnt="3"/>
      <dgm:spPr/>
      <dgm:t>
        <a:bodyPr/>
        <a:lstStyle/>
        <a:p>
          <a:endParaRPr lang="tr-TR"/>
        </a:p>
      </dgm:t>
    </dgm:pt>
    <dgm:pt modelId="{97ABFA11-3B92-44D6-AC7C-E0F3EEDCB23E}" type="pres">
      <dgm:prSet presAssocID="{15CAC800-FEF5-4BF6-AAEA-94FB13B6B177}" presName="gear3tx" presStyleLbl="node1" presStyleIdx="2" presStyleCnt="3">
        <dgm:presLayoutVars>
          <dgm:chMax val="1"/>
          <dgm:bulletEnabled val="1"/>
        </dgm:presLayoutVars>
      </dgm:prSet>
      <dgm:spPr/>
      <dgm:t>
        <a:bodyPr/>
        <a:lstStyle/>
        <a:p>
          <a:endParaRPr lang="tr-TR"/>
        </a:p>
      </dgm:t>
    </dgm:pt>
    <dgm:pt modelId="{A5C0868C-48FC-4869-8F00-6FA40C4FFB1B}" type="pres">
      <dgm:prSet presAssocID="{15CAC800-FEF5-4BF6-AAEA-94FB13B6B177}" presName="gear3srcNode" presStyleLbl="node1" presStyleIdx="2" presStyleCnt="3"/>
      <dgm:spPr/>
      <dgm:t>
        <a:bodyPr/>
        <a:lstStyle/>
        <a:p>
          <a:endParaRPr lang="tr-TR"/>
        </a:p>
      </dgm:t>
    </dgm:pt>
    <dgm:pt modelId="{A72A52F1-E95C-4CE3-8027-C7C3462D0C2C}" type="pres">
      <dgm:prSet presAssocID="{15CAC800-FEF5-4BF6-AAEA-94FB13B6B177}" presName="gear3dstNode" presStyleLbl="node1" presStyleIdx="2" presStyleCnt="3"/>
      <dgm:spPr/>
      <dgm:t>
        <a:bodyPr/>
        <a:lstStyle/>
        <a:p>
          <a:endParaRPr lang="tr-TR"/>
        </a:p>
      </dgm:t>
    </dgm:pt>
    <dgm:pt modelId="{C980BCAE-1E43-4152-9BC2-FC9F7850A7BB}" type="pres">
      <dgm:prSet presAssocID="{084F33DF-A98A-4EED-A869-79A0C3BDF62C}" presName="connector1" presStyleLbl="sibTrans2D1" presStyleIdx="0" presStyleCnt="3"/>
      <dgm:spPr/>
      <dgm:t>
        <a:bodyPr/>
        <a:lstStyle/>
        <a:p>
          <a:endParaRPr lang="tr-TR"/>
        </a:p>
      </dgm:t>
    </dgm:pt>
    <dgm:pt modelId="{2E734CAD-37BE-469F-A222-FEDE6AFAC2FB}" type="pres">
      <dgm:prSet presAssocID="{6366F803-1CE7-4343-BCD8-14A2F7C1967E}" presName="connector2" presStyleLbl="sibTrans2D1" presStyleIdx="1" presStyleCnt="3"/>
      <dgm:spPr/>
      <dgm:t>
        <a:bodyPr/>
        <a:lstStyle/>
        <a:p>
          <a:endParaRPr lang="tr-TR"/>
        </a:p>
      </dgm:t>
    </dgm:pt>
    <dgm:pt modelId="{5113F0A6-5AEA-4D8F-BC9B-745FDEEDC4B9}" type="pres">
      <dgm:prSet presAssocID="{E8F609E0-6C32-4ECA-AC39-34E052884FD8}" presName="connector3" presStyleLbl="sibTrans2D1" presStyleIdx="2" presStyleCnt="3"/>
      <dgm:spPr/>
      <dgm:t>
        <a:bodyPr/>
        <a:lstStyle/>
        <a:p>
          <a:endParaRPr lang="tr-TR"/>
        </a:p>
      </dgm:t>
    </dgm:pt>
  </dgm:ptLst>
  <dgm:cxnLst>
    <dgm:cxn modelId="{DB5E901F-8637-4EFC-BE30-24672316CE81}" type="presOf" srcId="{47630829-9ACE-4CB7-9FF0-A066DDDA8914}" destId="{80F2FD04-A575-4914-BFA5-A5C980DA63EF}" srcOrd="0" destOrd="0" presId="urn:microsoft.com/office/officeart/2005/8/layout/gear1"/>
    <dgm:cxn modelId="{FB3537BB-C29F-4150-B16B-F99B95C828B9}" type="presOf" srcId="{15CAC800-FEF5-4BF6-AAEA-94FB13B6B177}" destId="{E639218D-6666-4E1A-A77F-7299D6194710}" srcOrd="0" destOrd="0" presId="urn:microsoft.com/office/officeart/2005/8/layout/gear1"/>
    <dgm:cxn modelId="{07918BE6-E068-4E9E-8709-9A4EBF6F8C94}" type="presOf" srcId="{E8F609E0-6C32-4ECA-AC39-34E052884FD8}" destId="{5113F0A6-5AEA-4D8F-BC9B-745FDEEDC4B9}" srcOrd="0" destOrd="0" presId="urn:microsoft.com/office/officeart/2005/8/layout/gear1"/>
    <dgm:cxn modelId="{47A92DCF-EED8-4D0C-B162-ED385871BD6B}" type="presOf" srcId="{6366F803-1CE7-4343-BCD8-14A2F7C1967E}" destId="{2E734CAD-37BE-469F-A222-FEDE6AFAC2FB}" srcOrd="0" destOrd="0" presId="urn:microsoft.com/office/officeart/2005/8/layout/gear1"/>
    <dgm:cxn modelId="{3AC6A5E5-4864-407C-B256-7A88FF201E8F}" type="presOf" srcId="{15CAC800-FEF5-4BF6-AAEA-94FB13B6B177}" destId="{97ABFA11-3B92-44D6-AC7C-E0F3EEDCB23E}" srcOrd="1" destOrd="0" presId="urn:microsoft.com/office/officeart/2005/8/layout/gear1"/>
    <dgm:cxn modelId="{58753A19-2F9B-4FC2-8389-5C1945566F87}" type="presOf" srcId="{15CAC800-FEF5-4BF6-AAEA-94FB13B6B177}" destId="{A5C0868C-48FC-4869-8F00-6FA40C4FFB1B}" srcOrd="2" destOrd="0" presId="urn:microsoft.com/office/officeart/2005/8/layout/gear1"/>
    <dgm:cxn modelId="{5E4DC5D3-1500-4A59-8EC7-ED0D8680CFE7}" type="presOf" srcId="{4DF1054F-0F8F-4A26-94C5-BE41CA4DC380}" destId="{EBC235BE-3035-4FAA-9039-9E250B989A26}" srcOrd="2" destOrd="0" presId="urn:microsoft.com/office/officeart/2005/8/layout/gear1"/>
    <dgm:cxn modelId="{72732928-9F88-43BB-9030-3E9A37B3A747}" type="presOf" srcId="{15CAC800-FEF5-4BF6-AAEA-94FB13B6B177}" destId="{A72A52F1-E95C-4CE3-8027-C7C3462D0C2C}" srcOrd="3" destOrd="0" presId="urn:microsoft.com/office/officeart/2005/8/layout/gear1"/>
    <dgm:cxn modelId="{7000F520-C570-4C91-861D-5C8D3C066BC3}" type="presOf" srcId="{4DF1054F-0F8F-4A26-94C5-BE41CA4DC380}" destId="{916FF5AF-FC3B-44A4-8CF9-656D1626C0B0}" srcOrd="1" destOrd="0" presId="urn:microsoft.com/office/officeart/2005/8/layout/gear1"/>
    <dgm:cxn modelId="{43C528EE-9134-478F-B993-02E8402A6301}" type="presOf" srcId="{084F33DF-A98A-4EED-A869-79A0C3BDF62C}" destId="{C980BCAE-1E43-4152-9BC2-FC9F7850A7BB}" srcOrd="0" destOrd="0" presId="urn:microsoft.com/office/officeart/2005/8/layout/gear1"/>
    <dgm:cxn modelId="{F2554701-26D5-4523-8C3D-65FE895A46F6}" srcId="{47630829-9ACE-4CB7-9FF0-A066DDDA8914}" destId="{3CABEE6E-BD60-4568-9904-36164DD988E1}" srcOrd="1" destOrd="0" parTransId="{1A295330-B7AF-4DB9-928C-2FF9EC154D52}" sibTransId="{6366F803-1CE7-4343-BCD8-14A2F7C1967E}"/>
    <dgm:cxn modelId="{7E22A499-B57A-4C25-8B09-59BB9C8A4D64}" type="presOf" srcId="{3CABEE6E-BD60-4568-9904-36164DD988E1}" destId="{BD6A9E13-87FA-438A-91FE-28E4693F613F}" srcOrd="2" destOrd="0" presId="urn:microsoft.com/office/officeart/2005/8/layout/gear1"/>
    <dgm:cxn modelId="{A046A94F-8A2B-47D3-8D40-93F050B65A3F}" type="presOf" srcId="{3CABEE6E-BD60-4568-9904-36164DD988E1}" destId="{1A8AAA31-4EF8-4B11-B171-1595685C685A}" srcOrd="0" destOrd="0" presId="urn:microsoft.com/office/officeart/2005/8/layout/gear1"/>
    <dgm:cxn modelId="{7262109A-8339-4503-A8EF-EB37413761F0}" type="presOf" srcId="{3CABEE6E-BD60-4568-9904-36164DD988E1}" destId="{C9064A81-839C-4CA3-9052-999E6C41AEA6}" srcOrd="1" destOrd="0" presId="urn:microsoft.com/office/officeart/2005/8/layout/gear1"/>
    <dgm:cxn modelId="{362D0700-F50B-4BCB-A5AB-A7CC3C2921E4}" srcId="{47630829-9ACE-4CB7-9FF0-A066DDDA8914}" destId="{15CAC800-FEF5-4BF6-AAEA-94FB13B6B177}" srcOrd="2" destOrd="0" parTransId="{DD9528BB-6050-4FF3-91EF-57D15829A588}" sibTransId="{E8F609E0-6C32-4ECA-AC39-34E052884FD8}"/>
    <dgm:cxn modelId="{B7E7FCDD-DB0D-47A6-810D-0CD21BB1911F}" srcId="{47630829-9ACE-4CB7-9FF0-A066DDDA8914}" destId="{4DF1054F-0F8F-4A26-94C5-BE41CA4DC380}" srcOrd="0" destOrd="0" parTransId="{DB827460-5280-4883-BCC4-F13AC64CD8B5}" sibTransId="{084F33DF-A98A-4EED-A869-79A0C3BDF62C}"/>
    <dgm:cxn modelId="{8131E6D9-00CA-43B7-A91F-CF2231DE907F}" type="presOf" srcId="{4DF1054F-0F8F-4A26-94C5-BE41CA4DC380}" destId="{46D55C4E-70AB-4C50-B6DB-94D915BB0384}" srcOrd="0" destOrd="0" presId="urn:microsoft.com/office/officeart/2005/8/layout/gear1"/>
    <dgm:cxn modelId="{B87A906D-A6E8-498D-8301-C8C14838F1BA}" type="presParOf" srcId="{80F2FD04-A575-4914-BFA5-A5C980DA63EF}" destId="{46D55C4E-70AB-4C50-B6DB-94D915BB0384}" srcOrd="0" destOrd="0" presId="urn:microsoft.com/office/officeart/2005/8/layout/gear1"/>
    <dgm:cxn modelId="{CB914863-82C4-4DAB-8F89-1AF152891A96}" type="presParOf" srcId="{80F2FD04-A575-4914-BFA5-A5C980DA63EF}" destId="{916FF5AF-FC3B-44A4-8CF9-656D1626C0B0}" srcOrd="1" destOrd="0" presId="urn:microsoft.com/office/officeart/2005/8/layout/gear1"/>
    <dgm:cxn modelId="{5B3D46F5-1938-427F-9FEB-6F9448CBCFD7}" type="presParOf" srcId="{80F2FD04-A575-4914-BFA5-A5C980DA63EF}" destId="{EBC235BE-3035-4FAA-9039-9E250B989A26}" srcOrd="2" destOrd="0" presId="urn:microsoft.com/office/officeart/2005/8/layout/gear1"/>
    <dgm:cxn modelId="{22089CC8-7D44-4BB8-B75A-E6E0CCE574B0}" type="presParOf" srcId="{80F2FD04-A575-4914-BFA5-A5C980DA63EF}" destId="{1A8AAA31-4EF8-4B11-B171-1595685C685A}" srcOrd="3" destOrd="0" presId="urn:microsoft.com/office/officeart/2005/8/layout/gear1"/>
    <dgm:cxn modelId="{D78DFC5C-3E9F-42B7-9F9C-C47BC59E55E8}" type="presParOf" srcId="{80F2FD04-A575-4914-BFA5-A5C980DA63EF}" destId="{C9064A81-839C-4CA3-9052-999E6C41AEA6}" srcOrd="4" destOrd="0" presId="urn:microsoft.com/office/officeart/2005/8/layout/gear1"/>
    <dgm:cxn modelId="{8FE638E9-3463-4673-9E4F-610192CB406C}" type="presParOf" srcId="{80F2FD04-A575-4914-BFA5-A5C980DA63EF}" destId="{BD6A9E13-87FA-438A-91FE-28E4693F613F}" srcOrd="5" destOrd="0" presId="urn:microsoft.com/office/officeart/2005/8/layout/gear1"/>
    <dgm:cxn modelId="{9847A55B-56FD-4839-8C6D-82B56EE20AE4}" type="presParOf" srcId="{80F2FD04-A575-4914-BFA5-A5C980DA63EF}" destId="{E639218D-6666-4E1A-A77F-7299D6194710}" srcOrd="6" destOrd="0" presId="urn:microsoft.com/office/officeart/2005/8/layout/gear1"/>
    <dgm:cxn modelId="{D1CF91AF-6175-48AF-A469-28622AF60F37}" type="presParOf" srcId="{80F2FD04-A575-4914-BFA5-A5C980DA63EF}" destId="{97ABFA11-3B92-44D6-AC7C-E0F3EEDCB23E}" srcOrd="7" destOrd="0" presId="urn:microsoft.com/office/officeart/2005/8/layout/gear1"/>
    <dgm:cxn modelId="{6CDEF1E3-FE77-4874-95B4-D54B803E335B}" type="presParOf" srcId="{80F2FD04-A575-4914-BFA5-A5C980DA63EF}" destId="{A5C0868C-48FC-4869-8F00-6FA40C4FFB1B}" srcOrd="8" destOrd="0" presId="urn:microsoft.com/office/officeart/2005/8/layout/gear1"/>
    <dgm:cxn modelId="{134D0B3B-0A56-46ED-A3E5-ADBF35613ED7}" type="presParOf" srcId="{80F2FD04-A575-4914-BFA5-A5C980DA63EF}" destId="{A72A52F1-E95C-4CE3-8027-C7C3462D0C2C}" srcOrd="9" destOrd="0" presId="urn:microsoft.com/office/officeart/2005/8/layout/gear1"/>
    <dgm:cxn modelId="{B14811C3-BBC8-4C82-9650-6AC2E5AA5801}" type="presParOf" srcId="{80F2FD04-A575-4914-BFA5-A5C980DA63EF}" destId="{C980BCAE-1E43-4152-9BC2-FC9F7850A7BB}" srcOrd="10" destOrd="0" presId="urn:microsoft.com/office/officeart/2005/8/layout/gear1"/>
    <dgm:cxn modelId="{2E644B4D-61F7-40FC-9740-6401300287D6}" type="presParOf" srcId="{80F2FD04-A575-4914-BFA5-A5C980DA63EF}" destId="{2E734CAD-37BE-469F-A222-FEDE6AFAC2FB}" srcOrd="11" destOrd="0" presId="urn:microsoft.com/office/officeart/2005/8/layout/gear1"/>
    <dgm:cxn modelId="{A4A22784-0C4F-428E-8E96-651B69A67605}" type="presParOf" srcId="{80F2FD04-A575-4914-BFA5-A5C980DA63EF}" destId="{5113F0A6-5AEA-4D8F-BC9B-745FDEEDC4B9}"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65E0E-0438-42C7-8148-8A5A002C3825}" type="doc">
      <dgm:prSet loTypeId="urn:microsoft.com/office/officeart/2009/layout/CircleArrowProcess" loCatId="process" qsTypeId="urn:microsoft.com/office/officeart/2005/8/quickstyle/simple5" qsCatId="simple" csTypeId="urn:microsoft.com/office/officeart/2005/8/colors/colorful4" csCatId="colorful" phldr="1"/>
      <dgm:spPr/>
      <dgm:t>
        <a:bodyPr/>
        <a:lstStyle/>
        <a:p>
          <a:endParaRPr lang="tr-TR"/>
        </a:p>
      </dgm:t>
    </dgm:pt>
    <dgm:pt modelId="{987C5985-8DBB-4187-B387-C4EE57EED1E2}">
      <dgm:prSet phldrT="[Metin]" custT="1"/>
      <dgm:spPr/>
      <dgm:t>
        <a:bodyPr/>
        <a:lstStyle/>
        <a:p>
          <a:r>
            <a:rPr lang="tr-TR" sz="2400" b="1" dirty="0" smtClean="0">
              <a:solidFill>
                <a:schemeClr val="accent4">
                  <a:lumMod val="50000"/>
                </a:schemeClr>
              </a:solidFill>
              <a:latin typeface="Cambria" panose="02040503050406030204" pitchFamily="18" charset="0"/>
              <a:ea typeface="Tahoma" panose="020B0604030504040204" pitchFamily="34" charset="0"/>
              <a:cs typeface="Tahoma" panose="020B0604030504040204" pitchFamily="34" charset="0"/>
            </a:rPr>
            <a:t>Tematik Araştırma </a:t>
          </a:r>
          <a:r>
            <a:rPr lang="tr-TR" sz="2400" b="1" dirty="0" err="1" smtClean="0">
              <a:solidFill>
                <a:schemeClr val="accent4">
                  <a:lumMod val="50000"/>
                </a:schemeClr>
              </a:solidFill>
              <a:latin typeface="Cambria" panose="02040503050406030204" pitchFamily="18" charset="0"/>
              <a:ea typeface="Tahoma" panose="020B0604030504040204" pitchFamily="34" charset="0"/>
              <a:cs typeface="Tahoma" panose="020B0604030504040204" pitchFamily="34" charset="0"/>
            </a:rPr>
            <a:t>Lab</a:t>
          </a:r>
          <a:endParaRPr lang="tr-TR" sz="2400" dirty="0">
            <a:solidFill>
              <a:schemeClr val="accent4">
                <a:lumMod val="50000"/>
              </a:schemeClr>
            </a:solidFill>
          </a:endParaRPr>
        </a:p>
      </dgm:t>
    </dgm:pt>
    <dgm:pt modelId="{2A7860C0-D710-4FF8-8CDB-A34937C420E1}" type="parTrans" cxnId="{6851F512-58CF-4A86-ADBF-337A1EE5100A}">
      <dgm:prSet/>
      <dgm:spPr/>
      <dgm:t>
        <a:bodyPr/>
        <a:lstStyle/>
        <a:p>
          <a:endParaRPr lang="tr-TR"/>
        </a:p>
      </dgm:t>
    </dgm:pt>
    <dgm:pt modelId="{89ABBEC4-0D67-4629-9B60-EEFAD6D342E8}" type="sibTrans" cxnId="{6851F512-58CF-4A86-ADBF-337A1EE5100A}">
      <dgm:prSet/>
      <dgm:spPr/>
      <dgm:t>
        <a:bodyPr/>
        <a:lstStyle/>
        <a:p>
          <a:endParaRPr lang="tr-TR"/>
        </a:p>
      </dgm:t>
    </dgm:pt>
    <dgm:pt modelId="{BD47508D-9BDE-4533-9427-CC97E5CE0F98}">
      <dgm:prSet phldrT="[Metin]" custT="1"/>
      <dgm:spPr/>
      <dgm:t>
        <a:bodyPr/>
        <a:lstStyle/>
        <a:p>
          <a:pPr marL="285750"/>
          <a:r>
            <a:rPr lang="tr-TR" sz="2800" b="1" dirty="0"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Ar-Ge yetkinliği yüksek</a:t>
          </a:r>
          <a:endParaRPr lang="tr-TR" sz="2800" b="1" dirty="0">
            <a:solidFill>
              <a:schemeClr val="accent4">
                <a:lumMod val="75000"/>
              </a:schemeClr>
            </a:solidFill>
          </a:endParaRPr>
        </a:p>
      </dgm:t>
    </dgm:pt>
    <dgm:pt modelId="{85326A98-0481-4436-B9BC-48672E451E26}" type="parTrans" cxnId="{7849ACD2-76CD-44C5-9D14-FAE7F27228EA}">
      <dgm:prSet/>
      <dgm:spPr/>
      <dgm:t>
        <a:bodyPr/>
        <a:lstStyle/>
        <a:p>
          <a:endParaRPr lang="tr-TR"/>
        </a:p>
      </dgm:t>
    </dgm:pt>
    <dgm:pt modelId="{E7698B3B-456F-4E70-921A-23D2B1FC69CE}" type="sibTrans" cxnId="{7849ACD2-76CD-44C5-9D14-FAE7F27228EA}">
      <dgm:prSet/>
      <dgm:spPr/>
      <dgm:t>
        <a:bodyPr/>
        <a:lstStyle/>
        <a:p>
          <a:endParaRPr lang="tr-TR"/>
        </a:p>
      </dgm:t>
    </dgm:pt>
    <dgm:pt modelId="{1B9C2415-D738-4D1D-BF11-9820E2101013}">
      <dgm:prSet phldrT="[Metin]" custT="1"/>
      <dgm:spPr/>
      <dgm:t>
        <a:bodyPr/>
        <a:lstStyle/>
        <a:p>
          <a:pPr marL="900000"/>
          <a:r>
            <a:rPr lang="tr-TR" sz="2800" b="1"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Faaliyette: 142</a:t>
          </a:r>
          <a:endParaRPr lang="tr-TR" sz="2800" b="1" dirty="0">
            <a:solidFill>
              <a:schemeClr val="accent4">
                <a:lumMod val="75000"/>
              </a:schemeClr>
            </a:solidFill>
          </a:endParaRPr>
        </a:p>
      </dgm:t>
    </dgm:pt>
    <dgm:pt modelId="{1B4A7714-BD85-4075-AE7E-9F5FDA1E3AB5}" type="parTrans" cxnId="{810728EF-B1E2-4C62-A4FC-1C768E258232}">
      <dgm:prSet/>
      <dgm:spPr/>
      <dgm:t>
        <a:bodyPr/>
        <a:lstStyle/>
        <a:p>
          <a:endParaRPr lang="tr-TR"/>
        </a:p>
      </dgm:t>
    </dgm:pt>
    <dgm:pt modelId="{D40417E2-59DC-4D14-893C-9074BC368B14}" type="sibTrans" cxnId="{810728EF-B1E2-4C62-A4FC-1C768E258232}">
      <dgm:prSet/>
      <dgm:spPr/>
      <dgm:t>
        <a:bodyPr/>
        <a:lstStyle/>
        <a:p>
          <a:endParaRPr lang="tr-TR"/>
        </a:p>
      </dgm:t>
    </dgm:pt>
    <dgm:pt modelId="{B71806F8-C8F4-4AA9-A47F-D8C392C33A7E}">
      <dgm:prSet phldrT="[Metin]" custT="1"/>
      <dgm:spPr/>
      <dgm:t>
        <a:bodyPr/>
        <a:lstStyle/>
        <a:p>
          <a:r>
            <a:rPr lang="tr-TR" sz="2400" b="1" dirty="0" smtClean="0">
              <a:solidFill>
                <a:schemeClr val="accent5">
                  <a:lumMod val="50000"/>
                </a:schemeClr>
              </a:solidFill>
              <a:latin typeface="Cambria" panose="02040503050406030204" pitchFamily="18" charset="0"/>
              <a:ea typeface="Tahoma" panose="020B0604030504040204" pitchFamily="34" charset="0"/>
              <a:cs typeface="Tahoma" panose="020B0604030504040204" pitchFamily="34" charset="0"/>
            </a:rPr>
            <a:t>Merkezi Araştırma </a:t>
          </a:r>
          <a:r>
            <a:rPr lang="tr-TR" sz="2400" b="1" dirty="0" err="1" smtClean="0">
              <a:solidFill>
                <a:schemeClr val="accent5">
                  <a:lumMod val="50000"/>
                </a:schemeClr>
              </a:solidFill>
              <a:latin typeface="Cambria" panose="02040503050406030204" pitchFamily="18" charset="0"/>
              <a:ea typeface="Tahoma" panose="020B0604030504040204" pitchFamily="34" charset="0"/>
              <a:cs typeface="Tahoma" panose="020B0604030504040204" pitchFamily="34" charset="0"/>
            </a:rPr>
            <a:t>Lab</a:t>
          </a:r>
          <a:endParaRPr lang="tr-TR" sz="2400" dirty="0">
            <a:solidFill>
              <a:schemeClr val="accent5">
                <a:lumMod val="50000"/>
              </a:schemeClr>
            </a:solidFill>
          </a:endParaRPr>
        </a:p>
      </dgm:t>
    </dgm:pt>
    <dgm:pt modelId="{8644ED0D-D76C-48EB-AB32-A9BD2393E188}" type="parTrans" cxnId="{D70058F0-75C8-4F46-AF3A-D0AFDF3262F2}">
      <dgm:prSet/>
      <dgm:spPr/>
      <dgm:t>
        <a:bodyPr/>
        <a:lstStyle/>
        <a:p>
          <a:endParaRPr lang="tr-TR"/>
        </a:p>
      </dgm:t>
    </dgm:pt>
    <dgm:pt modelId="{BA64F8F8-49D5-4F27-AF74-33CE6BE17EC5}" type="sibTrans" cxnId="{D70058F0-75C8-4F46-AF3A-D0AFDF3262F2}">
      <dgm:prSet/>
      <dgm:spPr/>
      <dgm:t>
        <a:bodyPr/>
        <a:lstStyle/>
        <a:p>
          <a:endParaRPr lang="tr-TR"/>
        </a:p>
      </dgm:t>
    </dgm:pt>
    <dgm:pt modelId="{ED1A11EC-E52B-4028-B99B-631DBB7F39A5}">
      <dgm:prSet phldrT="[Metin]" custT="1"/>
      <dgm:spPr/>
      <dgm:t>
        <a:bodyPr/>
        <a:lstStyle/>
        <a:p>
          <a:pPr marL="285750"/>
          <a:r>
            <a:rPr lang="tr-TR" sz="2800" b="1" dirty="0" smtClean="0">
              <a:solidFill>
                <a:srgbClr val="0070C0"/>
              </a:solidFill>
              <a:latin typeface="Cambria" panose="02040503050406030204" pitchFamily="18" charset="0"/>
              <a:ea typeface="Tahoma" panose="020B0604030504040204" pitchFamily="34" charset="0"/>
              <a:cs typeface="Tahoma" panose="020B0604030504040204" pitchFamily="34" charset="0"/>
            </a:rPr>
            <a:t>Devlet üniversitelerinde</a:t>
          </a:r>
          <a:endParaRPr lang="tr-TR" sz="2800" b="1" dirty="0">
            <a:solidFill>
              <a:srgbClr val="0070C0"/>
            </a:solidFill>
          </a:endParaRPr>
        </a:p>
      </dgm:t>
    </dgm:pt>
    <dgm:pt modelId="{3DFCBCB3-8F83-47F9-A185-200784C3A295}" type="parTrans" cxnId="{2EC4FA51-0B65-404C-9D81-CB16ABB81C28}">
      <dgm:prSet/>
      <dgm:spPr/>
      <dgm:t>
        <a:bodyPr/>
        <a:lstStyle/>
        <a:p>
          <a:endParaRPr lang="tr-TR"/>
        </a:p>
      </dgm:t>
    </dgm:pt>
    <dgm:pt modelId="{59D22744-9840-4891-8BBC-A6DCC1C11104}" type="sibTrans" cxnId="{2EC4FA51-0B65-404C-9D81-CB16ABB81C28}">
      <dgm:prSet/>
      <dgm:spPr/>
      <dgm:t>
        <a:bodyPr/>
        <a:lstStyle/>
        <a:p>
          <a:endParaRPr lang="tr-TR"/>
        </a:p>
      </dgm:t>
    </dgm:pt>
    <dgm:pt modelId="{61BE43EF-6A8A-4349-B93F-013AA8E8B5BE}">
      <dgm:prSet phldrT="[Metin]" custT="1"/>
      <dgm:spPr/>
      <dgm:t>
        <a:bodyPr/>
        <a:lstStyle/>
        <a:p>
          <a:pPr marL="900000"/>
          <a:r>
            <a:rPr lang="tr-TR" sz="2800" b="1" smtClean="0">
              <a:solidFill>
                <a:srgbClr val="0070C0"/>
              </a:solidFill>
              <a:latin typeface="Cambria" panose="02040503050406030204" pitchFamily="18" charset="0"/>
              <a:ea typeface="Tahoma" panose="020B0604030504040204" pitchFamily="34" charset="0"/>
              <a:cs typeface="Tahoma" panose="020B0604030504040204" pitchFamily="34" charset="0"/>
            </a:rPr>
            <a:t>Faaliyette: 61</a:t>
          </a:r>
          <a:endParaRPr lang="tr-TR" sz="2800" b="1" dirty="0">
            <a:solidFill>
              <a:srgbClr val="0070C0"/>
            </a:solidFill>
          </a:endParaRPr>
        </a:p>
      </dgm:t>
    </dgm:pt>
    <dgm:pt modelId="{DB97B50F-F123-408B-99E0-61E21551CED8}" type="parTrans" cxnId="{5372247A-EC74-4BC2-A71E-73774B273748}">
      <dgm:prSet/>
      <dgm:spPr/>
      <dgm:t>
        <a:bodyPr/>
        <a:lstStyle/>
        <a:p>
          <a:endParaRPr lang="tr-TR"/>
        </a:p>
      </dgm:t>
    </dgm:pt>
    <dgm:pt modelId="{3F26A773-8D37-4E04-B176-AEB506720AC8}" type="sibTrans" cxnId="{5372247A-EC74-4BC2-A71E-73774B273748}">
      <dgm:prSet/>
      <dgm:spPr/>
      <dgm:t>
        <a:bodyPr/>
        <a:lstStyle/>
        <a:p>
          <a:endParaRPr lang="tr-TR"/>
        </a:p>
      </dgm:t>
    </dgm:pt>
    <dgm:pt modelId="{F3DA6C0B-5943-4F38-A472-0007638BAF17}">
      <dgm:prSet phldrT="[Metin]" custT="1"/>
      <dgm:spPr/>
      <dgm:t>
        <a:bodyPr/>
        <a:lstStyle/>
        <a:p>
          <a:pPr marL="285750"/>
          <a:r>
            <a:rPr lang="tr-TR" sz="2800" b="1" dirty="0"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Belirli bir alana odaklı</a:t>
          </a:r>
          <a:endParaRPr lang="tr-TR" sz="2800" b="1" dirty="0">
            <a:solidFill>
              <a:schemeClr val="accent4">
                <a:lumMod val="75000"/>
              </a:schemeClr>
            </a:solidFill>
          </a:endParaRPr>
        </a:p>
      </dgm:t>
    </dgm:pt>
    <dgm:pt modelId="{B137250B-25C7-457D-89C8-C4A1DBDBAB58}" type="parTrans" cxnId="{4CDE2E38-E4BF-49C6-A2EF-2F0B771B3C52}">
      <dgm:prSet/>
      <dgm:spPr/>
      <dgm:t>
        <a:bodyPr/>
        <a:lstStyle/>
        <a:p>
          <a:endParaRPr lang="tr-TR"/>
        </a:p>
      </dgm:t>
    </dgm:pt>
    <dgm:pt modelId="{07225E21-D10F-41E3-9218-5F3D2955F364}" type="sibTrans" cxnId="{4CDE2E38-E4BF-49C6-A2EF-2F0B771B3C52}">
      <dgm:prSet/>
      <dgm:spPr/>
      <dgm:t>
        <a:bodyPr/>
        <a:lstStyle/>
        <a:p>
          <a:endParaRPr lang="tr-TR"/>
        </a:p>
      </dgm:t>
    </dgm:pt>
    <dgm:pt modelId="{6E7C325F-C7ED-48D6-82FD-6C3B34732C67}">
      <dgm:prSet phldrT="[Metin]" custT="1"/>
      <dgm:spPr/>
      <dgm:t>
        <a:bodyPr/>
        <a:lstStyle/>
        <a:p>
          <a:pPr marL="900000"/>
          <a:r>
            <a:rPr lang="tr-TR" sz="2800" b="1"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Devam eden: 106</a:t>
          </a:r>
          <a:endParaRPr lang="tr-TR" sz="2800" b="1" dirty="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endParaRPr>
        </a:p>
      </dgm:t>
    </dgm:pt>
    <dgm:pt modelId="{79933699-50A8-4B5B-BBF4-A5F0F91C1F09}" type="parTrans" cxnId="{B12FC1F9-B309-4BC6-BF8E-496BC50575A2}">
      <dgm:prSet/>
      <dgm:spPr/>
      <dgm:t>
        <a:bodyPr/>
        <a:lstStyle/>
        <a:p>
          <a:endParaRPr lang="tr-TR"/>
        </a:p>
      </dgm:t>
    </dgm:pt>
    <dgm:pt modelId="{51756AA4-F489-48F4-BC68-101724822F3C}" type="sibTrans" cxnId="{B12FC1F9-B309-4BC6-BF8E-496BC50575A2}">
      <dgm:prSet/>
      <dgm:spPr/>
      <dgm:t>
        <a:bodyPr/>
        <a:lstStyle/>
        <a:p>
          <a:endParaRPr lang="tr-TR"/>
        </a:p>
      </dgm:t>
    </dgm:pt>
    <dgm:pt modelId="{4521E974-C018-4167-8B8B-4ECD532022F7}">
      <dgm:prSet phldrT="[Metin]" custT="1"/>
      <dgm:spPr/>
      <dgm:t>
        <a:bodyPr/>
        <a:lstStyle/>
        <a:p>
          <a:pPr marL="900000"/>
          <a:r>
            <a:rPr lang="tr-TR" sz="2800" b="1" smtClean="0">
              <a:solidFill>
                <a:srgbClr val="0070C0"/>
              </a:solidFill>
              <a:latin typeface="Cambria" panose="02040503050406030204" pitchFamily="18" charset="0"/>
              <a:ea typeface="Tahoma" panose="020B0604030504040204" pitchFamily="34" charset="0"/>
              <a:cs typeface="Tahoma" panose="020B0604030504040204" pitchFamily="34" charset="0"/>
            </a:rPr>
            <a:t>Devam eden: 36</a:t>
          </a:r>
          <a:endParaRPr lang="tr-TR" sz="2800" b="1" dirty="0">
            <a:solidFill>
              <a:srgbClr val="0070C0"/>
            </a:solidFill>
            <a:latin typeface="Cambria" panose="02040503050406030204" pitchFamily="18" charset="0"/>
            <a:ea typeface="Tahoma" panose="020B0604030504040204" pitchFamily="34" charset="0"/>
            <a:cs typeface="Tahoma" panose="020B0604030504040204" pitchFamily="34" charset="0"/>
          </a:endParaRPr>
        </a:p>
      </dgm:t>
    </dgm:pt>
    <dgm:pt modelId="{49EA418B-0471-49EB-9EA7-DA5D7DC9C9A8}" type="parTrans" cxnId="{9E51DB47-A79F-4081-9673-11D6E6B0F36A}">
      <dgm:prSet/>
      <dgm:spPr/>
      <dgm:t>
        <a:bodyPr/>
        <a:lstStyle/>
        <a:p>
          <a:endParaRPr lang="tr-TR"/>
        </a:p>
      </dgm:t>
    </dgm:pt>
    <dgm:pt modelId="{D895E683-AE29-4866-B716-727DC786B981}" type="sibTrans" cxnId="{9E51DB47-A79F-4081-9673-11D6E6B0F36A}">
      <dgm:prSet/>
      <dgm:spPr/>
      <dgm:t>
        <a:bodyPr/>
        <a:lstStyle/>
        <a:p>
          <a:endParaRPr lang="tr-TR"/>
        </a:p>
      </dgm:t>
    </dgm:pt>
    <dgm:pt modelId="{3765AD27-58F2-464C-A857-CB7ECEB5AD86}" type="pres">
      <dgm:prSet presAssocID="{33965E0E-0438-42C7-8148-8A5A002C3825}" presName="Name0" presStyleCnt="0">
        <dgm:presLayoutVars>
          <dgm:chMax val="7"/>
          <dgm:chPref val="7"/>
          <dgm:dir/>
          <dgm:animLvl val="lvl"/>
        </dgm:presLayoutVars>
      </dgm:prSet>
      <dgm:spPr/>
      <dgm:t>
        <a:bodyPr/>
        <a:lstStyle/>
        <a:p>
          <a:endParaRPr lang="tr-TR"/>
        </a:p>
      </dgm:t>
    </dgm:pt>
    <dgm:pt modelId="{E8AEEBBC-3036-4C7F-BC16-777F28F6A1D0}" type="pres">
      <dgm:prSet presAssocID="{987C5985-8DBB-4187-B387-C4EE57EED1E2}" presName="Accent1" presStyleCnt="0"/>
      <dgm:spPr/>
      <dgm:t>
        <a:bodyPr/>
        <a:lstStyle/>
        <a:p>
          <a:endParaRPr lang="tr-TR"/>
        </a:p>
      </dgm:t>
    </dgm:pt>
    <dgm:pt modelId="{D9E2AD18-C295-4CAF-A150-5688C640C00A}" type="pres">
      <dgm:prSet presAssocID="{987C5985-8DBB-4187-B387-C4EE57EED1E2}" presName="Accent" presStyleLbl="node1" presStyleIdx="0" presStyleCnt="2" custLinFactNeighborX="-36718" custLinFactNeighborY="-1191"/>
      <dgm:spPr/>
      <dgm:t>
        <a:bodyPr/>
        <a:lstStyle/>
        <a:p>
          <a:endParaRPr lang="tr-TR"/>
        </a:p>
      </dgm:t>
    </dgm:pt>
    <dgm:pt modelId="{C1BFE065-65B9-4400-AFE3-B0792663573B}" type="pres">
      <dgm:prSet presAssocID="{987C5985-8DBB-4187-B387-C4EE57EED1E2}" presName="Child1" presStyleLbl="revTx" presStyleIdx="0" presStyleCnt="4" custScaleX="271550" custScaleY="135669" custLinFactNeighborX="12336" custLinFactNeighborY="-29008">
        <dgm:presLayoutVars>
          <dgm:chMax val="0"/>
          <dgm:chPref val="0"/>
          <dgm:bulletEnabled val="1"/>
        </dgm:presLayoutVars>
      </dgm:prSet>
      <dgm:spPr/>
      <dgm:t>
        <a:bodyPr/>
        <a:lstStyle/>
        <a:p>
          <a:endParaRPr lang="tr-TR"/>
        </a:p>
      </dgm:t>
    </dgm:pt>
    <dgm:pt modelId="{5C7A7725-54F6-4E54-9571-FD28B1852401}" type="pres">
      <dgm:prSet presAssocID="{987C5985-8DBB-4187-B387-C4EE57EED1E2}" presName="Parent1" presStyleLbl="revTx" presStyleIdx="1" presStyleCnt="4" custLinFactNeighborX="-64166" custLinFactNeighborY="-19746">
        <dgm:presLayoutVars>
          <dgm:chMax val="1"/>
          <dgm:chPref val="1"/>
          <dgm:bulletEnabled val="1"/>
        </dgm:presLayoutVars>
      </dgm:prSet>
      <dgm:spPr/>
      <dgm:t>
        <a:bodyPr/>
        <a:lstStyle/>
        <a:p>
          <a:endParaRPr lang="tr-TR"/>
        </a:p>
      </dgm:t>
    </dgm:pt>
    <dgm:pt modelId="{8B5C5EFC-D1A8-4D3F-A905-A9D45FDD47A0}" type="pres">
      <dgm:prSet presAssocID="{B71806F8-C8F4-4AA9-A47F-D8C392C33A7E}" presName="Accent2" presStyleCnt="0"/>
      <dgm:spPr/>
      <dgm:t>
        <a:bodyPr/>
        <a:lstStyle/>
        <a:p>
          <a:endParaRPr lang="tr-TR"/>
        </a:p>
      </dgm:t>
    </dgm:pt>
    <dgm:pt modelId="{6566BF10-58DB-4E8D-A492-C24F419B0653}" type="pres">
      <dgm:prSet presAssocID="{B71806F8-C8F4-4AA9-A47F-D8C392C33A7E}" presName="Accent" presStyleLbl="node1" presStyleIdx="1" presStyleCnt="2" custLinFactNeighborX="-43171"/>
      <dgm:spPr/>
      <dgm:t>
        <a:bodyPr/>
        <a:lstStyle/>
        <a:p>
          <a:endParaRPr lang="tr-TR"/>
        </a:p>
      </dgm:t>
    </dgm:pt>
    <dgm:pt modelId="{CFA12E65-6A1A-49C5-A113-C81A8DFB9152}" type="pres">
      <dgm:prSet presAssocID="{B71806F8-C8F4-4AA9-A47F-D8C392C33A7E}" presName="Child2" presStyleLbl="revTx" presStyleIdx="2" presStyleCnt="4" custScaleX="263114" custScaleY="132067" custLinFactNeighborX="36389" custLinFactNeighborY="11264">
        <dgm:presLayoutVars>
          <dgm:chMax val="0"/>
          <dgm:chPref val="0"/>
          <dgm:bulletEnabled val="1"/>
        </dgm:presLayoutVars>
      </dgm:prSet>
      <dgm:spPr/>
      <dgm:t>
        <a:bodyPr/>
        <a:lstStyle/>
        <a:p>
          <a:endParaRPr lang="tr-TR"/>
        </a:p>
      </dgm:t>
    </dgm:pt>
    <dgm:pt modelId="{F0F7CEE0-FD30-4BCF-A71C-EE21DE5ACE62}" type="pres">
      <dgm:prSet presAssocID="{B71806F8-C8F4-4AA9-A47F-D8C392C33A7E}" presName="Parent2" presStyleLbl="revTx" presStyleIdx="3" presStyleCnt="4" custLinFactNeighborX="-68727" custLinFactNeighborY="-13164">
        <dgm:presLayoutVars>
          <dgm:chMax val="1"/>
          <dgm:chPref val="1"/>
          <dgm:bulletEnabled val="1"/>
        </dgm:presLayoutVars>
      </dgm:prSet>
      <dgm:spPr/>
      <dgm:t>
        <a:bodyPr/>
        <a:lstStyle/>
        <a:p>
          <a:endParaRPr lang="tr-TR"/>
        </a:p>
      </dgm:t>
    </dgm:pt>
  </dgm:ptLst>
  <dgm:cxnLst>
    <dgm:cxn modelId="{2538926B-C123-4951-A04B-7B6506EE67BD}" type="presOf" srcId="{1B9C2415-D738-4D1D-BF11-9820E2101013}" destId="{C1BFE065-65B9-4400-AFE3-B0792663573B}" srcOrd="0" destOrd="2" presId="urn:microsoft.com/office/officeart/2009/layout/CircleArrowProcess"/>
    <dgm:cxn modelId="{6851F512-58CF-4A86-ADBF-337A1EE5100A}" srcId="{33965E0E-0438-42C7-8148-8A5A002C3825}" destId="{987C5985-8DBB-4187-B387-C4EE57EED1E2}" srcOrd="0" destOrd="0" parTransId="{2A7860C0-D710-4FF8-8CDB-A34937C420E1}" sibTransId="{89ABBEC4-0D67-4629-9B60-EEFAD6D342E8}"/>
    <dgm:cxn modelId="{7D8C49FC-DDF0-4370-A4EE-8BC590FEF32F}" type="presOf" srcId="{33965E0E-0438-42C7-8148-8A5A002C3825}" destId="{3765AD27-58F2-464C-A857-CB7ECEB5AD86}" srcOrd="0" destOrd="0" presId="urn:microsoft.com/office/officeart/2009/layout/CircleArrowProcess"/>
    <dgm:cxn modelId="{E6C3EACE-08EA-40C4-8A87-BBCE364B07F5}" type="presOf" srcId="{F3DA6C0B-5943-4F38-A472-0007638BAF17}" destId="{C1BFE065-65B9-4400-AFE3-B0792663573B}" srcOrd="0" destOrd="1" presId="urn:microsoft.com/office/officeart/2009/layout/CircleArrowProcess"/>
    <dgm:cxn modelId="{B12FC1F9-B309-4BC6-BF8E-496BC50575A2}" srcId="{F3DA6C0B-5943-4F38-A472-0007638BAF17}" destId="{6E7C325F-C7ED-48D6-82FD-6C3B34732C67}" srcOrd="1" destOrd="0" parTransId="{79933699-50A8-4B5B-BBF4-A5F0F91C1F09}" sibTransId="{51756AA4-F489-48F4-BC68-101724822F3C}"/>
    <dgm:cxn modelId="{BAEE47D9-1A35-4894-BC65-6B5C6DE0720B}" type="presOf" srcId="{61BE43EF-6A8A-4349-B93F-013AA8E8B5BE}" destId="{CFA12E65-6A1A-49C5-A113-C81A8DFB9152}" srcOrd="0" destOrd="1" presId="urn:microsoft.com/office/officeart/2009/layout/CircleArrowProcess"/>
    <dgm:cxn modelId="{3454F79D-2B6F-438A-8A93-1E054D009A34}" type="presOf" srcId="{BD47508D-9BDE-4533-9427-CC97E5CE0F98}" destId="{C1BFE065-65B9-4400-AFE3-B0792663573B}" srcOrd="0" destOrd="0" presId="urn:microsoft.com/office/officeart/2009/layout/CircleArrowProcess"/>
    <dgm:cxn modelId="{5372247A-EC74-4BC2-A71E-73774B273748}" srcId="{ED1A11EC-E52B-4028-B99B-631DBB7F39A5}" destId="{61BE43EF-6A8A-4349-B93F-013AA8E8B5BE}" srcOrd="0" destOrd="0" parTransId="{DB97B50F-F123-408B-99E0-61E21551CED8}" sibTransId="{3F26A773-8D37-4E04-B176-AEB506720AC8}"/>
    <dgm:cxn modelId="{7849ACD2-76CD-44C5-9D14-FAE7F27228EA}" srcId="{987C5985-8DBB-4187-B387-C4EE57EED1E2}" destId="{BD47508D-9BDE-4533-9427-CC97E5CE0F98}" srcOrd="0" destOrd="0" parTransId="{85326A98-0481-4436-B9BC-48672E451E26}" sibTransId="{E7698B3B-456F-4E70-921A-23D2B1FC69CE}"/>
    <dgm:cxn modelId="{810728EF-B1E2-4C62-A4FC-1C768E258232}" srcId="{F3DA6C0B-5943-4F38-A472-0007638BAF17}" destId="{1B9C2415-D738-4D1D-BF11-9820E2101013}" srcOrd="0" destOrd="0" parTransId="{1B4A7714-BD85-4075-AE7E-9F5FDA1E3AB5}" sibTransId="{D40417E2-59DC-4D14-893C-9074BC368B14}"/>
    <dgm:cxn modelId="{30C17420-E756-4DDF-9863-5329164A3D09}" type="presOf" srcId="{ED1A11EC-E52B-4028-B99B-631DBB7F39A5}" destId="{CFA12E65-6A1A-49C5-A113-C81A8DFB9152}" srcOrd="0" destOrd="0" presId="urn:microsoft.com/office/officeart/2009/layout/CircleArrowProcess"/>
    <dgm:cxn modelId="{D70058F0-75C8-4F46-AF3A-D0AFDF3262F2}" srcId="{33965E0E-0438-42C7-8148-8A5A002C3825}" destId="{B71806F8-C8F4-4AA9-A47F-D8C392C33A7E}" srcOrd="1" destOrd="0" parTransId="{8644ED0D-D76C-48EB-AB32-A9BD2393E188}" sibTransId="{BA64F8F8-49D5-4F27-AF74-33CE6BE17EC5}"/>
    <dgm:cxn modelId="{9E51DB47-A79F-4081-9673-11D6E6B0F36A}" srcId="{ED1A11EC-E52B-4028-B99B-631DBB7F39A5}" destId="{4521E974-C018-4167-8B8B-4ECD532022F7}" srcOrd="1" destOrd="0" parTransId="{49EA418B-0471-49EB-9EA7-DA5D7DC9C9A8}" sibTransId="{D895E683-AE29-4866-B716-727DC786B981}"/>
    <dgm:cxn modelId="{4CDE2E38-E4BF-49C6-A2EF-2F0B771B3C52}" srcId="{987C5985-8DBB-4187-B387-C4EE57EED1E2}" destId="{F3DA6C0B-5943-4F38-A472-0007638BAF17}" srcOrd="1" destOrd="0" parTransId="{B137250B-25C7-457D-89C8-C4A1DBDBAB58}" sibTransId="{07225E21-D10F-41E3-9218-5F3D2955F364}"/>
    <dgm:cxn modelId="{63645476-309B-424A-B2FA-E676DC3DF676}" type="presOf" srcId="{6E7C325F-C7ED-48D6-82FD-6C3B34732C67}" destId="{C1BFE065-65B9-4400-AFE3-B0792663573B}" srcOrd="0" destOrd="3" presId="urn:microsoft.com/office/officeart/2009/layout/CircleArrowProcess"/>
    <dgm:cxn modelId="{99052ED2-770A-42BF-AED7-2E2046C403D5}" type="presOf" srcId="{B71806F8-C8F4-4AA9-A47F-D8C392C33A7E}" destId="{F0F7CEE0-FD30-4BCF-A71C-EE21DE5ACE62}" srcOrd="0" destOrd="0" presId="urn:microsoft.com/office/officeart/2009/layout/CircleArrowProcess"/>
    <dgm:cxn modelId="{A5FF6417-93EE-4771-A971-A02D047B1AAD}" type="presOf" srcId="{4521E974-C018-4167-8B8B-4ECD532022F7}" destId="{CFA12E65-6A1A-49C5-A113-C81A8DFB9152}" srcOrd="0" destOrd="2" presId="urn:microsoft.com/office/officeart/2009/layout/CircleArrowProcess"/>
    <dgm:cxn modelId="{2EC4FA51-0B65-404C-9D81-CB16ABB81C28}" srcId="{B71806F8-C8F4-4AA9-A47F-D8C392C33A7E}" destId="{ED1A11EC-E52B-4028-B99B-631DBB7F39A5}" srcOrd="0" destOrd="0" parTransId="{3DFCBCB3-8F83-47F9-A185-200784C3A295}" sibTransId="{59D22744-9840-4891-8BBC-A6DCC1C11104}"/>
    <dgm:cxn modelId="{78ECE785-C112-44EF-8EF6-C2E2FCAC38FD}" type="presOf" srcId="{987C5985-8DBB-4187-B387-C4EE57EED1E2}" destId="{5C7A7725-54F6-4E54-9571-FD28B1852401}" srcOrd="0" destOrd="0" presId="urn:microsoft.com/office/officeart/2009/layout/CircleArrowProcess"/>
    <dgm:cxn modelId="{6B530380-DD71-4AE1-924B-518F4AF757FC}" type="presParOf" srcId="{3765AD27-58F2-464C-A857-CB7ECEB5AD86}" destId="{E8AEEBBC-3036-4C7F-BC16-777F28F6A1D0}" srcOrd="0" destOrd="0" presId="urn:microsoft.com/office/officeart/2009/layout/CircleArrowProcess"/>
    <dgm:cxn modelId="{A13C8FCF-70C1-41D2-A770-42E7F916CF95}" type="presParOf" srcId="{E8AEEBBC-3036-4C7F-BC16-777F28F6A1D0}" destId="{D9E2AD18-C295-4CAF-A150-5688C640C00A}" srcOrd="0" destOrd="0" presId="urn:microsoft.com/office/officeart/2009/layout/CircleArrowProcess"/>
    <dgm:cxn modelId="{867B8E46-E7CD-4765-A525-13320D0AC114}" type="presParOf" srcId="{3765AD27-58F2-464C-A857-CB7ECEB5AD86}" destId="{C1BFE065-65B9-4400-AFE3-B0792663573B}" srcOrd="1" destOrd="0" presId="urn:microsoft.com/office/officeart/2009/layout/CircleArrowProcess"/>
    <dgm:cxn modelId="{DC1A1CEC-9793-435E-9341-A14CB6940862}" type="presParOf" srcId="{3765AD27-58F2-464C-A857-CB7ECEB5AD86}" destId="{5C7A7725-54F6-4E54-9571-FD28B1852401}" srcOrd="2" destOrd="0" presId="urn:microsoft.com/office/officeart/2009/layout/CircleArrowProcess"/>
    <dgm:cxn modelId="{2F04293E-C8A6-4BEF-B6E7-287540ED351F}" type="presParOf" srcId="{3765AD27-58F2-464C-A857-CB7ECEB5AD86}" destId="{8B5C5EFC-D1A8-4D3F-A905-A9D45FDD47A0}" srcOrd="3" destOrd="0" presId="urn:microsoft.com/office/officeart/2009/layout/CircleArrowProcess"/>
    <dgm:cxn modelId="{C34A0FE2-DA9D-48E8-A704-AFC52DC97AF7}" type="presParOf" srcId="{8B5C5EFC-D1A8-4D3F-A905-A9D45FDD47A0}" destId="{6566BF10-58DB-4E8D-A492-C24F419B0653}" srcOrd="0" destOrd="0" presId="urn:microsoft.com/office/officeart/2009/layout/CircleArrowProcess"/>
    <dgm:cxn modelId="{CB345F23-F9BC-4DEF-A918-F3F18D16A5A6}" type="presParOf" srcId="{3765AD27-58F2-464C-A857-CB7ECEB5AD86}" destId="{CFA12E65-6A1A-49C5-A113-C81A8DFB9152}" srcOrd="4" destOrd="0" presId="urn:microsoft.com/office/officeart/2009/layout/CircleArrowProcess"/>
    <dgm:cxn modelId="{C44D7BC3-F7ED-4A0C-B386-D1AB740B88FA}" type="presParOf" srcId="{3765AD27-58F2-464C-A857-CB7ECEB5AD86}" destId="{F0F7CEE0-FD30-4BCF-A71C-EE21DE5ACE62}"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7C6EA-7EFF-488C-9C70-24D14F441AA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D4307D1B-BF42-4FE3-B7F4-D15E9EB5D46F}">
      <dgm:prSet phldrT="[Metin]"/>
      <dgm:spPr/>
      <dgm:t>
        <a:bodyPr/>
        <a:lstStyle/>
        <a:p>
          <a:r>
            <a:rPr lang="tr-TR" dirty="0" smtClean="0"/>
            <a:t>Kimlik/Statü Belirsizliği, Etkin Yönetim Eksikliği</a:t>
          </a:r>
          <a:endParaRPr lang="tr-TR" dirty="0"/>
        </a:p>
      </dgm:t>
    </dgm:pt>
    <dgm:pt modelId="{7AC68237-9467-42A6-9049-1FC81E857263}" type="parTrans" cxnId="{3EE79AAB-6C94-47DE-A244-20B52B656B60}">
      <dgm:prSet/>
      <dgm:spPr/>
      <dgm:t>
        <a:bodyPr/>
        <a:lstStyle/>
        <a:p>
          <a:endParaRPr lang="tr-TR"/>
        </a:p>
      </dgm:t>
    </dgm:pt>
    <dgm:pt modelId="{9E2F21CA-5CDF-4F2A-87EC-45D235D17A70}" type="sibTrans" cxnId="{3EE79AAB-6C94-47DE-A244-20B52B656B60}">
      <dgm:prSet/>
      <dgm:spPr/>
      <dgm:t>
        <a:bodyPr/>
        <a:lstStyle/>
        <a:p>
          <a:endParaRPr lang="tr-TR"/>
        </a:p>
      </dgm:t>
    </dgm:pt>
    <dgm:pt modelId="{4002BD08-732E-4382-AEC2-99A6E1EBD6F5}">
      <dgm:prSet phldrT="[Metin]"/>
      <dgm:spPr/>
      <dgm:t>
        <a:bodyPr/>
        <a:lstStyle/>
        <a:p>
          <a:r>
            <a:rPr lang="tr-TR" dirty="0" smtClean="0"/>
            <a:t>Finansal ve Yönetsel Sürdürülebilirlik</a:t>
          </a:r>
          <a:endParaRPr lang="tr-TR" dirty="0"/>
        </a:p>
      </dgm:t>
    </dgm:pt>
    <dgm:pt modelId="{1365955C-B5B7-47C8-96BB-AB4FBAE464C6}" type="parTrans" cxnId="{6AE80D4F-8BAC-491A-B8B6-5BFC178105D6}">
      <dgm:prSet/>
      <dgm:spPr/>
      <dgm:t>
        <a:bodyPr/>
        <a:lstStyle/>
        <a:p>
          <a:endParaRPr lang="tr-TR"/>
        </a:p>
      </dgm:t>
    </dgm:pt>
    <dgm:pt modelId="{4791D103-FCF9-4939-8625-F21CCA232083}" type="sibTrans" cxnId="{6AE80D4F-8BAC-491A-B8B6-5BFC178105D6}">
      <dgm:prSet/>
      <dgm:spPr/>
      <dgm:t>
        <a:bodyPr/>
        <a:lstStyle/>
        <a:p>
          <a:endParaRPr lang="tr-TR"/>
        </a:p>
      </dgm:t>
    </dgm:pt>
    <dgm:pt modelId="{BE916F1D-F14C-4EBC-B5D4-96BEF9FE006F}">
      <dgm:prSet phldrT="[Metin]"/>
      <dgm:spPr/>
      <dgm:t>
        <a:bodyPr/>
        <a:lstStyle/>
        <a:p>
          <a:r>
            <a:rPr lang="tr-TR" dirty="0" smtClean="0"/>
            <a:t>Paydaşlarla İşbirliği, Kullanıma Açıklık</a:t>
          </a:r>
          <a:endParaRPr lang="tr-TR" dirty="0"/>
        </a:p>
      </dgm:t>
    </dgm:pt>
    <dgm:pt modelId="{E08F70EE-DFA6-491A-9BEE-A8D27D8AC93E}" type="parTrans" cxnId="{48D0EBCE-8A61-4FD0-BFFB-E2D956A7D4E8}">
      <dgm:prSet/>
      <dgm:spPr/>
      <dgm:t>
        <a:bodyPr/>
        <a:lstStyle/>
        <a:p>
          <a:endParaRPr lang="tr-TR"/>
        </a:p>
      </dgm:t>
    </dgm:pt>
    <dgm:pt modelId="{1C5DA80A-BBB2-483B-88F0-52CDB1E4D957}" type="sibTrans" cxnId="{48D0EBCE-8A61-4FD0-BFFB-E2D956A7D4E8}">
      <dgm:prSet/>
      <dgm:spPr/>
      <dgm:t>
        <a:bodyPr/>
        <a:lstStyle/>
        <a:p>
          <a:endParaRPr lang="tr-TR" dirty="0"/>
        </a:p>
      </dgm:t>
    </dgm:pt>
    <dgm:pt modelId="{A5E2A397-A71C-46B5-B84D-1B8BB53EDB62}">
      <dgm:prSet phldrT="[Metin]"/>
      <dgm:spPr/>
      <dgm:t>
        <a:bodyPr/>
        <a:lstStyle/>
        <a:p>
          <a:r>
            <a:rPr lang="tr-TR" dirty="0" smtClean="0"/>
            <a:t>Nitelikli Personel İstihdamı</a:t>
          </a:r>
          <a:endParaRPr lang="tr-TR" dirty="0"/>
        </a:p>
      </dgm:t>
    </dgm:pt>
    <dgm:pt modelId="{C41CAFCF-6A59-4C18-BD74-FB335B9AC2F0}" type="sibTrans" cxnId="{316AFE83-026B-4CE5-9DAD-CC329B0553A2}">
      <dgm:prSet/>
      <dgm:spPr/>
      <dgm:t>
        <a:bodyPr/>
        <a:lstStyle/>
        <a:p>
          <a:endParaRPr lang="tr-TR"/>
        </a:p>
      </dgm:t>
    </dgm:pt>
    <dgm:pt modelId="{1A78A70E-CC93-483B-81EC-59DCB78FBF99}" type="parTrans" cxnId="{316AFE83-026B-4CE5-9DAD-CC329B0553A2}">
      <dgm:prSet/>
      <dgm:spPr/>
      <dgm:t>
        <a:bodyPr/>
        <a:lstStyle/>
        <a:p>
          <a:endParaRPr lang="tr-TR"/>
        </a:p>
      </dgm:t>
    </dgm:pt>
    <dgm:pt modelId="{359F0D6B-77EA-4821-9058-B386379459CA}">
      <dgm:prSet phldrT="[Metin]"/>
      <dgm:spPr/>
      <dgm:t>
        <a:bodyPr/>
        <a:lstStyle/>
        <a:p>
          <a:r>
            <a:rPr lang="tr-TR" smtClean="0"/>
            <a:t>Toplumsal/Ekonomik Faydaya Yeterince Dönüştürülememe</a:t>
          </a:r>
          <a:endParaRPr lang="tr-TR" dirty="0"/>
        </a:p>
      </dgm:t>
    </dgm:pt>
    <dgm:pt modelId="{F8ECA43E-45B6-493B-ABE3-0B2F43B65D98}" type="parTrans" cxnId="{D7664814-C238-4971-8A2B-F65069D6406A}">
      <dgm:prSet/>
      <dgm:spPr/>
      <dgm:t>
        <a:bodyPr/>
        <a:lstStyle/>
        <a:p>
          <a:endParaRPr lang="tr-TR"/>
        </a:p>
      </dgm:t>
    </dgm:pt>
    <dgm:pt modelId="{8C267D61-AC06-4108-A95C-4FA79DF1A369}" type="sibTrans" cxnId="{D7664814-C238-4971-8A2B-F65069D6406A}">
      <dgm:prSet/>
      <dgm:spPr/>
      <dgm:t>
        <a:bodyPr/>
        <a:lstStyle/>
        <a:p>
          <a:endParaRPr lang="tr-TR"/>
        </a:p>
      </dgm:t>
    </dgm:pt>
    <dgm:pt modelId="{F44B4027-BDBE-48DB-AD95-137D3BDE90E0}" type="pres">
      <dgm:prSet presAssocID="{6847C6EA-7EFF-488C-9C70-24D14F441AAC}" presName="outerComposite" presStyleCnt="0">
        <dgm:presLayoutVars>
          <dgm:chMax val="5"/>
          <dgm:dir/>
          <dgm:resizeHandles val="exact"/>
        </dgm:presLayoutVars>
      </dgm:prSet>
      <dgm:spPr/>
      <dgm:t>
        <a:bodyPr/>
        <a:lstStyle/>
        <a:p>
          <a:endParaRPr lang="tr-TR"/>
        </a:p>
      </dgm:t>
    </dgm:pt>
    <dgm:pt modelId="{EDE89653-F26C-417F-9B3E-2EC8DBE59A4E}" type="pres">
      <dgm:prSet presAssocID="{6847C6EA-7EFF-488C-9C70-24D14F441AAC}" presName="dummyMaxCanvas" presStyleCnt="0">
        <dgm:presLayoutVars/>
      </dgm:prSet>
      <dgm:spPr/>
    </dgm:pt>
    <dgm:pt modelId="{145F1EA4-6D30-4284-91A6-799584C64BAF}" type="pres">
      <dgm:prSet presAssocID="{6847C6EA-7EFF-488C-9C70-24D14F441AAC}" presName="FiveNodes_1" presStyleLbl="node1" presStyleIdx="0" presStyleCnt="5">
        <dgm:presLayoutVars>
          <dgm:bulletEnabled val="1"/>
        </dgm:presLayoutVars>
      </dgm:prSet>
      <dgm:spPr/>
      <dgm:t>
        <a:bodyPr/>
        <a:lstStyle/>
        <a:p>
          <a:endParaRPr lang="tr-TR"/>
        </a:p>
      </dgm:t>
    </dgm:pt>
    <dgm:pt modelId="{53B41435-B408-44C3-8BA4-CE707E1D374B}" type="pres">
      <dgm:prSet presAssocID="{6847C6EA-7EFF-488C-9C70-24D14F441AAC}" presName="FiveNodes_2" presStyleLbl="node1" presStyleIdx="1" presStyleCnt="5">
        <dgm:presLayoutVars>
          <dgm:bulletEnabled val="1"/>
        </dgm:presLayoutVars>
      </dgm:prSet>
      <dgm:spPr/>
      <dgm:t>
        <a:bodyPr/>
        <a:lstStyle/>
        <a:p>
          <a:endParaRPr lang="tr-TR"/>
        </a:p>
      </dgm:t>
    </dgm:pt>
    <dgm:pt modelId="{F218A7DF-CBE5-4DB0-8607-3E09DDDA69A6}" type="pres">
      <dgm:prSet presAssocID="{6847C6EA-7EFF-488C-9C70-24D14F441AAC}" presName="FiveNodes_3" presStyleLbl="node1" presStyleIdx="2" presStyleCnt="5">
        <dgm:presLayoutVars>
          <dgm:bulletEnabled val="1"/>
        </dgm:presLayoutVars>
      </dgm:prSet>
      <dgm:spPr/>
      <dgm:t>
        <a:bodyPr/>
        <a:lstStyle/>
        <a:p>
          <a:endParaRPr lang="tr-TR"/>
        </a:p>
      </dgm:t>
    </dgm:pt>
    <dgm:pt modelId="{DB5FB6E8-BC8E-4837-9729-585EB5772D32}" type="pres">
      <dgm:prSet presAssocID="{6847C6EA-7EFF-488C-9C70-24D14F441AAC}" presName="FiveNodes_4" presStyleLbl="node1" presStyleIdx="3" presStyleCnt="5">
        <dgm:presLayoutVars>
          <dgm:bulletEnabled val="1"/>
        </dgm:presLayoutVars>
      </dgm:prSet>
      <dgm:spPr/>
      <dgm:t>
        <a:bodyPr/>
        <a:lstStyle/>
        <a:p>
          <a:endParaRPr lang="tr-TR"/>
        </a:p>
      </dgm:t>
    </dgm:pt>
    <dgm:pt modelId="{2CFCD785-7D48-4556-AD24-1013D6A26E2A}" type="pres">
      <dgm:prSet presAssocID="{6847C6EA-7EFF-488C-9C70-24D14F441AAC}" presName="FiveNodes_5" presStyleLbl="node1" presStyleIdx="4" presStyleCnt="5" custLinFactNeighborX="-372" custLinFactNeighborY="-7993">
        <dgm:presLayoutVars>
          <dgm:bulletEnabled val="1"/>
        </dgm:presLayoutVars>
      </dgm:prSet>
      <dgm:spPr/>
      <dgm:t>
        <a:bodyPr/>
        <a:lstStyle/>
        <a:p>
          <a:endParaRPr lang="tr-TR"/>
        </a:p>
      </dgm:t>
    </dgm:pt>
    <dgm:pt modelId="{80089337-C68F-4583-AF00-66424CBCF397}" type="pres">
      <dgm:prSet presAssocID="{6847C6EA-7EFF-488C-9C70-24D14F441AAC}" presName="FiveConn_1-2" presStyleLbl="fgAccFollowNode1" presStyleIdx="0" presStyleCnt="4">
        <dgm:presLayoutVars>
          <dgm:bulletEnabled val="1"/>
        </dgm:presLayoutVars>
      </dgm:prSet>
      <dgm:spPr/>
      <dgm:t>
        <a:bodyPr/>
        <a:lstStyle/>
        <a:p>
          <a:endParaRPr lang="tr-TR"/>
        </a:p>
      </dgm:t>
    </dgm:pt>
    <dgm:pt modelId="{6CF6E79B-DFED-4379-8D80-8D7AF3369AF6}" type="pres">
      <dgm:prSet presAssocID="{6847C6EA-7EFF-488C-9C70-24D14F441AAC}" presName="FiveConn_2-3" presStyleLbl="fgAccFollowNode1" presStyleIdx="1" presStyleCnt="4">
        <dgm:presLayoutVars>
          <dgm:bulletEnabled val="1"/>
        </dgm:presLayoutVars>
      </dgm:prSet>
      <dgm:spPr/>
      <dgm:t>
        <a:bodyPr/>
        <a:lstStyle/>
        <a:p>
          <a:endParaRPr lang="tr-TR"/>
        </a:p>
      </dgm:t>
    </dgm:pt>
    <dgm:pt modelId="{8DA01F75-8EDC-4895-87B9-3B1DC4E0AE4A}" type="pres">
      <dgm:prSet presAssocID="{6847C6EA-7EFF-488C-9C70-24D14F441AAC}" presName="FiveConn_3-4" presStyleLbl="fgAccFollowNode1" presStyleIdx="2" presStyleCnt="4">
        <dgm:presLayoutVars>
          <dgm:bulletEnabled val="1"/>
        </dgm:presLayoutVars>
      </dgm:prSet>
      <dgm:spPr/>
      <dgm:t>
        <a:bodyPr/>
        <a:lstStyle/>
        <a:p>
          <a:endParaRPr lang="tr-TR"/>
        </a:p>
      </dgm:t>
    </dgm:pt>
    <dgm:pt modelId="{6F85196B-E263-4ABC-B2A0-4DD7AEF62F4B}" type="pres">
      <dgm:prSet presAssocID="{6847C6EA-7EFF-488C-9C70-24D14F441AAC}" presName="FiveConn_4-5" presStyleLbl="fgAccFollowNode1" presStyleIdx="3" presStyleCnt="4">
        <dgm:presLayoutVars>
          <dgm:bulletEnabled val="1"/>
        </dgm:presLayoutVars>
      </dgm:prSet>
      <dgm:spPr/>
      <dgm:t>
        <a:bodyPr/>
        <a:lstStyle/>
        <a:p>
          <a:endParaRPr lang="tr-TR"/>
        </a:p>
      </dgm:t>
    </dgm:pt>
    <dgm:pt modelId="{56B72D64-20E6-41AD-99AE-4E0F0B074E97}" type="pres">
      <dgm:prSet presAssocID="{6847C6EA-7EFF-488C-9C70-24D14F441AAC}" presName="FiveNodes_1_text" presStyleLbl="node1" presStyleIdx="4" presStyleCnt="5">
        <dgm:presLayoutVars>
          <dgm:bulletEnabled val="1"/>
        </dgm:presLayoutVars>
      </dgm:prSet>
      <dgm:spPr/>
      <dgm:t>
        <a:bodyPr/>
        <a:lstStyle/>
        <a:p>
          <a:endParaRPr lang="tr-TR"/>
        </a:p>
      </dgm:t>
    </dgm:pt>
    <dgm:pt modelId="{8A66301C-0344-443A-8B0B-BA686B56717C}" type="pres">
      <dgm:prSet presAssocID="{6847C6EA-7EFF-488C-9C70-24D14F441AAC}" presName="FiveNodes_2_text" presStyleLbl="node1" presStyleIdx="4" presStyleCnt="5">
        <dgm:presLayoutVars>
          <dgm:bulletEnabled val="1"/>
        </dgm:presLayoutVars>
      </dgm:prSet>
      <dgm:spPr/>
      <dgm:t>
        <a:bodyPr/>
        <a:lstStyle/>
        <a:p>
          <a:endParaRPr lang="tr-TR"/>
        </a:p>
      </dgm:t>
    </dgm:pt>
    <dgm:pt modelId="{F8652474-16B0-4E9A-AECA-10222025C339}" type="pres">
      <dgm:prSet presAssocID="{6847C6EA-7EFF-488C-9C70-24D14F441AAC}" presName="FiveNodes_3_text" presStyleLbl="node1" presStyleIdx="4" presStyleCnt="5">
        <dgm:presLayoutVars>
          <dgm:bulletEnabled val="1"/>
        </dgm:presLayoutVars>
      </dgm:prSet>
      <dgm:spPr/>
      <dgm:t>
        <a:bodyPr/>
        <a:lstStyle/>
        <a:p>
          <a:endParaRPr lang="tr-TR"/>
        </a:p>
      </dgm:t>
    </dgm:pt>
    <dgm:pt modelId="{91FAC815-7B7E-4E83-A84B-85D19A8335C5}" type="pres">
      <dgm:prSet presAssocID="{6847C6EA-7EFF-488C-9C70-24D14F441AAC}" presName="FiveNodes_4_text" presStyleLbl="node1" presStyleIdx="4" presStyleCnt="5">
        <dgm:presLayoutVars>
          <dgm:bulletEnabled val="1"/>
        </dgm:presLayoutVars>
      </dgm:prSet>
      <dgm:spPr/>
      <dgm:t>
        <a:bodyPr/>
        <a:lstStyle/>
        <a:p>
          <a:endParaRPr lang="tr-TR"/>
        </a:p>
      </dgm:t>
    </dgm:pt>
    <dgm:pt modelId="{77F2C03F-9BC0-4FB7-A1DD-B9E3F068E46C}" type="pres">
      <dgm:prSet presAssocID="{6847C6EA-7EFF-488C-9C70-24D14F441AAC}" presName="FiveNodes_5_text" presStyleLbl="node1" presStyleIdx="4" presStyleCnt="5">
        <dgm:presLayoutVars>
          <dgm:bulletEnabled val="1"/>
        </dgm:presLayoutVars>
      </dgm:prSet>
      <dgm:spPr/>
      <dgm:t>
        <a:bodyPr/>
        <a:lstStyle/>
        <a:p>
          <a:endParaRPr lang="tr-TR"/>
        </a:p>
      </dgm:t>
    </dgm:pt>
  </dgm:ptLst>
  <dgm:cxnLst>
    <dgm:cxn modelId="{58DBBA49-FF24-46D6-BBF4-FD59C3CCA305}" type="presOf" srcId="{BE916F1D-F14C-4EBC-B5D4-96BEF9FE006F}" destId="{F8652474-16B0-4E9A-AECA-10222025C339}" srcOrd="1" destOrd="0" presId="urn:microsoft.com/office/officeart/2005/8/layout/vProcess5"/>
    <dgm:cxn modelId="{6AE80D4F-8BAC-491A-B8B6-5BFC178105D6}" srcId="{6847C6EA-7EFF-488C-9C70-24D14F441AAC}" destId="{4002BD08-732E-4382-AEC2-99A6E1EBD6F5}" srcOrd="1" destOrd="0" parTransId="{1365955C-B5B7-47C8-96BB-AB4FBAE464C6}" sibTransId="{4791D103-FCF9-4939-8625-F21CCA232083}"/>
    <dgm:cxn modelId="{B9093C1F-FFD9-429C-A66B-37EDA5C1E253}" type="presOf" srcId="{4002BD08-732E-4382-AEC2-99A6E1EBD6F5}" destId="{53B41435-B408-44C3-8BA4-CE707E1D374B}" srcOrd="0" destOrd="0" presId="urn:microsoft.com/office/officeart/2005/8/layout/vProcess5"/>
    <dgm:cxn modelId="{67401772-3524-4B99-AFF5-5BAC310435AC}" type="presOf" srcId="{A5E2A397-A71C-46B5-B84D-1B8BB53EDB62}" destId="{91FAC815-7B7E-4E83-A84B-85D19A8335C5}" srcOrd="1" destOrd="0" presId="urn:microsoft.com/office/officeart/2005/8/layout/vProcess5"/>
    <dgm:cxn modelId="{1BED9C48-16C8-41DF-AC2F-14F9E19D475F}" type="presOf" srcId="{6847C6EA-7EFF-488C-9C70-24D14F441AAC}" destId="{F44B4027-BDBE-48DB-AD95-137D3BDE90E0}" srcOrd="0" destOrd="0" presId="urn:microsoft.com/office/officeart/2005/8/layout/vProcess5"/>
    <dgm:cxn modelId="{C4E70777-782F-4B08-98F8-9BC108795F05}" type="presOf" srcId="{D4307D1B-BF42-4FE3-B7F4-D15E9EB5D46F}" destId="{145F1EA4-6D30-4284-91A6-799584C64BAF}" srcOrd="0" destOrd="0" presId="urn:microsoft.com/office/officeart/2005/8/layout/vProcess5"/>
    <dgm:cxn modelId="{F6A1446C-A86C-4F31-9D6F-204B834A1DBE}" type="presOf" srcId="{359F0D6B-77EA-4821-9058-B386379459CA}" destId="{2CFCD785-7D48-4556-AD24-1013D6A26E2A}" srcOrd="0" destOrd="0" presId="urn:microsoft.com/office/officeart/2005/8/layout/vProcess5"/>
    <dgm:cxn modelId="{D7664814-C238-4971-8A2B-F65069D6406A}" srcId="{6847C6EA-7EFF-488C-9C70-24D14F441AAC}" destId="{359F0D6B-77EA-4821-9058-B386379459CA}" srcOrd="4" destOrd="0" parTransId="{F8ECA43E-45B6-493B-ABE3-0B2F43B65D98}" sibTransId="{8C267D61-AC06-4108-A95C-4FA79DF1A369}"/>
    <dgm:cxn modelId="{DD8D2C1F-BF69-47F7-A894-28CB28165331}" type="presOf" srcId="{BE916F1D-F14C-4EBC-B5D4-96BEF9FE006F}" destId="{F218A7DF-CBE5-4DB0-8607-3E09DDDA69A6}" srcOrd="0" destOrd="0" presId="urn:microsoft.com/office/officeart/2005/8/layout/vProcess5"/>
    <dgm:cxn modelId="{AF4EC284-0238-4979-9168-16D09D8720C4}" type="presOf" srcId="{A5E2A397-A71C-46B5-B84D-1B8BB53EDB62}" destId="{DB5FB6E8-BC8E-4837-9729-585EB5772D32}" srcOrd="0" destOrd="0" presId="urn:microsoft.com/office/officeart/2005/8/layout/vProcess5"/>
    <dgm:cxn modelId="{3EE79AAB-6C94-47DE-A244-20B52B656B60}" srcId="{6847C6EA-7EFF-488C-9C70-24D14F441AAC}" destId="{D4307D1B-BF42-4FE3-B7F4-D15E9EB5D46F}" srcOrd="0" destOrd="0" parTransId="{7AC68237-9467-42A6-9049-1FC81E857263}" sibTransId="{9E2F21CA-5CDF-4F2A-87EC-45D235D17A70}"/>
    <dgm:cxn modelId="{48D0EBCE-8A61-4FD0-BFFB-E2D956A7D4E8}" srcId="{6847C6EA-7EFF-488C-9C70-24D14F441AAC}" destId="{BE916F1D-F14C-4EBC-B5D4-96BEF9FE006F}" srcOrd="2" destOrd="0" parTransId="{E08F70EE-DFA6-491A-9BEE-A8D27D8AC93E}" sibTransId="{1C5DA80A-BBB2-483B-88F0-52CDB1E4D957}"/>
    <dgm:cxn modelId="{F12766F8-9F34-4A1D-9232-FCDED060BFDF}" type="presOf" srcId="{D4307D1B-BF42-4FE3-B7F4-D15E9EB5D46F}" destId="{56B72D64-20E6-41AD-99AE-4E0F0B074E97}" srcOrd="1" destOrd="0" presId="urn:microsoft.com/office/officeart/2005/8/layout/vProcess5"/>
    <dgm:cxn modelId="{9D0E9DD9-43BF-4219-87EF-68D7F7DFF1F2}" type="presOf" srcId="{9E2F21CA-5CDF-4F2A-87EC-45D235D17A70}" destId="{80089337-C68F-4583-AF00-66424CBCF397}" srcOrd="0" destOrd="0" presId="urn:microsoft.com/office/officeart/2005/8/layout/vProcess5"/>
    <dgm:cxn modelId="{A827A55E-87F8-47DE-8AAC-34E45B3B0517}" type="presOf" srcId="{4791D103-FCF9-4939-8625-F21CCA232083}" destId="{6CF6E79B-DFED-4379-8D80-8D7AF3369AF6}" srcOrd="0" destOrd="0" presId="urn:microsoft.com/office/officeart/2005/8/layout/vProcess5"/>
    <dgm:cxn modelId="{AF9525E5-1D1A-4FBB-8BA1-4069229DD7FC}" type="presOf" srcId="{359F0D6B-77EA-4821-9058-B386379459CA}" destId="{77F2C03F-9BC0-4FB7-A1DD-B9E3F068E46C}" srcOrd="1" destOrd="0" presId="urn:microsoft.com/office/officeart/2005/8/layout/vProcess5"/>
    <dgm:cxn modelId="{9148D52F-8684-4BC5-B637-16114E3B2BBD}" type="presOf" srcId="{1C5DA80A-BBB2-483B-88F0-52CDB1E4D957}" destId="{8DA01F75-8EDC-4895-87B9-3B1DC4E0AE4A}" srcOrd="0" destOrd="0" presId="urn:microsoft.com/office/officeart/2005/8/layout/vProcess5"/>
    <dgm:cxn modelId="{4EF1254B-7DB5-4676-82EA-EF996DA4B342}" type="presOf" srcId="{C41CAFCF-6A59-4C18-BD74-FB335B9AC2F0}" destId="{6F85196B-E263-4ABC-B2A0-4DD7AEF62F4B}" srcOrd="0" destOrd="0" presId="urn:microsoft.com/office/officeart/2005/8/layout/vProcess5"/>
    <dgm:cxn modelId="{CBD417AE-C2F8-4386-A35C-C06C2668FC49}" type="presOf" srcId="{4002BD08-732E-4382-AEC2-99A6E1EBD6F5}" destId="{8A66301C-0344-443A-8B0B-BA686B56717C}" srcOrd="1" destOrd="0" presId="urn:microsoft.com/office/officeart/2005/8/layout/vProcess5"/>
    <dgm:cxn modelId="{316AFE83-026B-4CE5-9DAD-CC329B0553A2}" srcId="{6847C6EA-7EFF-488C-9C70-24D14F441AAC}" destId="{A5E2A397-A71C-46B5-B84D-1B8BB53EDB62}" srcOrd="3" destOrd="0" parTransId="{1A78A70E-CC93-483B-81EC-59DCB78FBF99}" sibTransId="{C41CAFCF-6A59-4C18-BD74-FB335B9AC2F0}"/>
    <dgm:cxn modelId="{6CBBA428-D1C1-40BF-9E24-80D0EAADFC23}" type="presParOf" srcId="{F44B4027-BDBE-48DB-AD95-137D3BDE90E0}" destId="{EDE89653-F26C-417F-9B3E-2EC8DBE59A4E}" srcOrd="0" destOrd="0" presId="urn:microsoft.com/office/officeart/2005/8/layout/vProcess5"/>
    <dgm:cxn modelId="{3910AAB6-941C-4D21-9E10-5414880F2004}" type="presParOf" srcId="{F44B4027-BDBE-48DB-AD95-137D3BDE90E0}" destId="{145F1EA4-6D30-4284-91A6-799584C64BAF}" srcOrd="1" destOrd="0" presId="urn:microsoft.com/office/officeart/2005/8/layout/vProcess5"/>
    <dgm:cxn modelId="{3E490825-99E3-4D8E-90BB-980222E62088}" type="presParOf" srcId="{F44B4027-BDBE-48DB-AD95-137D3BDE90E0}" destId="{53B41435-B408-44C3-8BA4-CE707E1D374B}" srcOrd="2" destOrd="0" presId="urn:microsoft.com/office/officeart/2005/8/layout/vProcess5"/>
    <dgm:cxn modelId="{37643F55-4EE5-4D6B-A68C-74567F62BF80}" type="presParOf" srcId="{F44B4027-BDBE-48DB-AD95-137D3BDE90E0}" destId="{F218A7DF-CBE5-4DB0-8607-3E09DDDA69A6}" srcOrd="3" destOrd="0" presId="urn:microsoft.com/office/officeart/2005/8/layout/vProcess5"/>
    <dgm:cxn modelId="{FE03DAD1-E30B-401B-BBEA-DC53C08F600B}" type="presParOf" srcId="{F44B4027-BDBE-48DB-AD95-137D3BDE90E0}" destId="{DB5FB6E8-BC8E-4837-9729-585EB5772D32}" srcOrd="4" destOrd="0" presId="urn:microsoft.com/office/officeart/2005/8/layout/vProcess5"/>
    <dgm:cxn modelId="{D79E0F0D-76B2-4DD9-A106-9E23570A7E52}" type="presParOf" srcId="{F44B4027-BDBE-48DB-AD95-137D3BDE90E0}" destId="{2CFCD785-7D48-4556-AD24-1013D6A26E2A}" srcOrd="5" destOrd="0" presId="urn:microsoft.com/office/officeart/2005/8/layout/vProcess5"/>
    <dgm:cxn modelId="{D5FC2DCC-F4AB-4A2F-BBAE-DBD3C7C5752B}" type="presParOf" srcId="{F44B4027-BDBE-48DB-AD95-137D3BDE90E0}" destId="{80089337-C68F-4583-AF00-66424CBCF397}" srcOrd="6" destOrd="0" presId="urn:microsoft.com/office/officeart/2005/8/layout/vProcess5"/>
    <dgm:cxn modelId="{70B17E7E-4297-4715-A996-4B1D597E3F12}" type="presParOf" srcId="{F44B4027-BDBE-48DB-AD95-137D3BDE90E0}" destId="{6CF6E79B-DFED-4379-8D80-8D7AF3369AF6}" srcOrd="7" destOrd="0" presId="urn:microsoft.com/office/officeart/2005/8/layout/vProcess5"/>
    <dgm:cxn modelId="{14BBD737-3182-4F21-8999-F4797E87B172}" type="presParOf" srcId="{F44B4027-BDBE-48DB-AD95-137D3BDE90E0}" destId="{8DA01F75-8EDC-4895-87B9-3B1DC4E0AE4A}" srcOrd="8" destOrd="0" presId="urn:microsoft.com/office/officeart/2005/8/layout/vProcess5"/>
    <dgm:cxn modelId="{B6770BE6-5765-488A-B073-4270828E8B8C}" type="presParOf" srcId="{F44B4027-BDBE-48DB-AD95-137D3BDE90E0}" destId="{6F85196B-E263-4ABC-B2A0-4DD7AEF62F4B}" srcOrd="9" destOrd="0" presId="urn:microsoft.com/office/officeart/2005/8/layout/vProcess5"/>
    <dgm:cxn modelId="{6A84E080-8C5D-4220-B08D-7C7A3E9A0BCC}" type="presParOf" srcId="{F44B4027-BDBE-48DB-AD95-137D3BDE90E0}" destId="{56B72D64-20E6-41AD-99AE-4E0F0B074E97}" srcOrd="10" destOrd="0" presId="urn:microsoft.com/office/officeart/2005/8/layout/vProcess5"/>
    <dgm:cxn modelId="{50BC1D10-17FB-4726-8D26-61F50E9C9CFC}" type="presParOf" srcId="{F44B4027-BDBE-48DB-AD95-137D3BDE90E0}" destId="{8A66301C-0344-443A-8B0B-BA686B56717C}" srcOrd="11" destOrd="0" presId="urn:microsoft.com/office/officeart/2005/8/layout/vProcess5"/>
    <dgm:cxn modelId="{5079F6FB-91F0-4D34-A8B5-E7EEA29492A7}" type="presParOf" srcId="{F44B4027-BDBE-48DB-AD95-137D3BDE90E0}" destId="{F8652474-16B0-4E9A-AECA-10222025C339}" srcOrd="12" destOrd="0" presId="urn:microsoft.com/office/officeart/2005/8/layout/vProcess5"/>
    <dgm:cxn modelId="{266B747C-BE8E-45DE-A854-5C6327895DC8}" type="presParOf" srcId="{F44B4027-BDBE-48DB-AD95-137D3BDE90E0}" destId="{91FAC815-7B7E-4E83-A84B-85D19A8335C5}" srcOrd="13" destOrd="0" presId="urn:microsoft.com/office/officeart/2005/8/layout/vProcess5"/>
    <dgm:cxn modelId="{0E919C1E-9AD2-4D91-AFC0-F626DA1792CB}" type="presParOf" srcId="{F44B4027-BDBE-48DB-AD95-137D3BDE90E0}" destId="{77F2C03F-9BC0-4FB7-A1DD-B9E3F068E46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1182B-C178-40E9-AFE0-BBD4B520F66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7852019E-4DE1-4118-ABA1-B7BAAC2E87E0}">
      <dgm:prSet phldrT="[Metin]"/>
      <dgm:spPr/>
      <dgm:t>
        <a:bodyPr/>
        <a:lstStyle/>
        <a:p>
          <a:pPr marL="92075" indent="0" algn="l"/>
          <a:r>
            <a:rPr lang="tr-TR" dirty="0" smtClean="0"/>
            <a:t>Statü</a:t>
          </a:r>
          <a:endParaRPr lang="tr-TR" dirty="0"/>
        </a:p>
      </dgm:t>
    </dgm:pt>
    <dgm:pt modelId="{F7388EE8-DEF5-49EC-AE65-AFCD2537AB9B}" type="parTrans" cxnId="{EB3889E9-413E-47D2-967D-EAFE3B4DA9D6}">
      <dgm:prSet/>
      <dgm:spPr/>
      <dgm:t>
        <a:bodyPr/>
        <a:lstStyle/>
        <a:p>
          <a:endParaRPr lang="tr-TR"/>
        </a:p>
      </dgm:t>
    </dgm:pt>
    <dgm:pt modelId="{FF99E664-4BDC-42B9-857B-5B64DBF74C23}" type="sibTrans" cxnId="{EB3889E9-413E-47D2-967D-EAFE3B4DA9D6}">
      <dgm:prSet/>
      <dgm:spPr/>
      <dgm:t>
        <a:bodyPr/>
        <a:lstStyle/>
        <a:p>
          <a:endParaRPr lang="tr-TR"/>
        </a:p>
      </dgm:t>
    </dgm:pt>
    <dgm:pt modelId="{90624891-7C9D-4B50-B549-C06B85832AAE}">
      <dgm:prSet phldrT="[Metin]" custT="1"/>
      <dgm:spPr/>
      <dgm:t>
        <a:bodyPr/>
        <a:lstStyle/>
        <a:p>
          <a:r>
            <a:rPr lang="tr-TR" sz="2000" dirty="0" smtClean="0"/>
            <a:t>Tüzel kişilik</a:t>
          </a:r>
          <a:endParaRPr lang="tr-TR" sz="2000" dirty="0"/>
        </a:p>
      </dgm:t>
    </dgm:pt>
    <dgm:pt modelId="{6646AB1D-6353-4E36-A19F-43F43A1D2159}" type="parTrans" cxnId="{1B9404CA-DAB3-4038-BDED-C6770E4EB635}">
      <dgm:prSet/>
      <dgm:spPr/>
      <dgm:t>
        <a:bodyPr/>
        <a:lstStyle/>
        <a:p>
          <a:endParaRPr lang="tr-TR"/>
        </a:p>
      </dgm:t>
    </dgm:pt>
    <dgm:pt modelId="{1A8D98D2-4FFB-46A2-9288-2C82706EC3EA}" type="sibTrans" cxnId="{1B9404CA-DAB3-4038-BDED-C6770E4EB635}">
      <dgm:prSet/>
      <dgm:spPr/>
      <dgm:t>
        <a:bodyPr/>
        <a:lstStyle/>
        <a:p>
          <a:endParaRPr lang="tr-TR"/>
        </a:p>
      </dgm:t>
    </dgm:pt>
    <dgm:pt modelId="{5E5ABB39-91FD-46F1-918C-4C53B443AD71}">
      <dgm:prSet phldrT="[Metin]"/>
      <dgm:spPr/>
      <dgm:t>
        <a:bodyPr/>
        <a:lstStyle/>
        <a:p>
          <a:pPr marL="92075" indent="0" algn="l"/>
          <a:r>
            <a:rPr lang="tr-TR" dirty="0" smtClean="0"/>
            <a:t>Etkin Yönetim</a:t>
          </a:r>
          <a:endParaRPr lang="tr-TR" dirty="0"/>
        </a:p>
      </dgm:t>
    </dgm:pt>
    <dgm:pt modelId="{3C7ABBBB-EB25-47FC-AF4A-EDB3DA566DBF}" type="parTrans" cxnId="{F2B73334-0F58-4D6C-BB7E-73B76017ECA0}">
      <dgm:prSet/>
      <dgm:spPr/>
      <dgm:t>
        <a:bodyPr/>
        <a:lstStyle/>
        <a:p>
          <a:endParaRPr lang="tr-TR"/>
        </a:p>
      </dgm:t>
    </dgm:pt>
    <dgm:pt modelId="{E033A148-743C-4FA3-A13C-765CAA73A841}" type="sibTrans" cxnId="{F2B73334-0F58-4D6C-BB7E-73B76017ECA0}">
      <dgm:prSet/>
      <dgm:spPr/>
      <dgm:t>
        <a:bodyPr/>
        <a:lstStyle/>
        <a:p>
          <a:endParaRPr lang="tr-TR"/>
        </a:p>
      </dgm:t>
    </dgm:pt>
    <dgm:pt modelId="{B5F1054A-7D0B-4E8B-9CF7-8D651AE54C16}">
      <dgm:prSet phldrT="[Metin]" custT="1"/>
      <dgm:spPr/>
      <dgm:t>
        <a:bodyPr/>
        <a:lstStyle/>
        <a:p>
          <a:r>
            <a:rPr lang="tr-TR" sz="2000" dirty="0" smtClean="0"/>
            <a:t>Yönetim ve Danışma Kurulu, Müdürlük</a:t>
          </a:r>
          <a:endParaRPr lang="tr-TR" sz="2000" dirty="0"/>
        </a:p>
      </dgm:t>
    </dgm:pt>
    <dgm:pt modelId="{4C43887F-DBFC-400B-B7FA-975104AC654E}" type="parTrans" cxnId="{6D8E6A7D-4ED1-47AE-8FDD-BDAC1E96CFD5}">
      <dgm:prSet/>
      <dgm:spPr/>
      <dgm:t>
        <a:bodyPr/>
        <a:lstStyle/>
        <a:p>
          <a:endParaRPr lang="tr-TR"/>
        </a:p>
      </dgm:t>
    </dgm:pt>
    <dgm:pt modelId="{C620D8F1-3FDB-4FF2-AF17-42169FC159FC}" type="sibTrans" cxnId="{6D8E6A7D-4ED1-47AE-8FDD-BDAC1E96CFD5}">
      <dgm:prSet/>
      <dgm:spPr/>
      <dgm:t>
        <a:bodyPr/>
        <a:lstStyle/>
        <a:p>
          <a:endParaRPr lang="tr-TR"/>
        </a:p>
      </dgm:t>
    </dgm:pt>
    <dgm:pt modelId="{7D11C8F0-CF66-44E0-9952-1E2EDD60DE98}">
      <dgm:prSet phldrT="[Metin]" custT="1"/>
      <dgm:spPr/>
      <dgm:t>
        <a:bodyPr/>
        <a:lstStyle/>
        <a:p>
          <a:r>
            <a:rPr lang="tr-TR" sz="2000" dirty="0" smtClean="0"/>
            <a:t>Performansa dayalı istihdam</a:t>
          </a:r>
          <a:endParaRPr lang="tr-TR" sz="2000" dirty="0"/>
        </a:p>
      </dgm:t>
    </dgm:pt>
    <dgm:pt modelId="{F05D5C23-8139-4E1D-9F70-E016C10E1C11}" type="parTrans" cxnId="{65DFBF00-0290-459E-A468-E053A75916F3}">
      <dgm:prSet/>
      <dgm:spPr/>
      <dgm:t>
        <a:bodyPr/>
        <a:lstStyle/>
        <a:p>
          <a:endParaRPr lang="tr-TR"/>
        </a:p>
      </dgm:t>
    </dgm:pt>
    <dgm:pt modelId="{52E8FE6D-A05E-469C-BE3E-BED82D002F37}" type="sibTrans" cxnId="{65DFBF00-0290-459E-A468-E053A75916F3}">
      <dgm:prSet/>
      <dgm:spPr/>
      <dgm:t>
        <a:bodyPr/>
        <a:lstStyle/>
        <a:p>
          <a:endParaRPr lang="tr-TR"/>
        </a:p>
      </dgm:t>
    </dgm:pt>
    <dgm:pt modelId="{873A0516-0642-448E-BDCD-B82180148E25}">
      <dgm:prSet phldrT="[Metin]"/>
      <dgm:spPr/>
      <dgm:t>
        <a:bodyPr/>
        <a:lstStyle/>
        <a:p>
          <a:pPr marL="92075" indent="0" algn="l"/>
          <a:r>
            <a:rPr lang="tr-TR" smtClean="0"/>
            <a:t>Nitelikli Personel İstihdamı</a:t>
          </a:r>
          <a:endParaRPr lang="tr-TR" dirty="0"/>
        </a:p>
      </dgm:t>
    </dgm:pt>
    <dgm:pt modelId="{7F4FA39F-DF4D-41BE-BE8F-CD93064660E2}" type="parTrans" cxnId="{EBCB8080-E57A-4797-84CB-D45776DC3EC9}">
      <dgm:prSet/>
      <dgm:spPr/>
      <dgm:t>
        <a:bodyPr/>
        <a:lstStyle/>
        <a:p>
          <a:endParaRPr lang="tr-TR"/>
        </a:p>
      </dgm:t>
    </dgm:pt>
    <dgm:pt modelId="{11214B9B-D88B-48BD-8846-2C5485746164}" type="sibTrans" cxnId="{EBCB8080-E57A-4797-84CB-D45776DC3EC9}">
      <dgm:prSet/>
      <dgm:spPr/>
      <dgm:t>
        <a:bodyPr/>
        <a:lstStyle/>
        <a:p>
          <a:endParaRPr lang="tr-TR"/>
        </a:p>
      </dgm:t>
    </dgm:pt>
    <dgm:pt modelId="{3197D7C2-D3C8-4940-8C23-46AA62198CA7}">
      <dgm:prSet phldrT="[Metin]" custT="1"/>
      <dgm:spPr/>
      <dgm:t>
        <a:bodyPr/>
        <a:lstStyle/>
        <a:p>
          <a:r>
            <a:rPr lang="tr-TR" sz="2000" dirty="0" smtClean="0"/>
            <a:t>Yüksek ücretli ve sözleşmeli personel istihdamı</a:t>
          </a:r>
          <a:endParaRPr lang="tr-TR" sz="2000" dirty="0"/>
        </a:p>
      </dgm:t>
    </dgm:pt>
    <dgm:pt modelId="{DF806E67-6237-4C25-963E-FA18D1DD17F0}" type="parTrans" cxnId="{091AA582-7CC0-4AE2-9CC7-D4140EDF830C}">
      <dgm:prSet/>
      <dgm:spPr/>
      <dgm:t>
        <a:bodyPr/>
        <a:lstStyle/>
        <a:p>
          <a:endParaRPr lang="tr-TR"/>
        </a:p>
      </dgm:t>
    </dgm:pt>
    <dgm:pt modelId="{2FA8671B-7F54-4DF5-A109-C60274C06F91}" type="sibTrans" cxnId="{091AA582-7CC0-4AE2-9CC7-D4140EDF830C}">
      <dgm:prSet/>
      <dgm:spPr/>
      <dgm:t>
        <a:bodyPr/>
        <a:lstStyle/>
        <a:p>
          <a:endParaRPr lang="tr-TR"/>
        </a:p>
      </dgm:t>
    </dgm:pt>
    <dgm:pt modelId="{A71165F9-2EEB-4DC5-99FE-6D6AEFC9022D}">
      <dgm:prSet phldrT="[Metin]" custT="1"/>
      <dgm:spPr/>
      <dgm:t>
        <a:bodyPr/>
        <a:lstStyle/>
        <a:p>
          <a:r>
            <a:rPr lang="tr-TR" sz="2000" dirty="0" smtClean="0"/>
            <a:t>Kısmı zamanlı istihdam</a:t>
          </a:r>
          <a:endParaRPr lang="tr-TR" sz="2000" dirty="0"/>
        </a:p>
      </dgm:t>
    </dgm:pt>
    <dgm:pt modelId="{E1F5DA15-798A-4C5D-B147-C68B7A868614}" type="parTrans" cxnId="{3EEB8B37-73ED-49E4-8F30-83335A726C83}">
      <dgm:prSet/>
      <dgm:spPr/>
      <dgm:t>
        <a:bodyPr/>
        <a:lstStyle/>
        <a:p>
          <a:endParaRPr lang="tr-TR"/>
        </a:p>
      </dgm:t>
    </dgm:pt>
    <dgm:pt modelId="{6A2C5BB8-71E6-4103-9128-24190C78D72C}" type="sibTrans" cxnId="{3EEB8B37-73ED-49E4-8F30-83335A726C83}">
      <dgm:prSet/>
      <dgm:spPr/>
      <dgm:t>
        <a:bodyPr/>
        <a:lstStyle/>
        <a:p>
          <a:endParaRPr lang="tr-TR"/>
        </a:p>
      </dgm:t>
    </dgm:pt>
    <dgm:pt modelId="{011B7BDD-4200-4AE8-B624-26DA687B1C62}">
      <dgm:prSet/>
      <dgm:spPr/>
      <dgm:t>
        <a:bodyPr/>
        <a:lstStyle/>
        <a:p>
          <a:pPr marL="92075" indent="0" algn="l"/>
          <a:r>
            <a:rPr lang="tr-TR" dirty="0" smtClean="0"/>
            <a:t>Sürdürülebilir Finansman</a:t>
          </a:r>
          <a:endParaRPr lang="tr-TR" dirty="0"/>
        </a:p>
      </dgm:t>
    </dgm:pt>
    <dgm:pt modelId="{C6414F24-8911-4341-B798-47900E12B70A}" type="parTrans" cxnId="{B054BFC0-F2D0-4939-A961-980A16A16A52}">
      <dgm:prSet/>
      <dgm:spPr/>
      <dgm:t>
        <a:bodyPr/>
        <a:lstStyle/>
        <a:p>
          <a:endParaRPr lang="tr-TR"/>
        </a:p>
      </dgm:t>
    </dgm:pt>
    <dgm:pt modelId="{98B1E456-D8A4-4DCD-893D-4DBEFEB22C4C}" type="sibTrans" cxnId="{B054BFC0-F2D0-4939-A961-980A16A16A52}">
      <dgm:prSet/>
      <dgm:spPr/>
      <dgm:t>
        <a:bodyPr/>
        <a:lstStyle/>
        <a:p>
          <a:endParaRPr lang="tr-TR"/>
        </a:p>
      </dgm:t>
    </dgm:pt>
    <dgm:pt modelId="{0F90B75C-D3F0-46B3-9E9E-85BFE6890B5E}">
      <dgm:prSet/>
      <dgm:spPr/>
      <dgm:t>
        <a:bodyPr/>
        <a:lstStyle/>
        <a:p>
          <a:pPr marL="92075" indent="0" algn="l"/>
          <a:r>
            <a:rPr lang="tr-TR" dirty="0" smtClean="0"/>
            <a:t>Paydaşlarla İşbirliği ve Kullanıma Açıklık</a:t>
          </a:r>
          <a:endParaRPr lang="tr-TR" dirty="0"/>
        </a:p>
      </dgm:t>
    </dgm:pt>
    <dgm:pt modelId="{15AD807B-677F-4816-8C99-550E02DE5C92}" type="parTrans" cxnId="{80718D32-EFC9-4547-B88E-5737F9EC9281}">
      <dgm:prSet/>
      <dgm:spPr/>
      <dgm:t>
        <a:bodyPr/>
        <a:lstStyle/>
        <a:p>
          <a:endParaRPr lang="tr-TR"/>
        </a:p>
      </dgm:t>
    </dgm:pt>
    <dgm:pt modelId="{CF106D40-8782-4E93-9A63-DD594C7B8CC0}" type="sibTrans" cxnId="{80718D32-EFC9-4547-B88E-5737F9EC9281}">
      <dgm:prSet/>
      <dgm:spPr/>
      <dgm:t>
        <a:bodyPr/>
        <a:lstStyle/>
        <a:p>
          <a:endParaRPr lang="tr-TR"/>
        </a:p>
      </dgm:t>
    </dgm:pt>
    <dgm:pt modelId="{EAEF3DB2-2AF7-41DA-A4DE-F530D5C4F85C}">
      <dgm:prSet custT="1"/>
      <dgm:spPr/>
      <dgm:t>
        <a:bodyPr/>
        <a:lstStyle/>
        <a:p>
          <a:r>
            <a:rPr lang="tr-TR" sz="2000" dirty="0" smtClean="0"/>
            <a:t>Kendine ait bütçe ve geliri</a:t>
          </a:r>
          <a:endParaRPr lang="tr-TR" sz="2000" dirty="0"/>
        </a:p>
      </dgm:t>
    </dgm:pt>
    <dgm:pt modelId="{8083DB43-CF4B-44A2-ACF4-F97E7ED39DA0}" type="parTrans" cxnId="{2F2CC741-90B6-4F5A-A72B-693CE95E9520}">
      <dgm:prSet/>
      <dgm:spPr/>
      <dgm:t>
        <a:bodyPr/>
        <a:lstStyle/>
        <a:p>
          <a:endParaRPr lang="tr-TR"/>
        </a:p>
      </dgm:t>
    </dgm:pt>
    <dgm:pt modelId="{49B3F87A-0B74-4E7F-B4AA-4C8FDB1AA03B}" type="sibTrans" cxnId="{2F2CC741-90B6-4F5A-A72B-693CE95E9520}">
      <dgm:prSet/>
      <dgm:spPr/>
      <dgm:t>
        <a:bodyPr/>
        <a:lstStyle/>
        <a:p>
          <a:endParaRPr lang="tr-TR"/>
        </a:p>
      </dgm:t>
    </dgm:pt>
    <dgm:pt modelId="{9573FD41-FF26-4EF8-949A-72D438112A00}">
      <dgm:prSet custT="1"/>
      <dgm:spPr/>
      <dgm:t>
        <a:bodyPr/>
        <a:lstStyle/>
        <a:p>
          <a:r>
            <a:rPr lang="tr-TR" sz="2000" dirty="0" smtClean="0"/>
            <a:t>Performansa dayalı kamu desteği ve vergi muafiyetleri</a:t>
          </a:r>
          <a:endParaRPr lang="tr-TR" sz="2000" dirty="0"/>
        </a:p>
      </dgm:t>
    </dgm:pt>
    <dgm:pt modelId="{642E5FA1-5C20-4F80-9AF7-CEA3939DD75F}" type="parTrans" cxnId="{65571B5A-145A-4C4B-B6FC-942D6E005F5A}">
      <dgm:prSet/>
      <dgm:spPr/>
      <dgm:t>
        <a:bodyPr/>
        <a:lstStyle/>
        <a:p>
          <a:endParaRPr lang="tr-TR"/>
        </a:p>
      </dgm:t>
    </dgm:pt>
    <dgm:pt modelId="{969C5D02-507D-4071-94BE-731FD06ED7C3}" type="sibTrans" cxnId="{65571B5A-145A-4C4B-B6FC-942D6E005F5A}">
      <dgm:prSet/>
      <dgm:spPr/>
      <dgm:t>
        <a:bodyPr/>
        <a:lstStyle/>
        <a:p>
          <a:endParaRPr lang="tr-TR"/>
        </a:p>
      </dgm:t>
    </dgm:pt>
    <dgm:pt modelId="{4269B0F6-3E0B-406B-8918-8147072472AB}">
      <dgm:prSet custT="1"/>
      <dgm:spPr/>
      <dgm:t>
        <a:bodyPr/>
        <a:lstStyle/>
        <a:p>
          <a:r>
            <a:rPr lang="tr-TR" sz="2000" dirty="0" smtClean="0"/>
            <a:t>Ortak altyapı kurma, TGB OSB Özel Sektörde yerleşebilme, şirket kurma ve ortak olma</a:t>
          </a:r>
          <a:endParaRPr lang="tr-TR" sz="2000" dirty="0"/>
        </a:p>
      </dgm:t>
    </dgm:pt>
    <dgm:pt modelId="{464460D9-2915-450F-9D9F-1A4B37C9986C}" type="parTrans" cxnId="{AE5180D5-89DE-4C82-A499-336FF3A30A13}">
      <dgm:prSet/>
      <dgm:spPr/>
      <dgm:t>
        <a:bodyPr/>
        <a:lstStyle/>
        <a:p>
          <a:endParaRPr lang="tr-TR"/>
        </a:p>
      </dgm:t>
    </dgm:pt>
    <dgm:pt modelId="{808D32F3-1ACD-4272-B4A7-27107B7A449C}" type="sibTrans" cxnId="{AE5180D5-89DE-4C82-A499-336FF3A30A13}">
      <dgm:prSet/>
      <dgm:spPr/>
      <dgm:t>
        <a:bodyPr/>
        <a:lstStyle/>
        <a:p>
          <a:endParaRPr lang="tr-TR"/>
        </a:p>
      </dgm:t>
    </dgm:pt>
    <dgm:pt modelId="{193B24E3-AF25-44C3-B067-B8C4AF88AB21}">
      <dgm:prSet custT="1"/>
      <dgm:spPr/>
      <dgm:t>
        <a:bodyPr/>
        <a:lstStyle/>
        <a:p>
          <a:r>
            <a:rPr lang="tr-TR" sz="2000" dirty="0" smtClean="0"/>
            <a:t>Kesintisiz hizmet, Platform oluşturma imkanı</a:t>
          </a:r>
          <a:endParaRPr lang="tr-TR" sz="2000" dirty="0"/>
        </a:p>
      </dgm:t>
    </dgm:pt>
    <dgm:pt modelId="{DB4A0808-6DCA-4E15-8DD7-06CC78ED6B3B}" type="parTrans" cxnId="{56E7B827-E8C1-4C3A-96B2-36DC3B02987F}">
      <dgm:prSet/>
      <dgm:spPr/>
      <dgm:t>
        <a:bodyPr/>
        <a:lstStyle/>
        <a:p>
          <a:endParaRPr lang="tr-TR"/>
        </a:p>
      </dgm:t>
    </dgm:pt>
    <dgm:pt modelId="{FFFEB4B9-879D-490A-92A4-3ECCB970B10F}" type="sibTrans" cxnId="{56E7B827-E8C1-4C3A-96B2-36DC3B02987F}">
      <dgm:prSet/>
      <dgm:spPr/>
      <dgm:t>
        <a:bodyPr/>
        <a:lstStyle/>
        <a:p>
          <a:endParaRPr lang="tr-TR"/>
        </a:p>
      </dgm:t>
    </dgm:pt>
    <dgm:pt modelId="{19C0E4E5-9304-477A-9671-EE7F11207DA3}" type="pres">
      <dgm:prSet presAssocID="{F691182B-C178-40E9-AFE0-BBD4B520F668}" presName="Name0" presStyleCnt="0">
        <dgm:presLayoutVars>
          <dgm:dir/>
          <dgm:animLvl val="lvl"/>
          <dgm:resizeHandles val="exact"/>
        </dgm:presLayoutVars>
      </dgm:prSet>
      <dgm:spPr/>
      <dgm:t>
        <a:bodyPr/>
        <a:lstStyle/>
        <a:p>
          <a:endParaRPr lang="tr-TR"/>
        </a:p>
      </dgm:t>
    </dgm:pt>
    <dgm:pt modelId="{83F7AD66-1D83-40DC-A789-BD2ABC6E86C5}" type="pres">
      <dgm:prSet presAssocID="{7852019E-4DE1-4118-ABA1-B7BAAC2E87E0}" presName="linNode" presStyleCnt="0"/>
      <dgm:spPr/>
      <dgm:t>
        <a:bodyPr/>
        <a:lstStyle/>
        <a:p>
          <a:endParaRPr lang="tr-TR"/>
        </a:p>
      </dgm:t>
    </dgm:pt>
    <dgm:pt modelId="{4667140B-4843-46A8-B4A8-E41D072359B2}" type="pres">
      <dgm:prSet presAssocID="{7852019E-4DE1-4118-ABA1-B7BAAC2E87E0}" presName="parentText" presStyleLbl="node1" presStyleIdx="0" presStyleCnt="5" custLinFactNeighborY="-4567">
        <dgm:presLayoutVars>
          <dgm:chMax val="1"/>
          <dgm:bulletEnabled val="1"/>
        </dgm:presLayoutVars>
      </dgm:prSet>
      <dgm:spPr/>
      <dgm:t>
        <a:bodyPr/>
        <a:lstStyle/>
        <a:p>
          <a:endParaRPr lang="tr-TR"/>
        </a:p>
      </dgm:t>
    </dgm:pt>
    <dgm:pt modelId="{74C12B08-B2C7-4B10-85F2-12612FA708FF}" type="pres">
      <dgm:prSet presAssocID="{7852019E-4DE1-4118-ABA1-B7BAAC2E87E0}" presName="descendantText" presStyleLbl="alignAccFollowNode1" presStyleIdx="0" presStyleCnt="5" custLinFactNeighborY="0">
        <dgm:presLayoutVars>
          <dgm:bulletEnabled val="1"/>
        </dgm:presLayoutVars>
      </dgm:prSet>
      <dgm:spPr/>
      <dgm:t>
        <a:bodyPr/>
        <a:lstStyle/>
        <a:p>
          <a:endParaRPr lang="tr-TR"/>
        </a:p>
      </dgm:t>
    </dgm:pt>
    <dgm:pt modelId="{12D1F037-1263-411D-8AF0-2761710CFAB5}" type="pres">
      <dgm:prSet presAssocID="{FF99E664-4BDC-42B9-857B-5B64DBF74C23}" presName="sp" presStyleCnt="0"/>
      <dgm:spPr/>
      <dgm:t>
        <a:bodyPr/>
        <a:lstStyle/>
        <a:p>
          <a:endParaRPr lang="tr-TR"/>
        </a:p>
      </dgm:t>
    </dgm:pt>
    <dgm:pt modelId="{A568A414-9FEA-4BAD-9122-21113226D2F1}" type="pres">
      <dgm:prSet presAssocID="{5E5ABB39-91FD-46F1-918C-4C53B443AD71}" presName="linNode" presStyleCnt="0"/>
      <dgm:spPr/>
      <dgm:t>
        <a:bodyPr/>
        <a:lstStyle/>
        <a:p>
          <a:endParaRPr lang="tr-TR"/>
        </a:p>
      </dgm:t>
    </dgm:pt>
    <dgm:pt modelId="{9C89BB1E-5802-448F-A3E3-4FF40DF4F976}" type="pres">
      <dgm:prSet presAssocID="{5E5ABB39-91FD-46F1-918C-4C53B443AD71}" presName="parentText" presStyleLbl="node1" presStyleIdx="1" presStyleCnt="5" custLinFactNeighborX="-178" custLinFactNeighborY="-2189">
        <dgm:presLayoutVars>
          <dgm:chMax val="1"/>
          <dgm:bulletEnabled val="1"/>
        </dgm:presLayoutVars>
      </dgm:prSet>
      <dgm:spPr/>
      <dgm:t>
        <a:bodyPr/>
        <a:lstStyle/>
        <a:p>
          <a:endParaRPr lang="tr-TR"/>
        </a:p>
      </dgm:t>
    </dgm:pt>
    <dgm:pt modelId="{AB99CE48-0117-4358-9ECB-F597E8EA033F}" type="pres">
      <dgm:prSet presAssocID="{5E5ABB39-91FD-46F1-918C-4C53B443AD71}" presName="descendantText" presStyleLbl="alignAccFollowNode1" presStyleIdx="1" presStyleCnt="5" custLinFactNeighborX="-316" custLinFactNeighborY="-2581">
        <dgm:presLayoutVars>
          <dgm:bulletEnabled val="1"/>
        </dgm:presLayoutVars>
      </dgm:prSet>
      <dgm:spPr/>
      <dgm:t>
        <a:bodyPr/>
        <a:lstStyle/>
        <a:p>
          <a:endParaRPr lang="tr-TR"/>
        </a:p>
      </dgm:t>
    </dgm:pt>
    <dgm:pt modelId="{99A2D318-4FF5-472E-9F48-1C39B20C56AF}" type="pres">
      <dgm:prSet presAssocID="{E033A148-743C-4FA3-A13C-765CAA73A841}" presName="sp" presStyleCnt="0"/>
      <dgm:spPr/>
      <dgm:t>
        <a:bodyPr/>
        <a:lstStyle/>
        <a:p>
          <a:endParaRPr lang="tr-TR"/>
        </a:p>
      </dgm:t>
    </dgm:pt>
    <dgm:pt modelId="{98E121F4-C494-4129-B429-B3B17BCD19BA}" type="pres">
      <dgm:prSet presAssocID="{873A0516-0642-448E-BDCD-B82180148E25}" presName="linNode" presStyleCnt="0"/>
      <dgm:spPr/>
      <dgm:t>
        <a:bodyPr/>
        <a:lstStyle/>
        <a:p>
          <a:endParaRPr lang="tr-TR"/>
        </a:p>
      </dgm:t>
    </dgm:pt>
    <dgm:pt modelId="{3505D18D-E185-4B81-8D73-91C711A251A6}" type="pres">
      <dgm:prSet presAssocID="{873A0516-0642-448E-BDCD-B82180148E25}" presName="parentText" presStyleLbl="node1" presStyleIdx="2" presStyleCnt="5" custLinFactNeighborX="-888" custLinFactNeighborY="-652">
        <dgm:presLayoutVars>
          <dgm:chMax val="1"/>
          <dgm:bulletEnabled val="1"/>
        </dgm:presLayoutVars>
      </dgm:prSet>
      <dgm:spPr/>
      <dgm:t>
        <a:bodyPr/>
        <a:lstStyle/>
        <a:p>
          <a:endParaRPr lang="tr-TR"/>
        </a:p>
      </dgm:t>
    </dgm:pt>
    <dgm:pt modelId="{E5BF0332-FAE8-452E-97FD-140D435D4164}" type="pres">
      <dgm:prSet presAssocID="{873A0516-0642-448E-BDCD-B82180148E25}" presName="descendantText" presStyleLbl="alignAccFollowNode1" presStyleIdx="2" presStyleCnt="5" custLinFactNeighborX="-216" custLinFactNeighborY="749">
        <dgm:presLayoutVars>
          <dgm:bulletEnabled val="1"/>
        </dgm:presLayoutVars>
      </dgm:prSet>
      <dgm:spPr/>
      <dgm:t>
        <a:bodyPr/>
        <a:lstStyle/>
        <a:p>
          <a:endParaRPr lang="tr-TR"/>
        </a:p>
      </dgm:t>
    </dgm:pt>
    <dgm:pt modelId="{2537DDED-64D5-422C-871E-C49AC48E8B61}" type="pres">
      <dgm:prSet presAssocID="{11214B9B-D88B-48BD-8846-2C5485746164}" presName="sp" presStyleCnt="0"/>
      <dgm:spPr/>
      <dgm:t>
        <a:bodyPr/>
        <a:lstStyle/>
        <a:p>
          <a:endParaRPr lang="tr-TR"/>
        </a:p>
      </dgm:t>
    </dgm:pt>
    <dgm:pt modelId="{870FEF7E-9618-45EF-A217-11166AFB1737}" type="pres">
      <dgm:prSet presAssocID="{011B7BDD-4200-4AE8-B624-26DA687B1C62}" presName="linNode" presStyleCnt="0"/>
      <dgm:spPr/>
      <dgm:t>
        <a:bodyPr/>
        <a:lstStyle/>
        <a:p>
          <a:endParaRPr lang="tr-TR"/>
        </a:p>
      </dgm:t>
    </dgm:pt>
    <dgm:pt modelId="{96FCC223-291C-412F-BDB0-866A3573E57E}" type="pres">
      <dgm:prSet presAssocID="{011B7BDD-4200-4AE8-B624-26DA687B1C62}" presName="parentText" presStyleLbl="node1" presStyleIdx="3" presStyleCnt="5">
        <dgm:presLayoutVars>
          <dgm:chMax val="1"/>
          <dgm:bulletEnabled val="1"/>
        </dgm:presLayoutVars>
      </dgm:prSet>
      <dgm:spPr/>
      <dgm:t>
        <a:bodyPr/>
        <a:lstStyle/>
        <a:p>
          <a:endParaRPr lang="tr-TR"/>
        </a:p>
      </dgm:t>
    </dgm:pt>
    <dgm:pt modelId="{F3C9F03F-BB11-4286-B1BF-3D0B991A5457}" type="pres">
      <dgm:prSet presAssocID="{011B7BDD-4200-4AE8-B624-26DA687B1C62}" presName="descendantText" presStyleLbl="alignAccFollowNode1" presStyleIdx="3" presStyleCnt="5" custLinFactNeighborY="0">
        <dgm:presLayoutVars>
          <dgm:bulletEnabled val="1"/>
        </dgm:presLayoutVars>
      </dgm:prSet>
      <dgm:spPr/>
      <dgm:t>
        <a:bodyPr/>
        <a:lstStyle/>
        <a:p>
          <a:endParaRPr lang="tr-TR"/>
        </a:p>
      </dgm:t>
    </dgm:pt>
    <dgm:pt modelId="{C72C5FA2-33C8-4A68-98FD-C60D6800DDEE}" type="pres">
      <dgm:prSet presAssocID="{98B1E456-D8A4-4DCD-893D-4DBEFEB22C4C}" presName="sp" presStyleCnt="0"/>
      <dgm:spPr/>
      <dgm:t>
        <a:bodyPr/>
        <a:lstStyle/>
        <a:p>
          <a:endParaRPr lang="tr-TR"/>
        </a:p>
      </dgm:t>
    </dgm:pt>
    <dgm:pt modelId="{794383DD-6048-4778-A24A-0F8372BEC69D}" type="pres">
      <dgm:prSet presAssocID="{0F90B75C-D3F0-46B3-9E9E-85BFE6890B5E}" presName="linNode" presStyleCnt="0"/>
      <dgm:spPr/>
      <dgm:t>
        <a:bodyPr/>
        <a:lstStyle/>
        <a:p>
          <a:endParaRPr lang="tr-TR"/>
        </a:p>
      </dgm:t>
    </dgm:pt>
    <dgm:pt modelId="{5082EECD-9791-447F-9272-C9393F09EEAA}" type="pres">
      <dgm:prSet presAssocID="{0F90B75C-D3F0-46B3-9E9E-85BFE6890B5E}" presName="parentText" presStyleLbl="node1" presStyleIdx="4" presStyleCnt="5">
        <dgm:presLayoutVars>
          <dgm:chMax val="1"/>
          <dgm:bulletEnabled val="1"/>
        </dgm:presLayoutVars>
      </dgm:prSet>
      <dgm:spPr/>
      <dgm:t>
        <a:bodyPr/>
        <a:lstStyle/>
        <a:p>
          <a:endParaRPr lang="tr-TR"/>
        </a:p>
      </dgm:t>
    </dgm:pt>
    <dgm:pt modelId="{5FA5D03B-289F-442F-A92B-91950717B7D3}" type="pres">
      <dgm:prSet presAssocID="{0F90B75C-D3F0-46B3-9E9E-85BFE6890B5E}" presName="descendantText" presStyleLbl="alignAccFollowNode1" presStyleIdx="4" presStyleCnt="5" custScaleY="121000" custLinFactNeighborY="0">
        <dgm:presLayoutVars>
          <dgm:bulletEnabled val="1"/>
        </dgm:presLayoutVars>
      </dgm:prSet>
      <dgm:spPr/>
      <dgm:t>
        <a:bodyPr/>
        <a:lstStyle/>
        <a:p>
          <a:endParaRPr lang="tr-TR"/>
        </a:p>
      </dgm:t>
    </dgm:pt>
  </dgm:ptLst>
  <dgm:cxnLst>
    <dgm:cxn modelId="{56E7B827-E8C1-4C3A-96B2-36DC3B02987F}" srcId="{0F90B75C-D3F0-46B3-9E9E-85BFE6890B5E}" destId="{193B24E3-AF25-44C3-B067-B8C4AF88AB21}" srcOrd="1" destOrd="0" parTransId="{DB4A0808-6DCA-4E15-8DD7-06CC78ED6B3B}" sibTransId="{FFFEB4B9-879D-490A-92A4-3ECCB970B10F}"/>
    <dgm:cxn modelId="{6D8E6A7D-4ED1-47AE-8FDD-BDAC1E96CFD5}" srcId="{5E5ABB39-91FD-46F1-918C-4C53B443AD71}" destId="{B5F1054A-7D0B-4E8B-9CF7-8D651AE54C16}" srcOrd="0" destOrd="0" parTransId="{4C43887F-DBFC-400B-B7FA-975104AC654E}" sibTransId="{C620D8F1-3FDB-4FF2-AF17-42169FC159FC}"/>
    <dgm:cxn modelId="{F2B73334-0F58-4D6C-BB7E-73B76017ECA0}" srcId="{F691182B-C178-40E9-AFE0-BBD4B520F668}" destId="{5E5ABB39-91FD-46F1-918C-4C53B443AD71}" srcOrd="1" destOrd="0" parTransId="{3C7ABBBB-EB25-47FC-AF4A-EDB3DA566DBF}" sibTransId="{E033A148-743C-4FA3-A13C-765CAA73A841}"/>
    <dgm:cxn modelId="{AE5180D5-89DE-4C82-A499-336FF3A30A13}" srcId="{0F90B75C-D3F0-46B3-9E9E-85BFE6890B5E}" destId="{4269B0F6-3E0B-406B-8918-8147072472AB}" srcOrd="0" destOrd="0" parTransId="{464460D9-2915-450F-9D9F-1A4B37C9986C}" sibTransId="{808D32F3-1ACD-4272-B4A7-27107B7A449C}"/>
    <dgm:cxn modelId="{2194F600-DD62-4D0F-B418-60948D3C5740}" type="presOf" srcId="{F691182B-C178-40E9-AFE0-BBD4B520F668}" destId="{19C0E4E5-9304-477A-9671-EE7F11207DA3}" srcOrd="0" destOrd="0" presId="urn:microsoft.com/office/officeart/2005/8/layout/vList5"/>
    <dgm:cxn modelId="{091AA582-7CC0-4AE2-9CC7-D4140EDF830C}" srcId="{873A0516-0642-448E-BDCD-B82180148E25}" destId="{3197D7C2-D3C8-4940-8C23-46AA62198CA7}" srcOrd="0" destOrd="0" parTransId="{DF806E67-6237-4C25-963E-FA18D1DD17F0}" sibTransId="{2FA8671B-7F54-4DF5-A109-C60274C06F91}"/>
    <dgm:cxn modelId="{F1230090-B13C-4518-A518-EF67BC33BE13}" type="presOf" srcId="{7D11C8F0-CF66-44E0-9952-1E2EDD60DE98}" destId="{AB99CE48-0117-4358-9ECB-F597E8EA033F}" srcOrd="0" destOrd="1" presId="urn:microsoft.com/office/officeart/2005/8/layout/vList5"/>
    <dgm:cxn modelId="{BA55206A-1047-43B8-A1E3-F63E37EE2879}" type="presOf" srcId="{9573FD41-FF26-4EF8-949A-72D438112A00}" destId="{F3C9F03F-BB11-4286-B1BF-3D0B991A5457}" srcOrd="0" destOrd="1" presId="urn:microsoft.com/office/officeart/2005/8/layout/vList5"/>
    <dgm:cxn modelId="{80718D32-EFC9-4547-B88E-5737F9EC9281}" srcId="{F691182B-C178-40E9-AFE0-BBD4B520F668}" destId="{0F90B75C-D3F0-46B3-9E9E-85BFE6890B5E}" srcOrd="4" destOrd="0" parTransId="{15AD807B-677F-4816-8C99-550E02DE5C92}" sibTransId="{CF106D40-8782-4E93-9A63-DD594C7B8CC0}"/>
    <dgm:cxn modelId="{C03D136C-2B66-42FA-A426-1CC202163681}" type="presOf" srcId="{B5F1054A-7D0B-4E8B-9CF7-8D651AE54C16}" destId="{AB99CE48-0117-4358-9ECB-F597E8EA033F}" srcOrd="0" destOrd="0" presId="urn:microsoft.com/office/officeart/2005/8/layout/vList5"/>
    <dgm:cxn modelId="{3D7E8FC1-4DE5-4BF3-A5BA-109EFFAB3B63}" type="presOf" srcId="{EAEF3DB2-2AF7-41DA-A4DE-F530D5C4F85C}" destId="{F3C9F03F-BB11-4286-B1BF-3D0B991A5457}" srcOrd="0" destOrd="0" presId="urn:microsoft.com/office/officeart/2005/8/layout/vList5"/>
    <dgm:cxn modelId="{3EEB8B37-73ED-49E4-8F30-83335A726C83}" srcId="{873A0516-0642-448E-BDCD-B82180148E25}" destId="{A71165F9-2EEB-4DC5-99FE-6D6AEFC9022D}" srcOrd="1" destOrd="0" parTransId="{E1F5DA15-798A-4C5D-B147-C68B7A868614}" sibTransId="{6A2C5BB8-71E6-4103-9128-24190C78D72C}"/>
    <dgm:cxn modelId="{1B9404CA-DAB3-4038-BDED-C6770E4EB635}" srcId="{7852019E-4DE1-4118-ABA1-B7BAAC2E87E0}" destId="{90624891-7C9D-4B50-B549-C06B85832AAE}" srcOrd="0" destOrd="0" parTransId="{6646AB1D-6353-4E36-A19F-43F43A1D2159}" sibTransId="{1A8D98D2-4FFB-46A2-9288-2C82706EC3EA}"/>
    <dgm:cxn modelId="{EB3889E9-413E-47D2-967D-EAFE3B4DA9D6}" srcId="{F691182B-C178-40E9-AFE0-BBD4B520F668}" destId="{7852019E-4DE1-4118-ABA1-B7BAAC2E87E0}" srcOrd="0" destOrd="0" parTransId="{F7388EE8-DEF5-49EC-AE65-AFCD2537AB9B}" sibTransId="{FF99E664-4BDC-42B9-857B-5B64DBF74C23}"/>
    <dgm:cxn modelId="{65DFBF00-0290-459E-A468-E053A75916F3}" srcId="{5E5ABB39-91FD-46F1-918C-4C53B443AD71}" destId="{7D11C8F0-CF66-44E0-9952-1E2EDD60DE98}" srcOrd="1" destOrd="0" parTransId="{F05D5C23-8139-4E1D-9F70-E016C10E1C11}" sibTransId="{52E8FE6D-A05E-469C-BE3E-BED82D002F37}"/>
    <dgm:cxn modelId="{BCABA7BD-AE67-4B6E-9A93-B551712511B2}" type="presOf" srcId="{873A0516-0642-448E-BDCD-B82180148E25}" destId="{3505D18D-E185-4B81-8D73-91C711A251A6}" srcOrd="0" destOrd="0" presId="urn:microsoft.com/office/officeart/2005/8/layout/vList5"/>
    <dgm:cxn modelId="{56F01261-E000-4E2B-AB3A-E6FD6C18032A}" type="presOf" srcId="{4269B0F6-3E0B-406B-8918-8147072472AB}" destId="{5FA5D03B-289F-442F-A92B-91950717B7D3}" srcOrd="0" destOrd="0" presId="urn:microsoft.com/office/officeart/2005/8/layout/vList5"/>
    <dgm:cxn modelId="{2F2CC741-90B6-4F5A-A72B-693CE95E9520}" srcId="{011B7BDD-4200-4AE8-B624-26DA687B1C62}" destId="{EAEF3DB2-2AF7-41DA-A4DE-F530D5C4F85C}" srcOrd="0" destOrd="0" parTransId="{8083DB43-CF4B-44A2-ACF4-F97E7ED39DA0}" sibTransId="{49B3F87A-0B74-4E7F-B4AA-4C8FDB1AA03B}"/>
    <dgm:cxn modelId="{B054BFC0-F2D0-4939-A961-980A16A16A52}" srcId="{F691182B-C178-40E9-AFE0-BBD4B520F668}" destId="{011B7BDD-4200-4AE8-B624-26DA687B1C62}" srcOrd="3" destOrd="0" parTransId="{C6414F24-8911-4341-B798-47900E12B70A}" sibTransId="{98B1E456-D8A4-4DCD-893D-4DBEFEB22C4C}"/>
    <dgm:cxn modelId="{314F9F96-E5E9-456B-AA57-C6B512F95F98}" type="presOf" srcId="{3197D7C2-D3C8-4940-8C23-46AA62198CA7}" destId="{E5BF0332-FAE8-452E-97FD-140D435D4164}" srcOrd="0" destOrd="0" presId="urn:microsoft.com/office/officeart/2005/8/layout/vList5"/>
    <dgm:cxn modelId="{5B254976-90C4-4BD2-9018-0D4449218F10}" type="presOf" srcId="{90624891-7C9D-4B50-B549-C06B85832AAE}" destId="{74C12B08-B2C7-4B10-85F2-12612FA708FF}" srcOrd="0" destOrd="0" presId="urn:microsoft.com/office/officeart/2005/8/layout/vList5"/>
    <dgm:cxn modelId="{D1B48777-1B77-4FE7-8B3C-9076CDC2FEFE}" type="presOf" srcId="{7852019E-4DE1-4118-ABA1-B7BAAC2E87E0}" destId="{4667140B-4843-46A8-B4A8-E41D072359B2}" srcOrd="0" destOrd="0" presId="urn:microsoft.com/office/officeart/2005/8/layout/vList5"/>
    <dgm:cxn modelId="{65571B5A-145A-4C4B-B6FC-942D6E005F5A}" srcId="{011B7BDD-4200-4AE8-B624-26DA687B1C62}" destId="{9573FD41-FF26-4EF8-949A-72D438112A00}" srcOrd="1" destOrd="0" parTransId="{642E5FA1-5C20-4F80-9AF7-CEA3939DD75F}" sibTransId="{969C5D02-507D-4071-94BE-731FD06ED7C3}"/>
    <dgm:cxn modelId="{FDACE480-4B38-4495-9127-02CCF83454DA}" type="presOf" srcId="{011B7BDD-4200-4AE8-B624-26DA687B1C62}" destId="{96FCC223-291C-412F-BDB0-866A3573E57E}" srcOrd="0" destOrd="0" presId="urn:microsoft.com/office/officeart/2005/8/layout/vList5"/>
    <dgm:cxn modelId="{6A120FF2-06A4-41E1-884B-17C63A709A1C}" type="presOf" srcId="{0F90B75C-D3F0-46B3-9E9E-85BFE6890B5E}" destId="{5082EECD-9791-447F-9272-C9393F09EEAA}" srcOrd="0" destOrd="0" presId="urn:microsoft.com/office/officeart/2005/8/layout/vList5"/>
    <dgm:cxn modelId="{EBCB8080-E57A-4797-84CB-D45776DC3EC9}" srcId="{F691182B-C178-40E9-AFE0-BBD4B520F668}" destId="{873A0516-0642-448E-BDCD-B82180148E25}" srcOrd="2" destOrd="0" parTransId="{7F4FA39F-DF4D-41BE-BE8F-CD93064660E2}" sibTransId="{11214B9B-D88B-48BD-8846-2C5485746164}"/>
    <dgm:cxn modelId="{DEC9DF00-53C8-4EC2-89D9-5C763234853F}" type="presOf" srcId="{5E5ABB39-91FD-46F1-918C-4C53B443AD71}" destId="{9C89BB1E-5802-448F-A3E3-4FF40DF4F976}" srcOrd="0" destOrd="0" presId="urn:microsoft.com/office/officeart/2005/8/layout/vList5"/>
    <dgm:cxn modelId="{59BA6200-A762-4520-A0AC-1DA373809147}" type="presOf" srcId="{A71165F9-2EEB-4DC5-99FE-6D6AEFC9022D}" destId="{E5BF0332-FAE8-452E-97FD-140D435D4164}" srcOrd="0" destOrd="1" presId="urn:microsoft.com/office/officeart/2005/8/layout/vList5"/>
    <dgm:cxn modelId="{1A6BFE63-A7BA-40B5-81EE-880C31520545}" type="presOf" srcId="{193B24E3-AF25-44C3-B067-B8C4AF88AB21}" destId="{5FA5D03B-289F-442F-A92B-91950717B7D3}" srcOrd="0" destOrd="1" presId="urn:microsoft.com/office/officeart/2005/8/layout/vList5"/>
    <dgm:cxn modelId="{AEAFFE60-3F11-4221-83F5-2FE8A3595DC8}" type="presParOf" srcId="{19C0E4E5-9304-477A-9671-EE7F11207DA3}" destId="{83F7AD66-1D83-40DC-A789-BD2ABC6E86C5}" srcOrd="0" destOrd="0" presId="urn:microsoft.com/office/officeart/2005/8/layout/vList5"/>
    <dgm:cxn modelId="{3B460E6C-153E-4C0A-973E-B1B202B4188C}" type="presParOf" srcId="{83F7AD66-1D83-40DC-A789-BD2ABC6E86C5}" destId="{4667140B-4843-46A8-B4A8-E41D072359B2}" srcOrd="0" destOrd="0" presId="urn:microsoft.com/office/officeart/2005/8/layout/vList5"/>
    <dgm:cxn modelId="{3212197A-497B-4801-A77E-9553198D1243}" type="presParOf" srcId="{83F7AD66-1D83-40DC-A789-BD2ABC6E86C5}" destId="{74C12B08-B2C7-4B10-85F2-12612FA708FF}" srcOrd="1" destOrd="0" presId="urn:microsoft.com/office/officeart/2005/8/layout/vList5"/>
    <dgm:cxn modelId="{53729632-C954-46AD-BC29-CB6F14548287}" type="presParOf" srcId="{19C0E4E5-9304-477A-9671-EE7F11207DA3}" destId="{12D1F037-1263-411D-8AF0-2761710CFAB5}" srcOrd="1" destOrd="0" presId="urn:microsoft.com/office/officeart/2005/8/layout/vList5"/>
    <dgm:cxn modelId="{D7D36F61-17CB-4121-BAC0-C16E7DC21DBD}" type="presParOf" srcId="{19C0E4E5-9304-477A-9671-EE7F11207DA3}" destId="{A568A414-9FEA-4BAD-9122-21113226D2F1}" srcOrd="2" destOrd="0" presId="urn:microsoft.com/office/officeart/2005/8/layout/vList5"/>
    <dgm:cxn modelId="{61E4181E-9AC7-4449-8B36-2DB5B5ED69D4}" type="presParOf" srcId="{A568A414-9FEA-4BAD-9122-21113226D2F1}" destId="{9C89BB1E-5802-448F-A3E3-4FF40DF4F976}" srcOrd="0" destOrd="0" presId="urn:microsoft.com/office/officeart/2005/8/layout/vList5"/>
    <dgm:cxn modelId="{CD6AECFB-21AC-41D4-8933-89E35C54CCE5}" type="presParOf" srcId="{A568A414-9FEA-4BAD-9122-21113226D2F1}" destId="{AB99CE48-0117-4358-9ECB-F597E8EA033F}" srcOrd="1" destOrd="0" presId="urn:microsoft.com/office/officeart/2005/8/layout/vList5"/>
    <dgm:cxn modelId="{72A3755F-691B-4A74-96D9-8AB492E3C4C9}" type="presParOf" srcId="{19C0E4E5-9304-477A-9671-EE7F11207DA3}" destId="{99A2D318-4FF5-472E-9F48-1C39B20C56AF}" srcOrd="3" destOrd="0" presId="urn:microsoft.com/office/officeart/2005/8/layout/vList5"/>
    <dgm:cxn modelId="{0BCD4EFA-F4AC-42CF-8BED-3F7D7BFF397D}" type="presParOf" srcId="{19C0E4E5-9304-477A-9671-EE7F11207DA3}" destId="{98E121F4-C494-4129-B429-B3B17BCD19BA}" srcOrd="4" destOrd="0" presId="urn:microsoft.com/office/officeart/2005/8/layout/vList5"/>
    <dgm:cxn modelId="{B71B1AEE-6509-4FD2-9135-4F70A7CBB7F2}" type="presParOf" srcId="{98E121F4-C494-4129-B429-B3B17BCD19BA}" destId="{3505D18D-E185-4B81-8D73-91C711A251A6}" srcOrd="0" destOrd="0" presId="urn:microsoft.com/office/officeart/2005/8/layout/vList5"/>
    <dgm:cxn modelId="{9EC0996E-DD3E-4BAA-B945-F0CE43B02724}" type="presParOf" srcId="{98E121F4-C494-4129-B429-B3B17BCD19BA}" destId="{E5BF0332-FAE8-452E-97FD-140D435D4164}" srcOrd="1" destOrd="0" presId="urn:microsoft.com/office/officeart/2005/8/layout/vList5"/>
    <dgm:cxn modelId="{D0B29273-9EBD-4AAB-AA5E-9356E08274CB}" type="presParOf" srcId="{19C0E4E5-9304-477A-9671-EE7F11207DA3}" destId="{2537DDED-64D5-422C-871E-C49AC48E8B61}" srcOrd="5" destOrd="0" presId="urn:microsoft.com/office/officeart/2005/8/layout/vList5"/>
    <dgm:cxn modelId="{5FF9BC9B-D2B6-470C-B1B1-2FF774876AE1}" type="presParOf" srcId="{19C0E4E5-9304-477A-9671-EE7F11207DA3}" destId="{870FEF7E-9618-45EF-A217-11166AFB1737}" srcOrd="6" destOrd="0" presId="urn:microsoft.com/office/officeart/2005/8/layout/vList5"/>
    <dgm:cxn modelId="{978BE672-09CF-4E4B-8C04-3A596086E5AD}" type="presParOf" srcId="{870FEF7E-9618-45EF-A217-11166AFB1737}" destId="{96FCC223-291C-412F-BDB0-866A3573E57E}" srcOrd="0" destOrd="0" presId="urn:microsoft.com/office/officeart/2005/8/layout/vList5"/>
    <dgm:cxn modelId="{CF1D1DB7-5912-4973-8512-257A2F44C866}" type="presParOf" srcId="{870FEF7E-9618-45EF-A217-11166AFB1737}" destId="{F3C9F03F-BB11-4286-B1BF-3D0B991A5457}" srcOrd="1" destOrd="0" presId="urn:microsoft.com/office/officeart/2005/8/layout/vList5"/>
    <dgm:cxn modelId="{A127F3C9-E3B6-4AD8-B688-DEE659A62419}" type="presParOf" srcId="{19C0E4E5-9304-477A-9671-EE7F11207DA3}" destId="{C72C5FA2-33C8-4A68-98FD-C60D6800DDEE}" srcOrd="7" destOrd="0" presId="urn:microsoft.com/office/officeart/2005/8/layout/vList5"/>
    <dgm:cxn modelId="{4E02DECC-F8D5-4FFB-BECE-9AABBC746550}" type="presParOf" srcId="{19C0E4E5-9304-477A-9671-EE7F11207DA3}" destId="{794383DD-6048-4778-A24A-0F8372BEC69D}" srcOrd="8" destOrd="0" presId="urn:microsoft.com/office/officeart/2005/8/layout/vList5"/>
    <dgm:cxn modelId="{966919CC-3128-42F6-9D03-C1923C9991C6}" type="presParOf" srcId="{794383DD-6048-4778-A24A-0F8372BEC69D}" destId="{5082EECD-9791-447F-9272-C9393F09EEAA}" srcOrd="0" destOrd="0" presId="urn:microsoft.com/office/officeart/2005/8/layout/vList5"/>
    <dgm:cxn modelId="{9062117E-CF4C-40C0-A055-3DF843946B18}" type="presParOf" srcId="{794383DD-6048-4778-A24A-0F8372BEC69D}" destId="{5FA5D03B-289F-442F-A92B-91950717B7D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A91141-351F-45F6-A0A0-A9B11778E631}" type="doc">
      <dgm:prSet loTypeId="urn:microsoft.com/office/officeart/2005/8/layout/hProcess9" loCatId="process" qsTypeId="urn:microsoft.com/office/officeart/2005/8/quickstyle/simple1" qsCatId="simple" csTypeId="urn:microsoft.com/office/officeart/2005/8/colors/accent1_1" csCatId="accent1" phldr="1"/>
      <dgm:spPr/>
    </dgm:pt>
    <dgm:pt modelId="{64791ABD-F507-4C53-B494-33691DB23D71}">
      <dgm:prSet phldrT="[Metin]" custT="1"/>
      <dgm:spPr>
        <a:xfrm>
          <a:off x="2785" y="294198"/>
          <a:ext cx="1245804" cy="1057523"/>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tr-TR"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1- Kurulum</a:t>
          </a:r>
        </a:p>
        <a:p>
          <a:r>
            <a:rPr lang="tr-TR" sz="16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Tematik araştırma </a:t>
          </a:r>
          <a:r>
            <a:rPr lang="tr-TR"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laboratuvarlarına yönelik "Araştırma Altyapıları Proje Çağrısı" </a:t>
          </a:r>
          <a:endParaRPr lang="tr-TR" sz="16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r>
            <a:rPr lang="tr-TR" sz="16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Tüm devlet üniversitelerinde merkezi araştırma laboratuvarı kurulumu</a:t>
          </a:r>
        </a:p>
      </dgm:t>
    </dgm:pt>
    <dgm:pt modelId="{8869A257-B5C8-4E78-B4B8-451CB8BAF090}" type="parTrans" cxnId="{3D1DC0C5-AD09-4752-9809-3CE991917667}">
      <dgm:prSet/>
      <dgm:spPr/>
      <dgm:t>
        <a:bodyPr/>
        <a:lstStyle/>
        <a:p>
          <a:endParaRPr lang="tr-TR" sz="1000">
            <a:latin typeface="Times New Roman" panose="02020603050405020304" pitchFamily="18" charset="0"/>
            <a:cs typeface="Times New Roman" panose="02020603050405020304" pitchFamily="18" charset="0"/>
          </a:endParaRPr>
        </a:p>
      </dgm:t>
    </dgm:pt>
    <dgm:pt modelId="{80E619E4-3047-417E-B1AC-60452B6EC2C6}" type="sibTrans" cxnId="{3D1DC0C5-AD09-4752-9809-3CE991917667}">
      <dgm:prSet/>
      <dgm:spPr/>
      <dgm:t>
        <a:bodyPr/>
        <a:lstStyle/>
        <a:p>
          <a:endParaRPr lang="tr-TR" sz="1000">
            <a:latin typeface="Times New Roman" panose="02020603050405020304" pitchFamily="18" charset="0"/>
            <a:cs typeface="Times New Roman" panose="02020603050405020304" pitchFamily="18" charset="0"/>
          </a:endParaRPr>
        </a:p>
      </dgm:t>
    </dgm:pt>
    <dgm:pt modelId="{E55B8609-9B03-4EBE-A59B-D2872D147E6A}">
      <dgm:prSet phldrT="[Metin]" custT="1"/>
      <dgm:spPr>
        <a:xfrm>
          <a:off x="1325560" y="0"/>
          <a:ext cx="1245804" cy="1645920"/>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endParaRPr lang="tr-TR" sz="1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endParaRPr lang="tr-TR" sz="11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r>
            <a:rPr lang="tr-TR"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2- Gelişme</a:t>
          </a:r>
        </a:p>
        <a:p>
          <a:r>
            <a:rPr lang="tr-TR" sz="1600" b="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Tematik araştırma laboratuvarlarına yönelik "Araştırma Altyapıları Proje Çağrısı"</a:t>
          </a:r>
        </a:p>
        <a:p>
          <a:r>
            <a:rPr lang="tr-TR" sz="1600" b="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Merkezi araştırma laboratuvarlarına yönelik </a:t>
          </a:r>
          <a:r>
            <a:rPr lang="tr-TR" sz="1600" b="0" i="1"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bir </a:t>
          </a:r>
          <a:r>
            <a:rPr lang="tr-TR" sz="1600" b="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mekanizma </a:t>
          </a:r>
          <a:r>
            <a:rPr lang="tr-TR" sz="1600" b="0" i="1"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yok</a:t>
          </a:r>
          <a:endParaRPr lang="tr-TR" sz="1600" b="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endParaRPr lang="tr-TR" sz="1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endParaRPr lang="tr-TR" sz="1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01EC42E-E7EF-41F3-9F4E-6FFBC18926E3}" type="parTrans" cxnId="{DC1DA689-4E7A-4FCB-9F0A-E2490E2FDA35}">
      <dgm:prSet/>
      <dgm:spPr/>
      <dgm:t>
        <a:bodyPr/>
        <a:lstStyle/>
        <a:p>
          <a:endParaRPr lang="tr-TR" sz="1000">
            <a:latin typeface="Times New Roman" panose="02020603050405020304" pitchFamily="18" charset="0"/>
            <a:cs typeface="Times New Roman" panose="02020603050405020304" pitchFamily="18" charset="0"/>
          </a:endParaRPr>
        </a:p>
      </dgm:t>
    </dgm:pt>
    <dgm:pt modelId="{10DDA97A-DF8E-4C14-8622-C706E2CCFF52}" type="sibTrans" cxnId="{DC1DA689-4E7A-4FCB-9F0A-E2490E2FDA35}">
      <dgm:prSet/>
      <dgm:spPr/>
      <dgm:t>
        <a:bodyPr/>
        <a:lstStyle/>
        <a:p>
          <a:endParaRPr lang="tr-TR" sz="1000">
            <a:latin typeface="Times New Roman" panose="02020603050405020304" pitchFamily="18" charset="0"/>
            <a:cs typeface="Times New Roman" panose="02020603050405020304" pitchFamily="18" charset="0"/>
          </a:endParaRPr>
        </a:p>
      </dgm:t>
    </dgm:pt>
    <dgm:pt modelId="{A6B561F1-94BC-4CDE-AD12-5FAE95B308D3}">
      <dgm:prSet phldrT="[Metin]" custT="1"/>
      <dgm:spPr>
        <a:xfrm>
          <a:off x="2648335" y="461460"/>
          <a:ext cx="1245804" cy="722999"/>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tr-TR"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3- Olgunluk</a:t>
          </a:r>
        </a:p>
        <a:p>
          <a:r>
            <a:rPr lang="tr-TR" sz="1600" b="0" i="1"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Tematik ve merkezi </a:t>
          </a:r>
          <a:r>
            <a:rPr lang="tr-TR" sz="1600" b="0" i="1" dirty="0" err="1"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lab.lara</a:t>
          </a:r>
          <a:r>
            <a:rPr lang="tr-TR" sz="1600" b="0" i="1"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yönelik bir mekanizma yok</a:t>
          </a:r>
          <a:endParaRPr lang="tr-TR" sz="1600" b="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8811331-CDAD-4533-8EDA-1BEB0A5BCB82}" type="parTrans" cxnId="{EFAD21BB-1A41-4D9F-916D-1AF8DAC1D0E4}">
      <dgm:prSet/>
      <dgm:spPr/>
      <dgm:t>
        <a:bodyPr/>
        <a:lstStyle/>
        <a:p>
          <a:endParaRPr lang="tr-TR" sz="1000">
            <a:latin typeface="Times New Roman" panose="02020603050405020304" pitchFamily="18" charset="0"/>
            <a:cs typeface="Times New Roman" panose="02020603050405020304" pitchFamily="18" charset="0"/>
          </a:endParaRPr>
        </a:p>
      </dgm:t>
    </dgm:pt>
    <dgm:pt modelId="{B83E155E-C68F-4884-B7DA-E23F8CED454B}" type="sibTrans" cxnId="{EFAD21BB-1A41-4D9F-916D-1AF8DAC1D0E4}">
      <dgm:prSet/>
      <dgm:spPr/>
      <dgm:t>
        <a:bodyPr/>
        <a:lstStyle/>
        <a:p>
          <a:endParaRPr lang="tr-TR" sz="1000">
            <a:latin typeface="Times New Roman" panose="02020603050405020304" pitchFamily="18" charset="0"/>
            <a:cs typeface="Times New Roman" panose="02020603050405020304" pitchFamily="18" charset="0"/>
          </a:endParaRPr>
        </a:p>
      </dgm:t>
    </dgm:pt>
    <dgm:pt modelId="{A4940472-5C46-43BE-8102-EF805697CB35}">
      <dgm:prSet custT="1"/>
      <dgm:spPr>
        <a:xfrm>
          <a:off x="3971109" y="455225"/>
          <a:ext cx="1245804" cy="735469"/>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tr-TR"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4- Ulusal Yeterlik</a:t>
          </a:r>
        </a:p>
        <a:p>
          <a:r>
            <a:rPr lang="tr-TR" sz="1600" b="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6550 sayılı Kanun</a:t>
          </a:r>
        </a:p>
        <a:p>
          <a:endParaRPr lang="tr-TR" sz="1600" b="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8FF514E-1A5B-4950-9EA1-5BEF139FB1FD}" type="parTrans" cxnId="{2509B23B-F1DC-4528-AEC0-7A065094FD3E}">
      <dgm:prSet/>
      <dgm:spPr/>
      <dgm:t>
        <a:bodyPr/>
        <a:lstStyle/>
        <a:p>
          <a:endParaRPr lang="tr-TR" sz="1000">
            <a:latin typeface="Times New Roman" panose="02020603050405020304" pitchFamily="18" charset="0"/>
            <a:cs typeface="Times New Roman" panose="02020603050405020304" pitchFamily="18" charset="0"/>
          </a:endParaRPr>
        </a:p>
      </dgm:t>
    </dgm:pt>
    <dgm:pt modelId="{540E0E39-72EB-4D0F-AEEF-DC2CB0F44DAE}" type="sibTrans" cxnId="{2509B23B-F1DC-4528-AEC0-7A065094FD3E}">
      <dgm:prSet/>
      <dgm:spPr/>
      <dgm:t>
        <a:bodyPr/>
        <a:lstStyle/>
        <a:p>
          <a:endParaRPr lang="tr-TR" sz="1000">
            <a:latin typeface="Times New Roman" panose="02020603050405020304" pitchFamily="18" charset="0"/>
            <a:cs typeface="Times New Roman" panose="02020603050405020304" pitchFamily="18" charset="0"/>
          </a:endParaRPr>
        </a:p>
      </dgm:t>
    </dgm:pt>
    <dgm:pt modelId="{FC723F76-4C5A-4BE7-87CA-833FB61E81CC}" type="pres">
      <dgm:prSet presAssocID="{D3A91141-351F-45F6-A0A0-A9B11778E631}" presName="CompostProcess" presStyleCnt="0">
        <dgm:presLayoutVars>
          <dgm:dir/>
          <dgm:resizeHandles val="exact"/>
        </dgm:presLayoutVars>
      </dgm:prSet>
      <dgm:spPr/>
    </dgm:pt>
    <dgm:pt modelId="{86D8447B-C49D-4C1C-8CD9-A93AE7DF15E1}" type="pres">
      <dgm:prSet presAssocID="{D3A91141-351F-45F6-A0A0-A9B11778E631}" presName="arrow" presStyleLbl="bgShp" presStyleIdx="0" presStyleCnt="1">
        <dgm:style>
          <a:lnRef idx="2">
            <a:schemeClr val="accent1"/>
          </a:lnRef>
          <a:fillRef idx="1">
            <a:schemeClr val="lt1"/>
          </a:fillRef>
          <a:effectRef idx="0">
            <a:schemeClr val="accent1"/>
          </a:effectRef>
          <a:fontRef idx="minor">
            <a:schemeClr val="dk1"/>
          </a:fontRef>
        </dgm:style>
      </dgm:prSet>
      <dgm:spPr>
        <a:xfrm>
          <a:off x="391477" y="0"/>
          <a:ext cx="4436745" cy="1645920"/>
        </a:xfrm>
        <a:prstGeom prst="rightArrow">
          <a:avLst/>
        </a:prstGeom>
        <a:solidFill>
          <a:srgbClr val="4F81BD">
            <a:lumMod val="20000"/>
            <a:lumOff val="80000"/>
          </a:srgbClr>
        </a:solidFill>
        <a:ln w="25400" cap="flat" cmpd="sng" algn="ctr">
          <a:solidFill>
            <a:srgbClr val="4F81BD"/>
          </a:solidFill>
          <a:prstDash val="solid"/>
        </a:ln>
        <a:effectLst/>
      </dgm:spPr>
    </dgm:pt>
    <dgm:pt modelId="{C03C2922-94AD-4E3E-A7BF-530CDD64B889}" type="pres">
      <dgm:prSet presAssocID="{D3A91141-351F-45F6-A0A0-A9B11778E631}" presName="linearProcess" presStyleCnt="0"/>
      <dgm:spPr/>
    </dgm:pt>
    <dgm:pt modelId="{65F2EE59-09F6-4BE3-8F7B-2D4A99E00519}" type="pres">
      <dgm:prSet presAssocID="{64791ABD-F507-4C53-B494-33691DB23D71}" presName="textNode" presStyleLbl="node1" presStyleIdx="0" presStyleCnt="4" custScaleX="109527" custScaleY="199667" custLinFactNeighborX="6630" custLinFactNeighborY="-1053">
        <dgm:presLayoutVars>
          <dgm:bulletEnabled val="1"/>
        </dgm:presLayoutVars>
      </dgm:prSet>
      <dgm:spPr/>
      <dgm:t>
        <a:bodyPr/>
        <a:lstStyle/>
        <a:p>
          <a:endParaRPr lang="tr-TR"/>
        </a:p>
      </dgm:t>
    </dgm:pt>
    <dgm:pt modelId="{88B647FB-A17F-4D6A-8407-C9F1C192DDCF}" type="pres">
      <dgm:prSet presAssocID="{80E619E4-3047-417E-B1AC-60452B6EC2C6}" presName="sibTrans" presStyleCnt="0"/>
      <dgm:spPr/>
    </dgm:pt>
    <dgm:pt modelId="{E0C3755A-DF8C-43D6-B243-D1815DE40D9B}" type="pres">
      <dgm:prSet presAssocID="{E55B8609-9B03-4EBE-A59B-D2872D147E6A}" presName="textNode" presStyleLbl="node1" presStyleIdx="1" presStyleCnt="4" custScaleX="109364" custScaleY="190541">
        <dgm:presLayoutVars>
          <dgm:bulletEnabled val="1"/>
        </dgm:presLayoutVars>
      </dgm:prSet>
      <dgm:spPr/>
      <dgm:t>
        <a:bodyPr/>
        <a:lstStyle/>
        <a:p>
          <a:endParaRPr lang="tr-TR"/>
        </a:p>
      </dgm:t>
    </dgm:pt>
    <dgm:pt modelId="{45597470-6B55-4968-9679-804423DA6B80}" type="pres">
      <dgm:prSet presAssocID="{10DDA97A-DF8E-4C14-8622-C706E2CCFF52}" presName="sibTrans" presStyleCnt="0"/>
      <dgm:spPr/>
    </dgm:pt>
    <dgm:pt modelId="{35A07121-43F3-49A0-A868-11925A93737A}" type="pres">
      <dgm:prSet presAssocID="{A6B561F1-94BC-4CDE-AD12-5FAE95B308D3}" presName="textNode" presStyleLbl="node1" presStyleIdx="2" presStyleCnt="4" custScaleX="110883" custScaleY="114865">
        <dgm:presLayoutVars>
          <dgm:bulletEnabled val="1"/>
        </dgm:presLayoutVars>
      </dgm:prSet>
      <dgm:spPr/>
      <dgm:t>
        <a:bodyPr/>
        <a:lstStyle/>
        <a:p>
          <a:endParaRPr lang="tr-TR"/>
        </a:p>
      </dgm:t>
    </dgm:pt>
    <dgm:pt modelId="{800DCCDD-654F-4B7D-B166-5728841A4D92}" type="pres">
      <dgm:prSet presAssocID="{B83E155E-C68F-4884-B7DA-E23F8CED454B}" presName="sibTrans" presStyleCnt="0"/>
      <dgm:spPr/>
    </dgm:pt>
    <dgm:pt modelId="{FBC91270-957F-4611-B6C8-5D1669C8BF14}" type="pres">
      <dgm:prSet presAssocID="{A4940472-5C46-43BE-8102-EF805697CB35}" presName="textNode" presStyleLbl="node1" presStyleIdx="3" presStyleCnt="4" custScaleY="111711">
        <dgm:presLayoutVars>
          <dgm:bulletEnabled val="1"/>
        </dgm:presLayoutVars>
      </dgm:prSet>
      <dgm:spPr/>
      <dgm:t>
        <a:bodyPr/>
        <a:lstStyle/>
        <a:p>
          <a:endParaRPr lang="tr-TR"/>
        </a:p>
      </dgm:t>
    </dgm:pt>
  </dgm:ptLst>
  <dgm:cxnLst>
    <dgm:cxn modelId="{397EA08F-8F6C-42E7-87DB-9C8F947A2926}" type="presOf" srcId="{D3A91141-351F-45F6-A0A0-A9B11778E631}" destId="{FC723F76-4C5A-4BE7-87CA-833FB61E81CC}" srcOrd="0" destOrd="0" presId="urn:microsoft.com/office/officeart/2005/8/layout/hProcess9"/>
    <dgm:cxn modelId="{3D1DC0C5-AD09-4752-9809-3CE991917667}" srcId="{D3A91141-351F-45F6-A0A0-A9B11778E631}" destId="{64791ABD-F507-4C53-B494-33691DB23D71}" srcOrd="0" destOrd="0" parTransId="{8869A257-B5C8-4E78-B4B8-451CB8BAF090}" sibTransId="{80E619E4-3047-417E-B1AC-60452B6EC2C6}"/>
    <dgm:cxn modelId="{2509B23B-F1DC-4528-AEC0-7A065094FD3E}" srcId="{D3A91141-351F-45F6-A0A0-A9B11778E631}" destId="{A4940472-5C46-43BE-8102-EF805697CB35}" srcOrd="3" destOrd="0" parTransId="{D8FF514E-1A5B-4950-9EA1-5BEF139FB1FD}" sibTransId="{540E0E39-72EB-4D0F-AEEF-DC2CB0F44DAE}"/>
    <dgm:cxn modelId="{DC1DA689-4E7A-4FCB-9F0A-E2490E2FDA35}" srcId="{D3A91141-351F-45F6-A0A0-A9B11778E631}" destId="{E55B8609-9B03-4EBE-A59B-D2872D147E6A}" srcOrd="1" destOrd="0" parTransId="{A01EC42E-E7EF-41F3-9F4E-6FFBC18926E3}" sibTransId="{10DDA97A-DF8E-4C14-8622-C706E2CCFF52}"/>
    <dgm:cxn modelId="{EFAD21BB-1A41-4D9F-916D-1AF8DAC1D0E4}" srcId="{D3A91141-351F-45F6-A0A0-A9B11778E631}" destId="{A6B561F1-94BC-4CDE-AD12-5FAE95B308D3}" srcOrd="2" destOrd="0" parTransId="{48811331-CDAD-4533-8EDA-1BEB0A5BCB82}" sibTransId="{B83E155E-C68F-4884-B7DA-E23F8CED454B}"/>
    <dgm:cxn modelId="{7A6AF6A1-DB6A-4734-AB38-5F601BAD9E8A}" type="presOf" srcId="{A6B561F1-94BC-4CDE-AD12-5FAE95B308D3}" destId="{35A07121-43F3-49A0-A868-11925A93737A}" srcOrd="0" destOrd="0" presId="urn:microsoft.com/office/officeart/2005/8/layout/hProcess9"/>
    <dgm:cxn modelId="{A33182ED-D3A1-47A7-89D5-3F2351A24DAF}" type="presOf" srcId="{E55B8609-9B03-4EBE-A59B-D2872D147E6A}" destId="{E0C3755A-DF8C-43D6-B243-D1815DE40D9B}" srcOrd="0" destOrd="0" presId="urn:microsoft.com/office/officeart/2005/8/layout/hProcess9"/>
    <dgm:cxn modelId="{DA48A205-746E-4150-8FBA-DC8A26C2AC63}" type="presOf" srcId="{64791ABD-F507-4C53-B494-33691DB23D71}" destId="{65F2EE59-09F6-4BE3-8F7B-2D4A99E00519}" srcOrd="0" destOrd="0" presId="urn:microsoft.com/office/officeart/2005/8/layout/hProcess9"/>
    <dgm:cxn modelId="{5E620CA6-710C-4BC9-8343-430670BAB919}" type="presOf" srcId="{A4940472-5C46-43BE-8102-EF805697CB35}" destId="{FBC91270-957F-4611-B6C8-5D1669C8BF14}" srcOrd="0" destOrd="0" presId="urn:microsoft.com/office/officeart/2005/8/layout/hProcess9"/>
    <dgm:cxn modelId="{3D1DFB3C-E4BC-41CF-B9C4-D59C6841380A}" type="presParOf" srcId="{FC723F76-4C5A-4BE7-87CA-833FB61E81CC}" destId="{86D8447B-C49D-4C1C-8CD9-A93AE7DF15E1}" srcOrd="0" destOrd="0" presId="urn:microsoft.com/office/officeart/2005/8/layout/hProcess9"/>
    <dgm:cxn modelId="{9A68B4E5-FB30-4C06-9E26-002CF9F158F3}" type="presParOf" srcId="{FC723F76-4C5A-4BE7-87CA-833FB61E81CC}" destId="{C03C2922-94AD-4E3E-A7BF-530CDD64B889}" srcOrd="1" destOrd="0" presId="urn:microsoft.com/office/officeart/2005/8/layout/hProcess9"/>
    <dgm:cxn modelId="{615EDC62-752A-482B-88DD-8EDE003CFF91}" type="presParOf" srcId="{C03C2922-94AD-4E3E-A7BF-530CDD64B889}" destId="{65F2EE59-09F6-4BE3-8F7B-2D4A99E00519}" srcOrd="0" destOrd="0" presId="urn:microsoft.com/office/officeart/2005/8/layout/hProcess9"/>
    <dgm:cxn modelId="{DEF72F24-2332-4209-9129-F0BD4B398A07}" type="presParOf" srcId="{C03C2922-94AD-4E3E-A7BF-530CDD64B889}" destId="{88B647FB-A17F-4D6A-8407-C9F1C192DDCF}" srcOrd="1" destOrd="0" presId="urn:microsoft.com/office/officeart/2005/8/layout/hProcess9"/>
    <dgm:cxn modelId="{B76E2806-EF10-4235-9D09-DE4F095DEF68}" type="presParOf" srcId="{C03C2922-94AD-4E3E-A7BF-530CDD64B889}" destId="{E0C3755A-DF8C-43D6-B243-D1815DE40D9B}" srcOrd="2" destOrd="0" presId="urn:microsoft.com/office/officeart/2005/8/layout/hProcess9"/>
    <dgm:cxn modelId="{8F111CE6-5FB3-4A71-A8F0-BD8EBBE57BDE}" type="presParOf" srcId="{C03C2922-94AD-4E3E-A7BF-530CDD64B889}" destId="{45597470-6B55-4968-9679-804423DA6B80}" srcOrd="3" destOrd="0" presId="urn:microsoft.com/office/officeart/2005/8/layout/hProcess9"/>
    <dgm:cxn modelId="{1F9FB5A5-0339-4666-9FBB-17EAE4939AEC}" type="presParOf" srcId="{C03C2922-94AD-4E3E-A7BF-530CDD64B889}" destId="{35A07121-43F3-49A0-A868-11925A93737A}" srcOrd="4" destOrd="0" presId="urn:microsoft.com/office/officeart/2005/8/layout/hProcess9"/>
    <dgm:cxn modelId="{AD8CD289-9468-4C57-9C26-BB6A9B51D418}" type="presParOf" srcId="{C03C2922-94AD-4E3E-A7BF-530CDD64B889}" destId="{800DCCDD-654F-4B7D-B166-5728841A4D92}" srcOrd="5" destOrd="0" presId="urn:microsoft.com/office/officeart/2005/8/layout/hProcess9"/>
    <dgm:cxn modelId="{4546B5B4-2A58-4BA0-895F-85AECC2FCE5A}" type="presParOf" srcId="{C03C2922-94AD-4E3E-A7BF-530CDD64B889}" destId="{FBC91270-957F-4611-B6C8-5D1669C8BF1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55C4E-70AB-4C50-B6DB-94D915BB0384}">
      <dsp:nvSpPr>
        <dsp:cNvPr id="0" name=""/>
        <dsp:cNvSpPr/>
      </dsp:nvSpPr>
      <dsp:spPr>
        <a:xfrm>
          <a:off x="2979303" y="2275542"/>
          <a:ext cx="2781218" cy="2781218"/>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rgbClr val="FFFF00"/>
              </a:solidFill>
              <a:latin typeface="Cambria" panose="02040503050406030204" pitchFamily="18" charset="0"/>
            </a:rPr>
            <a:t>Bilim İnsanı ve Araştırmacı</a:t>
          </a:r>
          <a:endParaRPr lang="tr-TR" sz="2000" kern="1200" dirty="0">
            <a:solidFill>
              <a:srgbClr val="FFFF00"/>
            </a:solidFill>
            <a:latin typeface="Cambria" panose="02040503050406030204" pitchFamily="18" charset="0"/>
          </a:endParaRPr>
        </a:p>
      </dsp:txBody>
      <dsp:txXfrm>
        <a:off x="3538452" y="2927029"/>
        <a:ext cx="1662920" cy="1429604"/>
      </dsp:txXfrm>
    </dsp:sp>
    <dsp:sp modelId="{1A8AAA31-4EF8-4B11-B171-1595685C685A}">
      <dsp:nvSpPr>
        <dsp:cNvPr id="0" name=""/>
        <dsp:cNvSpPr/>
      </dsp:nvSpPr>
      <dsp:spPr>
        <a:xfrm>
          <a:off x="1361139" y="1618163"/>
          <a:ext cx="2022704" cy="2022704"/>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rgbClr val="FFFF00"/>
              </a:solidFill>
              <a:latin typeface="Cambria" panose="02040503050406030204" pitchFamily="18" charset="0"/>
            </a:rPr>
            <a:t>Makine Teçhizat Yazılım</a:t>
          </a:r>
          <a:endParaRPr lang="tr-TR" sz="2000" kern="1200" dirty="0">
            <a:solidFill>
              <a:srgbClr val="FFFF00"/>
            </a:solidFill>
            <a:latin typeface="Cambria" panose="02040503050406030204" pitchFamily="18" charset="0"/>
          </a:endParaRPr>
        </a:p>
      </dsp:txBody>
      <dsp:txXfrm>
        <a:off x="1870361" y="2130463"/>
        <a:ext cx="1004260" cy="998104"/>
      </dsp:txXfrm>
    </dsp:sp>
    <dsp:sp modelId="{E639218D-6666-4E1A-A77F-7299D6194710}">
      <dsp:nvSpPr>
        <dsp:cNvPr id="0" name=""/>
        <dsp:cNvSpPr/>
      </dsp:nvSpPr>
      <dsp:spPr>
        <a:xfrm rot="20700000">
          <a:off x="2494060" y="222703"/>
          <a:ext cx="1981837" cy="1981837"/>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rgbClr val="FFFF00"/>
              </a:solidFill>
              <a:latin typeface="Cambria" panose="02040503050406030204" pitchFamily="18" charset="0"/>
            </a:rPr>
            <a:t>Fiziki veya Sanal Alanlar</a:t>
          </a:r>
          <a:endParaRPr lang="tr-TR" sz="2000" kern="1200" dirty="0">
            <a:solidFill>
              <a:srgbClr val="FFFF00"/>
            </a:solidFill>
            <a:latin typeface="Cambria" panose="02040503050406030204" pitchFamily="18" charset="0"/>
          </a:endParaRPr>
        </a:p>
      </dsp:txBody>
      <dsp:txXfrm rot="-20700000">
        <a:off x="2928735" y="657378"/>
        <a:ext cx="1112487" cy="1112487"/>
      </dsp:txXfrm>
    </dsp:sp>
    <dsp:sp modelId="{C980BCAE-1E43-4152-9BC2-FC9F7850A7BB}">
      <dsp:nvSpPr>
        <dsp:cNvPr id="0" name=""/>
        <dsp:cNvSpPr/>
      </dsp:nvSpPr>
      <dsp:spPr>
        <a:xfrm>
          <a:off x="2775029" y="1850388"/>
          <a:ext cx="3559959" cy="3559959"/>
        </a:xfrm>
        <a:prstGeom prst="circularArrow">
          <a:avLst>
            <a:gd name="adj1" fmla="val 4687"/>
            <a:gd name="adj2" fmla="val 299029"/>
            <a:gd name="adj3" fmla="val 2533517"/>
            <a:gd name="adj4" fmla="val 15824392"/>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734CAD-37BE-469F-A222-FEDE6AFAC2FB}">
      <dsp:nvSpPr>
        <dsp:cNvPr id="0" name=""/>
        <dsp:cNvSpPr/>
      </dsp:nvSpPr>
      <dsp:spPr>
        <a:xfrm>
          <a:off x="1002922" y="1166914"/>
          <a:ext cx="2586532" cy="2586532"/>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13F0A6-5AEA-4D8F-BC9B-745FDEEDC4B9}">
      <dsp:nvSpPr>
        <dsp:cNvPr id="0" name=""/>
        <dsp:cNvSpPr/>
      </dsp:nvSpPr>
      <dsp:spPr>
        <a:xfrm>
          <a:off x="2035641" y="-215094"/>
          <a:ext cx="2788803" cy="2788803"/>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AD18-C295-4CAF-A150-5688C640C00A}">
      <dsp:nvSpPr>
        <dsp:cNvPr id="0" name=""/>
        <dsp:cNvSpPr/>
      </dsp:nvSpPr>
      <dsp:spPr>
        <a:xfrm>
          <a:off x="1561720" y="-40911"/>
          <a:ext cx="3434968" cy="3435067"/>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BFE065-65B9-4400-AFE3-B0792663573B}">
      <dsp:nvSpPr>
        <dsp:cNvPr id="0" name=""/>
        <dsp:cNvSpPr/>
      </dsp:nvSpPr>
      <dsp:spPr>
        <a:xfrm>
          <a:off x="4740875" y="379673"/>
          <a:ext cx="5591208" cy="1852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Ar-Ge yetkinliği yüksek</a:t>
          </a:r>
          <a:endParaRPr lang="tr-TR" sz="2800" b="1" kern="1200" dirty="0">
            <a:solidFill>
              <a:schemeClr val="accent4">
                <a:lumMod val="75000"/>
              </a:schemeClr>
            </a:solidFill>
          </a:endParaRPr>
        </a:p>
        <a:p>
          <a:pPr marL="285750" lvl="1" indent="-285750" algn="l" defTabSz="1244600">
            <a:lnSpc>
              <a:spcPct val="90000"/>
            </a:lnSpc>
            <a:spcBef>
              <a:spcPct val="0"/>
            </a:spcBef>
            <a:spcAft>
              <a:spcPct val="15000"/>
            </a:spcAft>
            <a:buChar char="••"/>
          </a:pPr>
          <a:r>
            <a:rPr lang="tr-TR" sz="2800" b="1" kern="1200" dirty="0"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Belirli bir alana odaklı</a:t>
          </a:r>
          <a:endParaRPr lang="tr-TR" sz="2800" b="1" kern="1200" dirty="0">
            <a:solidFill>
              <a:schemeClr val="accent4">
                <a:lumMod val="75000"/>
              </a:schemeClr>
            </a:solidFill>
          </a:endParaRPr>
        </a:p>
        <a:p>
          <a:pPr marL="900000" lvl="2" indent="-285750" algn="l" defTabSz="1244600">
            <a:lnSpc>
              <a:spcPct val="90000"/>
            </a:lnSpc>
            <a:spcBef>
              <a:spcPct val="0"/>
            </a:spcBef>
            <a:spcAft>
              <a:spcPct val="15000"/>
            </a:spcAft>
            <a:buChar char="••"/>
          </a:pPr>
          <a:r>
            <a:rPr lang="tr-TR" sz="2800" b="1" kern="1200"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Faaliyette: 142</a:t>
          </a:r>
          <a:endParaRPr lang="tr-TR" sz="2800" b="1" kern="1200" dirty="0">
            <a:solidFill>
              <a:schemeClr val="accent4">
                <a:lumMod val="75000"/>
              </a:schemeClr>
            </a:solidFill>
          </a:endParaRPr>
        </a:p>
        <a:p>
          <a:pPr marL="900000" lvl="2" indent="-285750" algn="l" defTabSz="1244600">
            <a:lnSpc>
              <a:spcPct val="90000"/>
            </a:lnSpc>
            <a:spcBef>
              <a:spcPct val="0"/>
            </a:spcBef>
            <a:spcAft>
              <a:spcPct val="15000"/>
            </a:spcAft>
            <a:buChar char="••"/>
          </a:pPr>
          <a:r>
            <a:rPr lang="tr-TR" sz="2800" b="1" kern="1200" smtClean="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rPr>
            <a:t>Devam eden: 106</a:t>
          </a:r>
          <a:endParaRPr lang="tr-TR" sz="2800" b="1" kern="1200" dirty="0">
            <a:solidFill>
              <a:schemeClr val="accent4">
                <a:lumMod val="75000"/>
              </a:schemeClr>
            </a:solidFill>
            <a:latin typeface="Cambria" panose="02040503050406030204" pitchFamily="18" charset="0"/>
            <a:ea typeface="Tahoma" panose="020B0604030504040204" pitchFamily="34" charset="0"/>
            <a:cs typeface="Tahoma" panose="020B0604030504040204" pitchFamily="34" charset="0"/>
          </a:endParaRPr>
        </a:p>
      </dsp:txBody>
      <dsp:txXfrm>
        <a:off x="4740875" y="379673"/>
        <a:ext cx="5591208" cy="1852940"/>
      </dsp:txXfrm>
    </dsp:sp>
    <dsp:sp modelId="{5C7A7725-54F6-4E54-9571-FD28B1852401}">
      <dsp:nvSpPr>
        <dsp:cNvPr id="0" name=""/>
        <dsp:cNvSpPr/>
      </dsp:nvSpPr>
      <dsp:spPr>
        <a:xfrm>
          <a:off x="2351911" y="1054445"/>
          <a:ext cx="1916442" cy="95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accent4">
                  <a:lumMod val="50000"/>
                </a:schemeClr>
              </a:solidFill>
              <a:latin typeface="Cambria" panose="02040503050406030204" pitchFamily="18" charset="0"/>
              <a:ea typeface="Tahoma" panose="020B0604030504040204" pitchFamily="34" charset="0"/>
              <a:cs typeface="Tahoma" panose="020B0604030504040204" pitchFamily="34" charset="0"/>
            </a:rPr>
            <a:t>Tematik Araştırma </a:t>
          </a:r>
          <a:r>
            <a:rPr lang="tr-TR" sz="2400" b="1" kern="1200" dirty="0" err="1" smtClean="0">
              <a:solidFill>
                <a:schemeClr val="accent4">
                  <a:lumMod val="50000"/>
                </a:schemeClr>
              </a:solidFill>
              <a:latin typeface="Cambria" panose="02040503050406030204" pitchFamily="18" charset="0"/>
              <a:ea typeface="Tahoma" panose="020B0604030504040204" pitchFamily="34" charset="0"/>
              <a:cs typeface="Tahoma" panose="020B0604030504040204" pitchFamily="34" charset="0"/>
            </a:rPr>
            <a:t>Lab</a:t>
          </a:r>
          <a:endParaRPr lang="tr-TR" sz="2400" kern="1200" dirty="0">
            <a:solidFill>
              <a:schemeClr val="accent4">
                <a:lumMod val="50000"/>
              </a:schemeClr>
            </a:solidFill>
          </a:endParaRPr>
        </a:p>
      </dsp:txBody>
      <dsp:txXfrm>
        <a:off x="2351911" y="1054445"/>
        <a:ext cx="1916442" cy="958107"/>
      </dsp:txXfrm>
    </dsp:sp>
    <dsp:sp modelId="{6566BF10-58DB-4E8D-A492-C24F419B0653}">
      <dsp:nvSpPr>
        <dsp:cNvPr id="0" name=""/>
        <dsp:cNvSpPr/>
      </dsp:nvSpPr>
      <dsp:spPr>
        <a:xfrm>
          <a:off x="839980" y="2201741"/>
          <a:ext cx="2950899" cy="2952147"/>
        </a:xfrm>
        <a:prstGeom prst="blockArc">
          <a:avLst>
            <a:gd name="adj1" fmla="val 0"/>
            <a:gd name="adj2" fmla="val 18900000"/>
            <a:gd name="adj3" fmla="val 12740"/>
          </a:avLst>
        </a:prstGeom>
        <a:gradFill rotWithShape="0">
          <a:gsLst>
            <a:gs pos="0">
              <a:schemeClr val="accent4">
                <a:hueOff val="10395692"/>
                <a:satOff val="-47968"/>
                <a:lumOff val="1765"/>
                <a:alphaOff val="0"/>
                <a:tint val="94000"/>
                <a:satMod val="103000"/>
                <a:lumMod val="102000"/>
              </a:schemeClr>
            </a:gs>
            <a:gs pos="50000">
              <a:schemeClr val="accent4">
                <a:hueOff val="10395692"/>
                <a:satOff val="-47968"/>
                <a:lumOff val="1765"/>
                <a:alphaOff val="0"/>
                <a:shade val="100000"/>
                <a:satMod val="110000"/>
                <a:lumMod val="100000"/>
              </a:schemeClr>
            </a:gs>
            <a:gs pos="100000">
              <a:schemeClr val="accent4">
                <a:hueOff val="10395692"/>
                <a:satOff val="-47968"/>
                <a:lumOff val="1765"/>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A12E65-6A1A-49C5-A113-C81A8DFB9152}">
      <dsp:nvSpPr>
        <dsp:cNvPr id="0" name=""/>
        <dsp:cNvSpPr/>
      </dsp:nvSpPr>
      <dsp:spPr>
        <a:xfrm>
          <a:off x="4384587" y="2952461"/>
          <a:ext cx="5417511" cy="180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solidFill>
                <a:srgbClr val="0070C0"/>
              </a:solidFill>
              <a:latin typeface="Cambria" panose="02040503050406030204" pitchFamily="18" charset="0"/>
              <a:ea typeface="Tahoma" panose="020B0604030504040204" pitchFamily="34" charset="0"/>
              <a:cs typeface="Tahoma" panose="020B0604030504040204" pitchFamily="34" charset="0"/>
            </a:rPr>
            <a:t>Devlet üniversitelerinde</a:t>
          </a:r>
          <a:endParaRPr lang="tr-TR" sz="2800" b="1" kern="1200" dirty="0">
            <a:solidFill>
              <a:srgbClr val="0070C0"/>
            </a:solidFill>
          </a:endParaRPr>
        </a:p>
        <a:p>
          <a:pPr marL="900000" lvl="2" indent="-285750" algn="l" defTabSz="1244600">
            <a:lnSpc>
              <a:spcPct val="90000"/>
            </a:lnSpc>
            <a:spcBef>
              <a:spcPct val="0"/>
            </a:spcBef>
            <a:spcAft>
              <a:spcPct val="15000"/>
            </a:spcAft>
            <a:buChar char="••"/>
          </a:pPr>
          <a:r>
            <a:rPr lang="tr-TR" sz="2800" b="1" kern="1200" smtClean="0">
              <a:solidFill>
                <a:srgbClr val="0070C0"/>
              </a:solidFill>
              <a:latin typeface="Cambria" panose="02040503050406030204" pitchFamily="18" charset="0"/>
              <a:ea typeface="Tahoma" panose="020B0604030504040204" pitchFamily="34" charset="0"/>
              <a:cs typeface="Tahoma" panose="020B0604030504040204" pitchFamily="34" charset="0"/>
            </a:rPr>
            <a:t>Faaliyette: 61</a:t>
          </a:r>
          <a:endParaRPr lang="tr-TR" sz="2800" b="1" kern="1200" dirty="0">
            <a:solidFill>
              <a:srgbClr val="0070C0"/>
            </a:solidFill>
          </a:endParaRPr>
        </a:p>
        <a:p>
          <a:pPr marL="900000" lvl="2" indent="-285750" algn="l" defTabSz="1244600">
            <a:lnSpc>
              <a:spcPct val="90000"/>
            </a:lnSpc>
            <a:spcBef>
              <a:spcPct val="0"/>
            </a:spcBef>
            <a:spcAft>
              <a:spcPct val="15000"/>
            </a:spcAft>
            <a:buChar char="••"/>
          </a:pPr>
          <a:r>
            <a:rPr lang="tr-TR" sz="2800" b="1" kern="1200" smtClean="0">
              <a:solidFill>
                <a:srgbClr val="0070C0"/>
              </a:solidFill>
              <a:latin typeface="Cambria" panose="02040503050406030204" pitchFamily="18" charset="0"/>
              <a:ea typeface="Tahoma" panose="020B0604030504040204" pitchFamily="34" charset="0"/>
              <a:cs typeface="Tahoma" panose="020B0604030504040204" pitchFamily="34" charset="0"/>
            </a:rPr>
            <a:t>Devam eden: 36</a:t>
          </a:r>
          <a:endParaRPr lang="tr-TR" sz="2800" b="1" kern="1200" dirty="0">
            <a:solidFill>
              <a:srgbClr val="0070C0"/>
            </a:solidFill>
            <a:latin typeface="Cambria" panose="02040503050406030204" pitchFamily="18" charset="0"/>
            <a:ea typeface="Tahoma" panose="020B0604030504040204" pitchFamily="34" charset="0"/>
            <a:cs typeface="Tahoma" panose="020B0604030504040204" pitchFamily="34" charset="0"/>
          </a:endParaRPr>
        </a:p>
      </dsp:txBody>
      <dsp:txXfrm>
        <a:off x="4384587" y="2952461"/>
        <a:ext cx="5417511" cy="1803745"/>
      </dsp:txXfrm>
    </dsp:sp>
    <dsp:sp modelId="{F0F7CEE0-FD30-4BCF-A71C-EE21DE5ACE62}">
      <dsp:nvSpPr>
        <dsp:cNvPr id="0" name=""/>
        <dsp:cNvSpPr/>
      </dsp:nvSpPr>
      <dsp:spPr>
        <a:xfrm>
          <a:off x="1306281" y="3095055"/>
          <a:ext cx="1916442" cy="95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accent5">
                  <a:lumMod val="50000"/>
                </a:schemeClr>
              </a:solidFill>
              <a:latin typeface="Cambria" panose="02040503050406030204" pitchFamily="18" charset="0"/>
              <a:ea typeface="Tahoma" panose="020B0604030504040204" pitchFamily="34" charset="0"/>
              <a:cs typeface="Tahoma" panose="020B0604030504040204" pitchFamily="34" charset="0"/>
            </a:rPr>
            <a:t>Merkezi Araştırma </a:t>
          </a:r>
          <a:r>
            <a:rPr lang="tr-TR" sz="2400" b="1" kern="1200" dirty="0" err="1" smtClean="0">
              <a:solidFill>
                <a:schemeClr val="accent5">
                  <a:lumMod val="50000"/>
                </a:schemeClr>
              </a:solidFill>
              <a:latin typeface="Cambria" panose="02040503050406030204" pitchFamily="18" charset="0"/>
              <a:ea typeface="Tahoma" panose="020B0604030504040204" pitchFamily="34" charset="0"/>
              <a:cs typeface="Tahoma" panose="020B0604030504040204" pitchFamily="34" charset="0"/>
            </a:rPr>
            <a:t>Lab</a:t>
          </a:r>
          <a:endParaRPr lang="tr-TR" sz="2400" kern="1200" dirty="0">
            <a:solidFill>
              <a:schemeClr val="accent5">
                <a:lumMod val="50000"/>
              </a:schemeClr>
            </a:solidFill>
          </a:endParaRPr>
        </a:p>
      </dsp:txBody>
      <dsp:txXfrm>
        <a:off x="1306281" y="3095055"/>
        <a:ext cx="1916442" cy="958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F1EA4-6D30-4284-91A6-799584C64BAF}">
      <dsp:nvSpPr>
        <dsp:cNvPr id="0" name=""/>
        <dsp:cNvSpPr/>
      </dsp:nvSpPr>
      <dsp:spPr>
        <a:xfrm>
          <a:off x="0" y="0"/>
          <a:ext cx="6336792" cy="728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Kimlik/Statü Belirsizliği, Etkin Yönetim Eksikliği</a:t>
          </a:r>
          <a:endParaRPr lang="tr-TR" sz="1900" kern="1200" dirty="0"/>
        </a:p>
      </dsp:txBody>
      <dsp:txXfrm>
        <a:off x="21324" y="21324"/>
        <a:ext cx="5465993" cy="685396"/>
      </dsp:txXfrm>
    </dsp:sp>
    <dsp:sp modelId="{53B41435-B408-44C3-8BA4-CE707E1D374B}">
      <dsp:nvSpPr>
        <dsp:cNvPr id="0" name=""/>
        <dsp:cNvSpPr/>
      </dsp:nvSpPr>
      <dsp:spPr>
        <a:xfrm>
          <a:off x="473202" y="829161"/>
          <a:ext cx="6336792" cy="728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Finansal ve Yönetsel Sürdürülebilirlik</a:t>
          </a:r>
          <a:endParaRPr lang="tr-TR" sz="1900" kern="1200" dirty="0"/>
        </a:p>
      </dsp:txBody>
      <dsp:txXfrm>
        <a:off x="494526" y="850485"/>
        <a:ext cx="5347713" cy="685396"/>
      </dsp:txXfrm>
    </dsp:sp>
    <dsp:sp modelId="{F218A7DF-CBE5-4DB0-8607-3E09DDDA69A6}">
      <dsp:nvSpPr>
        <dsp:cNvPr id="0" name=""/>
        <dsp:cNvSpPr/>
      </dsp:nvSpPr>
      <dsp:spPr>
        <a:xfrm>
          <a:off x="946404" y="1658322"/>
          <a:ext cx="6336792" cy="728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Paydaşlarla İşbirliği, Kullanıma Açıklık</a:t>
          </a:r>
          <a:endParaRPr lang="tr-TR" sz="1900" kern="1200" dirty="0"/>
        </a:p>
      </dsp:txBody>
      <dsp:txXfrm>
        <a:off x="967728" y="1679646"/>
        <a:ext cx="5347713" cy="685396"/>
      </dsp:txXfrm>
    </dsp:sp>
    <dsp:sp modelId="{DB5FB6E8-BC8E-4837-9729-585EB5772D32}">
      <dsp:nvSpPr>
        <dsp:cNvPr id="0" name=""/>
        <dsp:cNvSpPr/>
      </dsp:nvSpPr>
      <dsp:spPr>
        <a:xfrm>
          <a:off x="1419605" y="2487484"/>
          <a:ext cx="6336792" cy="728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dirty="0" smtClean="0"/>
            <a:t>Nitelikli Personel İstihdamı</a:t>
          </a:r>
          <a:endParaRPr lang="tr-TR" sz="1900" kern="1200" dirty="0"/>
        </a:p>
      </dsp:txBody>
      <dsp:txXfrm>
        <a:off x="1440929" y="2508808"/>
        <a:ext cx="5347713" cy="685396"/>
      </dsp:txXfrm>
    </dsp:sp>
    <dsp:sp modelId="{2CFCD785-7D48-4556-AD24-1013D6A26E2A}">
      <dsp:nvSpPr>
        <dsp:cNvPr id="0" name=""/>
        <dsp:cNvSpPr/>
      </dsp:nvSpPr>
      <dsp:spPr>
        <a:xfrm>
          <a:off x="1869235" y="3258453"/>
          <a:ext cx="6336792" cy="7280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tr-TR" sz="1900" kern="1200" smtClean="0"/>
            <a:t>Toplumsal/Ekonomik Faydaya Yeterince Dönüştürülememe</a:t>
          </a:r>
          <a:endParaRPr lang="tr-TR" sz="1900" kern="1200" dirty="0"/>
        </a:p>
      </dsp:txBody>
      <dsp:txXfrm>
        <a:off x="1890559" y="3279777"/>
        <a:ext cx="5347713" cy="685396"/>
      </dsp:txXfrm>
    </dsp:sp>
    <dsp:sp modelId="{80089337-C68F-4583-AF00-66424CBCF397}">
      <dsp:nvSpPr>
        <dsp:cNvPr id="0" name=""/>
        <dsp:cNvSpPr/>
      </dsp:nvSpPr>
      <dsp:spPr>
        <a:xfrm>
          <a:off x="5863563" y="531876"/>
          <a:ext cx="473228" cy="4732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tr-TR" sz="2100" kern="1200"/>
        </a:p>
      </dsp:txBody>
      <dsp:txXfrm>
        <a:off x="5970039" y="531876"/>
        <a:ext cx="260276" cy="356104"/>
      </dsp:txXfrm>
    </dsp:sp>
    <dsp:sp modelId="{6CF6E79B-DFED-4379-8D80-8D7AF3369AF6}">
      <dsp:nvSpPr>
        <dsp:cNvPr id="0" name=""/>
        <dsp:cNvSpPr/>
      </dsp:nvSpPr>
      <dsp:spPr>
        <a:xfrm>
          <a:off x="6336765" y="1361038"/>
          <a:ext cx="473228" cy="4732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tr-TR" sz="2100" kern="1200"/>
        </a:p>
      </dsp:txBody>
      <dsp:txXfrm>
        <a:off x="6443241" y="1361038"/>
        <a:ext cx="260276" cy="356104"/>
      </dsp:txXfrm>
    </dsp:sp>
    <dsp:sp modelId="{8DA01F75-8EDC-4895-87B9-3B1DC4E0AE4A}">
      <dsp:nvSpPr>
        <dsp:cNvPr id="0" name=""/>
        <dsp:cNvSpPr/>
      </dsp:nvSpPr>
      <dsp:spPr>
        <a:xfrm>
          <a:off x="6809967" y="2178065"/>
          <a:ext cx="473228" cy="4732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tr-TR" sz="2100" kern="1200" dirty="0"/>
        </a:p>
      </dsp:txBody>
      <dsp:txXfrm>
        <a:off x="6916443" y="2178065"/>
        <a:ext cx="260276" cy="356104"/>
      </dsp:txXfrm>
    </dsp:sp>
    <dsp:sp modelId="{6F85196B-E263-4ABC-B2A0-4DD7AEF62F4B}">
      <dsp:nvSpPr>
        <dsp:cNvPr id="0" name=""/>
        <dsp:cNvSpPr/>
      </dsp:nvSpPr>
      <dsp:spPr>
        <a:xfrm>
          <a:off x="7283169" y="3015316"/>
          <a:ext cx="473228" cy="4732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tr-TR" sz="2100" kern="1200"/>
        </a:p>
      </dsp:txBody>
      <dsp:txXfrm>
        <a:off x="7389645" y="3015316"/>
        <a:ext cx="260276" cy="356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2B08-B2C7-4B10-85F2-12612FA708FF}">
      <dsp:nvSpPr>
        <dsp:cNvPr id="0" name=""/>
        <dsp:cNvSpPr/>
      </dsp:nvSpPr>
      <dsp:spPr>
        <a:xfrm rot="5400000">
          <a:off x="7342201" y="-3183963"/>
          <a:ext cx="690816" cy="723539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Tüzel kişilik</a:t>
          </a:r>
          <a:endParaRPr lang="tr-TR" sz="2000" kern="1200" dirty="0"/>
        </a:p>
      </dsp:txBody>
      <dsp:txXfrm rot="-5400000">
        <a:off x="4069911" y="122050"/>
        <a:ext cx="7201674" cy="623370"/>
      </dsp:txXfrm>
    </dsp:sp>
    <dsp:sp modelId="{4667140B-4843-46A8-B4A8-E41D072359B2}">
      <dsp:nvSpPr>
        <dsp:cNvPr id="0" name=""/>
        <dsp:cNvSpPr/>
      </dsp:nvSpPr>
      <dsp:spPr>
        <a:xfrm>
          <a:off x="0" y="0"/>
          <a:ext cx="4069911" cy="8635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92075" lvl="0" indent="0" algn="l" defTabSz="1066800">
            <a:lnSpc>
              <a:spcPct val="90000"/>
            </a:lnSpc>
            <a:spcBef>
              <a:spcPct val="0"/>
            </a:spcBef>
            <a:spcAft>
              <a:spcPct val="35000"/>
            </a:spcAft>
          </a:pPr>
          <a:r>
            <a:rPr lang="tr-TR" sz="2400" kern="1200" dirty="0" smtClean="0"/>
            <a:t>Statü</a:t>
          </a:r>
          <a:endParaRPr lang="tr-TR" sz="2400" kern="1200" dirty="0"/>
        </a:p>
      </dsp:txBody>
      <dsp:txXfrm>
        <a:off x="42154" y="42154"/>
        <a:ext cx="3985603" cy="779213"/>
      </dsp:txXfrm>
    </dsp:sp>
    <dsp:sp modelId="{AB99CE48-0117-4358-9ECB-F597E8EA033F}">
      <dsp:nvSpPr>
        <dsp:cNvPr id="0" name=""/>
        <dsp:cNvSpPr/>
      </dsp:nvSpPr>
      <dsp:spPr>
        <a:xfrm rot="5400000">
          <a:off x="7329340" y="-2295096"/>
          <a:ext cx="690816" cy="7235397"/>
        </a:xfrm>
        <a:prstGeom prst="round2Same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Yönetim ve Danışma Kurulu, Müdürlük</a:t>
          </a:r>
          <a:endParaRPr lang="tr-TR" sz="2000" kern="1200" dirty="0"/>
        </a:p>
        <a:p>
          <a:pPr marL="228600" lvl="1" indent="-228600" algn="l" defTabSz="889000">
            <a:lnSpc>
              <a:spcPct val="90000"/>
            </a:lnSpc>
            <a:spcBef>
              <a:spcPct val="0"/>
            </a:spcBef>
            <a:spcAft>
              <a:spcPct val="15000"/>
            </a:spcAft>
            <a:buChar char="••"/>
          </a:pPr>
          <a:r>
            <a:rPr lang="tr-TR" sz="2000" kern="1200" dirty="0" smtClean="0"/>
            <a:t>Performansa dayalı istihdam</a:t>
          </a:r>
          <a:endParaRPr lang="tr-TR" sz="2000" kern="1200" dirty="0"/>
        </a:p>
      </dsp:txBody>
      <dsp:txXfrm rot="-5400000">
        <a:off x="4057050" y="1010917"/>
        <a:ext cx="7201674" cy="623370"/>
      </dsp:txXfrm>
    </dsp:sp>
    <dsp:sp modelId="{9C89BB1E-5802-448F-A3E3-4FF40DF4F976}">
      <dsp:nvSpPr>
        <dsp:cNvPr id="0" name=""/>
        <dsp:cNvSpPr/>
      </dsp:nvSpPr>
      <dsp:spPr>
        <a:xfrm>
          <a:off x="0" y="889769"/>
          <a:ext cx="4069911" cy="863521"/>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92075" lvl="0" indent="0" algn="l" defTabSz="1066800">
            <a:lnSpc>
              <a:spcPct val="90000"/>
            </a:lnSpc>
            <a:spcBef>
              <a:spcPct val="0"/>
            </a:spcBef>
            <a:spcAft>
              <a:spcPct val="35000"/>
            </a:spcAft>
          </a:pPr>
          <a:r>
            <a:rPr lang="tr-TR" sz="2400" kern="1200" dirty="0" smtClean="0"/>
            <a:t>Etkin Yönetim</a:t>
          </a:r>
          <a:endParaRPr lang="tr-TR" sz="2400" kern="1200" dirty="0"/>
        </a:p>
      </dsp:txBody>
      <dsp:txXfrm>
        <a:off x="42154" y="931923"/>
        <a:ext cx="3985603" cy="779213"/>
      </dsp:txXfrm>
    </dsp:sp>
    <dsp:sp modelId="{E5BF0332-FAE8-452E-97FD-140D435D4164}">
      <dsp:nvSpPr>
        <dsp:cNvPr id="0" name=""/>
        <dsp:cNvSpPr/>
      </dsp:nvSpPr>
      <dsp:spPr>
        <a:xfrm rot="5400000">
          <a:off x="7333410" y="-1365394"/>
          <a:ext cx="690816" cy="7235397"/>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Yüksek ücretli ve sözleşmeli personel istihdamı</a:t>
          </a:r>
          <a:endParaRPr lang="tr-TR" sz="2000" kern="1200" dirty="0"/>
        </a:p>
        <a:p>
          <a:pPr marL="228600" lvl="1" indent="-228600" algn="l" defTabSz="889000">
            <a:lnSpc>
              <a:spcPct val="90000"/>
            </a:lnSpc>
            <a:spcBef>
              <a:spcPct val="0"/>
            </a:spcBef>
            <a:spcAft>
              <a:spcPct val="15000"/>
            </a:spcAft>
            <a:buChar char="••"/>
          </a:pPr>
          <a:r>
            <a:rPr lang="tr-TR" sz="2000" kern="1200" dirty="0" smtClean="0"/>
            <a:t>Kısmı zamanlı istihdam</a:t>
          </a:r>
          <a:endParaRPr lang="tr-TR" sz="2000" kern="1200" dirty="0"/>
        </a:p>
      </dsp:txBody>
      <dsp:txXfrm rot="-5400000">
        <a:off x="4061120" y="1940619"/>
        <a:ext cx="7201674" cy="623370"/>
      </dsp:txXfrm>
    </dsp:sp>
    <dsp:sp modelId="{3505D18D-E185-4B81-8D73-91C711A251A6}">
      <dsp:nvSpPr>
        <dsp:cNvPr id="0" name=""/>
        <dsp:cNvSpPr/>
      </dsp:nvSpPr>
      <dsp:spPr>
        <a:xfrm>
          <a:off x="0" y="1809739"/>
          <a:ext cx="4069911" cy="863521"/>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92075" lvl="0" indent="0" algn="l" defTabSz="1066800">
            <a:lnSpc>
              <a:spcPct val="90000"/>
            </a:lnSpc>
            <a:spcBef>
              <a:spcPct val="0"/>
            </a:spcBef>
            <a:spcAft>
              <a:spcPct val="35000"/>
            </a:spcAft>
          </a:pPr>
          <a:r>
            <a:rPr lang="tr-TR" sz="2400" kern="1200" smtClean="0"/>
            <a:t>Nitelikli Personel İstihdamı</a:t>
          </a:r>
          <a:endParaRPr lang="tr-TR" sz="2400" kern="1200" dirty="0"/>
        </a:p>
      </dsp:txBody>
      <dsp:txXfrm>
        <a:off x="42154" y="1851893"/>
        <a:ext cx="3985603" cy="779213"/>
      </dsp:txXfrm>
    </dsp:sp>
    <dsp:sp modelId="{F3C9F03F-BB11-4286-B1BF-3D0B991A5457}">
      <dsp:nvSpPr>
        <dsp:cNvPr id="0" name=""/>
        <dsp:cNvSpPr/>
      </dsp:nvSpPr>
      <dsp:spPr>
        <a:xfrm rot="5400000">
          <a:off x="7342201" y="-463871"/>
          <a:ext cx="690816" cy="7235397"/>
        </a:xfrm>
        <a:prstGeom prst="round2Same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Kendine ait bütçe ve geliri</a:t>
          </a:r>
          <a:endParaRPr lang="tr-TR" sz="2000" kern="1200" dirty="0"/>
        </a:p>
        <a:p>
          <a:pPr marL="228600" lvl="1" indent="-228600" algn="l" defTabSz="889000">
            <a:lnSpc>
              <a:spcPct val="90000"/>
            </a:lnSpc>
            <a:spcBef>
              <a:spcPct val="0"/>
            </a:spcBef>
            <a:spcAft>
              <a:spcPct val="15000"/>
            </a:spcAft>
            <a:buChar char="••"/>
          </a:pPr>
          <a:r>
            <a:rPr lang="tr-TR" sz="2000" kern="1200" dirty="0" smtClean="0"/>
            <a:t>Performansa dayalı kamu desteği ve vergi muafiyetleri</a:t>
          </a:r>
          <a:endParaRPr lang="tr-TR" sz="2000" kern="1200" dirty="0"/>
        </a:p>
      </dsp:txBody>
      <dsp:txXfrm rot="-5400000">
        <a:off x="4069911" y="2842142"/>
        <a:ext cx="7201674" cy="623370"/>
      </dsp:txXfrm>
    </dsp:sp>
    <dsp:sp modelId="{96FCC223-291C-412F-BDB0-866A3573E57E}">
      <dsp:nvSpPr>
        <dsp:cNvPr id="0" name=""/>
        <dsp:cNvSpPr/>
      </dsp:nvSpPr>
      <dsp:spPr>
        <a:xfrm>
          <a:off x="0" y="2722066"/>
          <a:ext cx="4069911" cy="863521"/>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92075" lvl="0" indent="0" algn="l" defTabSz="1066800">
            <a:lnSpc>
              <a:spcPct val="90000"/>
            </a:lnSpc>
            <a:spcBef>
              <a:spcPct val="0"/>
            </a:spcBef>
            <a:spcAft>
              <a:spcPct val="35000"/>
            </a:spcAft>
          </a:pPr>
          <a:r>
            <a:rPr lang="tr-TR" sz="2400" kern="1200" dirty="0" smtClean="0"/>
            <a:t>Sürdürülebilir Finansman</a:t>
          </a:r>
          <a:endParaRPr lang="tr-TR" sz="2400" kern="1200" dirty="0"/>
        </a:p>
      </dsp:txBody>
      <dsp:txXfrm>
        <a:off x="42154" y="2764220"/>
        <a:ext cx="3985603" cy="779213"/>
      </dsp:txXfrm>
    </dsp:sp>
    <dsp:sp modelId="{5FA5D03B-289F-442F-A92B-91950717B7D3}">
      <dsp:nvSpPr>
        <dsp:cNvPr id="0" name=""/>
        <dsp:cNvSpPr/>
      </dsp:nvSpPr>
      <dsp:spPr>
        <a:xfrm rot="5400000">
          <a:off x="7269665" y="442825"/>
          <a:ext cx="835888" cy="7235397"/>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Ortak altyapı kurma, TGB OSB Özel Sektörde yerleşebilme, şirket kurma ve ortak olma</a:t>
          </a:r>
          <a:endParaRPr lang="tr-TR" sz="2000" kern="1200" dirty="0"/>
        </a:p>
        <a:p>
          <a:pPr marL="228600" lvl="1" indent="-228600" algn="l" defTabSz="889000">
            <a:lnSpc>
              <a:spcPct val="90000"/>
            </a:lnSpc>
            <a:spcBef>
              <a:spcPct val="0"/>
            </a:spcBef>
            <a:spcAft>
              <a:spcPct val="15000"/>
            </a:spcAft>
            <a:buChar char="••"/>
          </a:pPr>
          <a:r>
            <a:rPr lang="tr-TR" sz="2000" kern="1200" dirty="0" smtClean="0"/>
            <a:t>Kesintisiz hizmet, Platform oluşturma imkanı</a:t>
          </a:r>
          <a:endParaRPr lang="tr-TR" sz="2000" kern="1200" dirty="0"/>
        </a:p>
      </dsp:txBody>
      <dsp:txXfrm rot="-5400000">
        <a:off x="4069911" y="3683385"/>
        <a:ext cx="7194592" cy="754278"/>
      </dsp:txXfrm>
    </dsp:sp>
    <dsp:sp modelId="{5082EECD-9791-447F-9272-C9393F09EEAA}">
      <dsp:nvSpPr>
        <dsp:cNvPr id="0" name=""/>
        <dsp:cNvSpPr/>
      </dsp:nvSpPr>
      <dsp:spPr>
        <a:xfrm>
          <a:off x="0" y="3628763"/>
          <a:ext cx="4069911" cy="863521"/>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92075" lvl="0" indent="0" algn="l" defTabSz="1066800">
            <a:lnSpc>
              <a:spcPct val="90000"/>
            </a:lnSpc>
            <a:spcBef>
              <a:spcPct val="0"/>
            </a:spcBef>
            <a:spcAft>
              <a:spcPct val="35000"/>
            </a:spcAft>
          </a:pPr>
          <a:r>
            <a:rPr lang="tr-TR" sz="2400" kern="1200" dirty="0" smtClean="0"/>
            <a:t>Paydaşlarla İşbirliği ve Kullanıma Açıklık</a:t>
          </a:r>
          <a:endParaRPr lang="tr-TR" sz="2400" kern="1200" dirty="0"/>
        </a:p>
      </dsp:txBody>
      <dsp:txXfrm>
        <a:off x="42154" y="3670917"/>
        <a:ext cx="3985603" cy="779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8447B-C49D-4C1C-8CD9-A93AE7DF15E1}">
      <dsp:nvSpPr>
        <dsp:cNvPr id="0" name=""/>
        <dsp:cNvSpPr/>
      </dsp:nvSpPr>
      <dsp:spPr>
        <a:xfrm>
          <a:off x="735744" y="0"/>
          <a:ext cx="8338432" cy="3789468"/>
        </a:xfrm>
        <a:prstGeom prst="rightArrow">
          <a:avLst/>
        </a:prstGeom>
        <a:solidFill>
          <a:srgbClr val="4F81BD">
            <a:lumMod val="20000"/>
            <a:lumOff val="80000"/>
          </a:srgbClr>
        </a:solidFill>
        <a:ln w="25400" cap="flat" cmpd="sng" algn="ctr">
          <a:solidFill>
            <a:srgbClr val="4F81BD"/>
          </a:solidFill>
          <a:prstDash val="solid"/>
        </a:ln>
        <a:effectLst/>
      </dsp:spPr>
      <dsp:style>
        <a:lnRef idx="2">
          <a:schemeClr val="accent1"/>
        </a:lnRef>
        <a:fillRef idx="1">
          <a:schemeClr val="lt1"/>
        </a:fillRef>
        <a:effectRef idx="0">
          <a:schemeClr val="accent1"/>
        </a:effectRef>
        <a:fontRef idx="minor">
          <a:schemeClr val="dk1"/>
        </a:fontRef>
      </dsp:style>
    </dsp:sp>
    <dsp:sp modelId="{65F2EE59-09F6-4BE3-8F7B-2D4A99E00519}">
      <dsp:nvSpPr>
        <dsp:cNvPr id="0" name=""/>
        <dsp:cNvSpPr/>
      </dsp:nvSpPr>
      <dsp:spPr>
        <a:xfrm>
          <a:off x="186633" y="365509"/>
          <a:ext cx="2212745" cy="3026526"/>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1- Kurulum</a:t>
          </a:r>
        </a:p>
        <a:p>
          <a:pPr lvl="0" algn="ctr" defTabSz="889000">
            <a:lnSpc>
              <a:spcPct val="90000"/>
            </a:lnSpc>
            <a:spcBef>
              <a:spcPct val="0"/>
            </a:spcBef>
            <a:spcAft>
              <a:spcPct val="35000"/>
            </a:spcAft>
          </a:pPr>
          <a:r>
            <a:rPr lang="tr-TR" sz="16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Tematik araştırma </a:t>
          </a:r>
          <a:r>
            <a:rPr lang="tr-TR"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laboratuvarlarına yönelik "Araştırma Altyapıları Proje Çağrısı" </a:t>
          </a:r>
          <a:endParaRPr lang="tr-TR" sz="16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lvl="0" algn="ctr" defTabSz="889000">
            <a:lnSpc>
              <a:spcPct val="90000"/>
            </a:lnSpc>
            <a:spcBef>
              <a:spcPct val="0"/>
            </a:spcBef>
            <a:spcAft>
              <a:spcPct val="35000"/>
            </a:spcAft>
          </a:pPr>
          <a:r>
            <a:rPr lang="tr-TR" sz="16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Tüm devlet üniversitelerinde merkezi araştırma laboratuvarı kurulumu</a:t>
          </a:r>
        </a:p>
      </dsp:txBody>
      <dsp:txXfrm>
        <a:off x="294650" y="473526"/>
        <a:ext cx="1996711" cy="2810492"/>
      </dsp:txXfrm>
    </dsp:sp>
    <dsp:sp modelId="{E0C3755A-DF8C-43D6-B243-D1815DE40D9B}">
      <dsp:nvSpPr>
        <dsp:cNvPr id="0" name=""/>
        <dsp:cNvSpPr/>
      </dsp:nvSpPr>
      <dsp:spPr>
        <a:xfrm>
          <a:off x="2644914" y="450635"/>
          <a:ext cx="2209452" cy="2888196"/>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lvl="0" algn="ctr" defTabSz="444500">
            <a:lnSpc>
              <a:spcPct val="90000"/>
            </a:lnSpc>
            <a:spcBef>
              <a:spcPct val="0"/>
            </a:spcBef>
            <a:spcAft>
              <a:spcPct val="35000"/>
            </a:spcAft>
          </a:pPr>
          <a:endParaRPr lang="tr-TR" sz="11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lvl="0" algn="ctr" defTabSz="444500">
            <a:lnSpc>
              <a:spcPct val="90000"/>
            </a:lnSpc>
            <a:spcBef>
              <a:spcPct val="0"/>
            </a:spcBef>
            <a:spcAft>
              <a:spcPct val="35000"/>
            </a:spcAft>
          </a:pPr>
          <a:r>
            <a:rPr lang="tr-TR"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2- Gelişme</a:t>
          </a:r>
        </a:p>
        <a:p>
          <a:pPr lvl="0" algn="ctr" defTabSz="444500">
            <a:lnSpc>
              <a:spcPct val="90000"/>
            </a:lnSpc>
            <a:spcBef>
              <a:spcPct val="0"/>
            </a:spcBef>
            <a:spcAft>
              <a:spcPct val="35000"/>
            </a:spcAft>
          </a:pPr>
          <a:r>
            <a:rPr lang="tr-TR" sz="1600" b="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Tematik araştırma laboratuvarlarına yönelik "Araştırma Altyapıları Proje Çağrısı"</a:t>
          </a:r>
        </a:p>
        <a:p>
          <a:pPr lvl="0" algn="ctr" defTabSz="444500">
            <a:lnSpc>
              <a:spcPct val="90000"/>
            </a:lnSpc>
            <a:spcBef>
              <a:spcPct val="0"/>
            </a:spcBef>
            <a:spcAft>
              <a:spcPct val="35000"/>
            </a:spcAft>
          </a:pPr>
          <a:r>
            <a:rPr lang="tr-TR" sz="1600" b="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Merkezi araştırma laboratuvarlarına yönelik </a:t>
          </a:r>
          <a:r>
            <a:rPr lang="tr-TR" sz="1600" b="0" i="1"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bir </a:t>
          </a:r>
          <a:r>
            <a:rPr lang="tr-TR" sz="1600" b="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mekanizma </a:t>
          </a:r>
          <a:r>
            <a:rPr lang="tr-TR" sz="1600" b="0" i="1"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yok</a:t>
          </a:r>
          <a:endParaRPr lang="tr-TR" sz="1600" b="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lvl="0" algn="ctr" defTabSz="444500">
            <a:lnSpc>
              <a:spcPct val="90000"/>
            </a:lnSpc>
            <a:spcBef>
              <a:spcPct val="0"/>
            </a:spcBef>
            <a:spcAft>
              <a:spcPct val="35000"/>
            </a:spcAft>
          </a:pPr>
          <a:endParaRPr lang="tr-TR" sz="1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lvl="0" algn="ctr" defTabSz="444500">
            <a:lnSpc>
              <a:spcPct val="90000"/>
            </a:lnSpc>
            <a:spcBef>
              <a:spcPct val="0"/>
            </a:spcBef>
            <a:spcAft>
              <a:spcPct val="35000"/>
            </a:spcAft>
          </a:pPr>
          <a:endParaRPr lang="tr-TR" sz="1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752771" y="558492"/>
        <a:ext cx="1993738" cy="2672482"/>
      </dsp:txXfrm>
    </dsp:sp>
    <dsp:sp modelId="{35A07121-43F3-49A0-A868-11925A93737A}">
      <dsp:nvSpPr>
        <dsp:cNvPr id="0" name=""/>
        <dsp:cNvSpPr/>
      </dsp:nvSpPr>
      <dsp:spPr>
        <a:xfrm>
          <a:off x="5117337" y="1024179"/>
          <a:ext cx="2240140" cy="1741108"/>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3- Olgunluk</a:t>
          </a:r>
        </a:p>
        <a:p>
          <a:pPr lvl="0" algn="ctr" defTabSz="889000">
            <a:lnSpc>
              <a:spcPct val="90000"/>
            </a:lnSpc>
            <a:spcBef>
              <a:spcPct val="0"/>
            </a:spcBef>
            <a:spcAft>
              <a:spcPct val="35000"/>
            </a:spcAft>
          </a:pPr>
          <a:r>
            <a:rPr lang="tr-TR" sz="1600" b="0" i="1"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Tematik ve merkezi </a:t>
          </a:r>
          <a:r>
            <a:rPr lang="tr-TR" sz="1600" b="0" i="1" kern="1200" dirty="0" err="1"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lab.lara</a:t>
          </a:r>
          <a:r>
            <a:rPr lang="tr-TR" sz="1600" b="0" i="1"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yönelik bir mekanizma yok</a:t>
          </a:r>
          <a:endParaRPr lang="tr-TR" sz="1600" b="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5202331" y="1109173"/>
        <a:ext cx="2070152" cy="1571120"/>
      </dsp:txXfrm>
    </dsp:sp>
    <dsp:sp modelId="{FBC91270-957F-4611-B6C8-5D1669C8BF14}">
      <dsp:nvSpPr>
        <dsp:cNvPr id="0" name=""/>
        <dsp:cNvSpPr/>
      </dsp:nvSpPr>
      <dsp:spPr>
        <a:xfrm>
          <a:off x="7620448" y="1048083"/>
          <a:ext cx="2020273" cy="1693301"/>
        </a:xfrm>
        <a:prstGeom prst="round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4- Ulusal Yeterlik</a:t>
          </a:r>
        </a:p>
        <a:p>
          <a:pPr lvl="0" algn="ctr" defTabSz="889000">
            <a:lnSpc>
              <a:spcPct val="90000"/>
            </a:lnSpc>
            <a:spcBef>
              <a:spcPct val="0"/>
            </a:spcBef>
            <a:spcAft>
              <a:spcPct val="35000"/>
            </a:spcAft>
          </a:pPr>
          <a:r>
            <a:rPr lang="tr-TR" sz="1600" b="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6550 sayılı Kanun</a:t>
          </a:r>
        </a:p>
        <a:p>
          <a:pPr lvl="0" algn="ctr" defTabSz="889000">
            <a:lnSpc>
              <a:spcPct val="90000"/>
            </a:lnSpc>
            <a:spcBef>
              <a:spcPct val="0"/>
            </a:spcBef>
            <a:spcAft>
              <a:spcPct val="35000"/>
            </a:spcAft>
          </a:pPr>
          <a:endParaRPr lang="tr-TR" sz="1600" b="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703108" y="1130743"/>
        <a:ext cx="1854953" cy="152798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0.09419</cdr:x>
      <cdr:y>0.90055</cdr:y>
    </cdr:from>
    <cdr:to>
      <cdr:x>0.32169</cdr:x>
      <cdr:y>0.95794</cdr:y>
    </cdr:to>
    <cdr:sp macro="" textlink="">
      <cdr:nvSpPr>
        <cdr:cNvPr id="4" name="Metin kutusu 1"/>
        <cdr:cNvSpPr txBox="1"/>
      </cdr:nvSpPr>
      <cdr:spPr>
        <a:xfrm xmlns:a="http://schemas.openxmlformats.org/drawingml/2006/main">
          <a:off x="1104691" y="4829980"/>
          <a:ext cx="2668159" cy="30780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Cambria" panose="02040503050406030204" pitchFamily="18" charset="0"/>
            </a:rPr>
            <a:t>Kaynak: SBB (2018)</a:t>
          </a:r>
        </a:p>
      </cdr:txBody>
    </cdr:sp>
  </cdr:relSizeAnchor>
</c:userShapes>
</file>

<file path=ppt/drawings/drawing2.xml><?xml version="1.0" encoding="utf-8"?>
<c:userShapes xmlns:c="http://schemas.openxmlformats.org/drawingml/2006/chart">
  <cdr:relSizeAnchor xmlns:cdr="http://schemas.openxmlformats.org/drawingml/2006/chartDrawing">
    <cdr:from>
      <cdr:x>0.08507</cdr:x>
      <cdr:y>0.91905</cdr:y>
    </cdr:from>
    <cdr:to>
      <cdr:x>0.3254</cdr:x>
      <cdr:y>0.97975</cdr:y>
    </cdr:to>
    <cdr:sp macro="" textlink="">
      <cdr:nvSpPr>
        <cdr:cNvPr id="3" name="Metin kutusu 2"/>
        <cdr:cNvSpPr txBox="1"/>
      </cdr:nvSpPr>
      <cdr:spPr>
        <a:xfrm xmlns:a="http://schemas.openxmlformats.org/drawingml/2006/main">
          <a:off x="944507" y="4577322"/>
          <a:ext cx="2668170" cy="30231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400" dirty="0">
              <a:latin typeface="Cambria" panose="02040503050406030204" pitchFamily="18" charset="0"/>
            </a:rPr>
            <a:t>Kaynak: SBB (2018)</a:t>
          </a:r>
        </a:p>
      </cdr:txBody>
    </cdr:sp>
  </cdr:relSizeAnchor>
</c:userShapes>
</file>

<file path=ppt/drawings/drawing3.xml><?xml version="1.0" encoding="utf-8"?>
<c:userShapes xmlns:c="http://schemas.openxmlformats.org/drawingml/2006/chart">
  <cdr:relSizeAnchor xmlns:cdr="http://schemas.openxmlformats.org/drawingml/2006/chartDrawing">
    <cdr:from>
      <cdr:x>0.20628</cdr:x>
      <cdr:y>0.82854</cdr:y>
    </cdr:from>
    <cdr:to>
      <cdr:x>0.39448</cdr:x>
      <cdr:y>0.8829</cdr:y>
    </cdr:to>
    <cdr:sp macro="" textlink="">
      <cdr:nvSpPr>
        <cdr:cNvPr id="3" name="Metin kutusu 2"/>
        <cdr:cNvSpPr txBox="1"/>
      </cdr:nvSpPr>
      <cdr:spPr>
        <a:xfrm xmlns:a="http://schemas.openxmlformats.org/drawingml/2006/main">
          <a:off x="2924653" y="4691094"/>
          <a:ext cx="2668265" cy="3077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tr-TR" sz="1400" kern="1200" dirty="0">
              <a:solidFill>
                <a:schemeClr val="tx1"/>
              </a:solidFill>
              <a:latin typeface="Cambria" panose="02040503050406030204" pitchFamily="18" charset="0"/>
            </a:rPr>
            <a:t>Kaynak: Fendoğlu (2018:121)</a:t>
          </a:r>
        </a:p>
      </cdr:txBody>
    </cdr:sp>
  </cdr:relSizeAnchor>
</c:userShapes>
</file>

<file path=ppt/drawings/drawing4.xml><?xml version="1.0" encoding="utf-8"?>
<c:userShapes xmlns:c="http://schemas.openxmlformats.org/drawingml/2006/chart">
  <cdr:relSizeAnchor xmlns:cdr="http://schemas.openxmlformats.org/drawingml/2006/chartDrawing">
    <cdr:from>
      <cdr:x>0.01271</cdr:x>
      <cdr:y>0.8776</cdr:y>
    </cdr:from>
    <cdr:to>
      <cdr:x>0.27056</cdr:x>
      <cdr:y>0.94346</cdr:y>
    </cdr:to>
    <cdr:sp macro="" textlink="">
      <cdr:nvSpPr>
        <cdr:cNvPr id="2" name="Metin kutusu 6"/>
        <cdr:cNvSpPr txBox="1"/>
      </cdr:nvSpPr>
      <cdr:spPr>
        <a:xfrm xmlns:a="http://schemas.openxmlformats.org/drawingml/2006/main">
          <a:off x="154991" y="4511290"/>
          <a:ext cx="3143707" cy="33855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sz="1600" dirty="0">
              <a:latin typeface="Cambria" panose="02040503050406030204" pitchFamily="18" charset="0"/>
            </a:rPr>
            <a:t>Kaynak: Fendoğlu (2018:130)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4" y="1"/>
            <a:ext cx="2945659" cy="496411"/>
          </a:xfrm>
          <a:prstGeom prst="rect">
            <a:avLst/>
          </a:prstGeom>
        </p:spPr>
        <p:txBody>
          <a:bodyPr vert="horz" lIns="91440" tIns="45720" rIns="91440" bIns="45720" rtlCol="0"/>
          <a:lstStyle>
            <a:lvl1pPr algn="r">
              <a:defRPr sz="1200"/>
            </a:lvl1pPr>
          </a:lstStyle>
          <a:p>
            <a:endParaRPr lang="tr-TR"/>
          </a:p>
        </p:txBody>
      </p:sp>
      <p:sp>
        <p:nvSpPr>
          <p:cNvPr id="4" name="Altbilgi Yer Tutucusu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52B9E79F-437B-4D8A-9174-AF1565F23BF3}" type="slidenum">
              <a:rPr lang="tr-TR" smtClean="0"/>
              <a:t>‹#›</a:t>
            </a:fld>
            <a:endParaRPr lang="tr-TR"/>
          </a:p>
        </p:txBody>
      </p:sp>
    </p:spTree>
    <p:extLst>
      <p:ext uri="{BB962C8B-B14F-4D97-AF65-F5344CB8AC3E}">
        <p14:creationId xmlns:p14="http://schemas.microsoft.com/office/powerpoint/2010/main" val="162744842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endParaRPr lang="tr-T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9B60412A-8EA0-4259-A068-CAF085AC2620}" type="slidenum">
              <a:rPr lang="tr-TR" smtClean="0"/>
              <a:t>‹#›</a:t>
            </a:fld>
            <a:endParaRPr lang="tr-TR"/>
          </a:p>
        </p:txBody>
      </p:sp>
    </p:spTree>
    <p:extLst>
      <p:ext uri="{BB962C8B-B14F-4D97-AF65-F5344CB8AC3E}">
        <p14:creationId xmlns:p14="http://schemas.microsoft.com/office/powerpoint/2010/main" val="227230551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B7BAC6-5503-4441-8E7A-8E5C64ED7A87}" type="slidenum">
              <a:rPr lang="tr-TR" smtClean="0"/>
              <a:pPr/>
              <a:t>3</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30089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 Altyapıların test ve analiz gelirlerinin en önemli</a:t>
            </a:r>
            <a:r>
              <a:rPr lang="tr-TR" baseline="0" dirty="0" smtClean="0"/>
              <a:t> </a:t>
            </a:r>
            <a:r>
              <a:rPr lang="tr-TR" dirty="0" smtClean="0"/>
              <a:t>kaynağının yüzde 40 ile bağlı bulunduğu üniversite olduğu görülmektedir. Test ve</a:t>
            </a:r>
            <a:r>
              <a:rPr lang="tr-TR" baseline="0" dirty="0" smtClean="0"/>
              <a:t> </a:t>
            </a:r>
            <a:r>
              <a:rPr lang="tr-TR" dirty="0" smtClean="0"/>
              <a:t>analiz gelirleri içerisindeki sanayi payı ise yüzde 21’dir.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 Söz konusu grafikte, altyapıların dış kullanıma</a:t>
            </a:r>
            <a:r>
              <a:rPr lang="tr-TR" baseline="0" dirty="0" smtClean="0"/>
              <a:t> </a:t>
            </a:r>
            <a:r>
              <a:rPr lang="tr-TR" dirty="0" smtClean="0"/>
              <a:t>yeterince açık olmadığı anlaşılmakta ve üniversitesi dışındaki kullanıcılardan (Sanayi,</a:t>
            </a:r>
            <a:r>
              <a:rPr lang="tr-TR" baseline="0" dirty="0" smtClean="0"/>
              <a:t> </a:t>
            </a:r>
            <a:r>
              <a:rPr lang="tr-TR" dirty="0" smtClean="0"/>
              <a:t>diğer üniversiteler, kamu kurum ve kuruluşları) gelen test ve analiz gelir payının</a:t>
            </a:r>
            <a:r>
              <a:rPr lang="tr-TR" baseline="0" dirty="0" smtClean="0"/>
              <a:t> </a:t>
            </a:r>
            <a:r>
              <a:rPr lang="tr-TR" dirty="0" smtClean="0"/>
              <a:t>yeterince yüksek olmadığı görülmektedir.</a:t>
            </a:r>
          </a:p>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93077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Altyapıların giderlerinin 2014-2016 yılları arası</a:t>
            </a:r>
            <a:r>
              <a:rPr lang="tr-TR" baseline="0" dirty="0" smtClean="0"/>
              <a:t> </a:t>
            </a:r>
            <a:r>
              <a:rPr lang="tr-TR" dirty="0" smtClean="0"/>
              <a:t>için analiz edildiğinde ortalamada en büyük gider kaleminin makine-teçhizat alımı</a:t>
            </a:r>
            <a:r>
              <a:rPr lang="tr-TR" baseline="0" dirty="0" smtClean="0"/>
              <a:t> </a:t>
            </a:r>
            <a:r>
              <a:rPr lang="tr-TR" dirty="0" smtClean="0"/>
              <a:t>olduğu (yüzde 41,7), ikinci sırada sarf malzemesi (yüzde 24,28), üçüncü sırada ise</a:t>
            </a:r>
            <a:r>
              <a:rPr lang="tr-TR" baseline="0" dirty="0" smtClean="0"/>
              <a:t> </a:t>
            </a:r>
            <a:r>
              <a:rPr lang="tr-TR" dirty="0" smtClean="0"/>
              <a:t>makine-teçhizat bakım-onarımı (yüzde 12,23) olduğu görülmektedir. Gider kaynakları</a:t>
            </a:r>
            <a:r>
              <a:rPr lang="tr-TR" baseline="0" dirty="0" smtClean="0"/>
              <a:t> </a:t>
            </a:r>
            <a:r>
              <a:rPr lang="tr-TR" dirty="0" smtClean="0"/>
              <a:t>altyapıların sınıflarına (merkezi ve tematik) göre analiz edildiğinde ise dikkate değer bir farklılık göze</a:t>
            </a:r>
            <a:r>
              <a:rPr lang="tr-TR" baseline="0" dirty="0" smtClean="0"/>
              <a:t> </a:t>
            </a:r>
            <a:r>
              <a:rPr lang="tr-TR" dirty="0" smtClean="0"/>
              <a:t>çarpmamaktadır.</a:t>
            </a:r>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349862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tr-TR" sz="1200" kern="1200" dirty="0" smtClean="0">
                <a:solidFill>
                  <a:schemeClr val="tx1"/>
                </a:solidFill>
                <a:effectLst/>
                <a:latin typeface="+mn-lt"/>
                <a:ea typeface="+mn-ea"/>
                <a:cs typeface="+mn-cs"/>
              </a:rPr>
              <a:t>Tematik </a:t>
            </a:r>
            <a:r>
              <a:rPr lang="tr-TR" sz="1200" kern="1200" dirty="0" smtClean="0">
                <a:solidFill>
                  <a:schemeClr val="tx1"/>
                </a:solidFill>
                <a:effectLst/>
                <a:latin typeface="+mn-lt"/>
                <a:ea typeface="+mn-ea"/>
                <a:cs typeface="+mn-cs"/>
              </a:rPr>
              <a:t>araştırma laboratuvarları ile vakıf üniversitelerine bağlı altyapıların üniversite-sanayi işbirliği bağlamında daha başarılı olduğu gözlenmektedir.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tr-TR" sz="1200" kern="1200" dirty="0" smtClean="0">
                <a:solidFill>
                  <a:schemeClr val="tx1"/>
                </a:solidFill>
                <a:effectLst/>
                <a:latin typeface="+mn-lt"/>
                <a:ea typeface="+mn-ea"/>
                <a:cs typeface="+mn-cs"/>
              </a:rPr>
              <a:t>Devlet üniversitelerinde ve UYGAR statüsünde olan altyapıların ise ortalamada da birinci çıkan “İdari ve teknik personel eksikliği” ve “Cihazların bakım-onarım eksikliği” konusunda çok öncelikli bir sorunu olduğu anlaşılmaktadır.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tr-TR" sz="1200" kern="1200" dirty="0" smtClean="0">
                <a:solidFill>
                  <a:schemeClr val="tx1"/>
                </a:solidFill>
                <a:effectLst/>
                <a:latin typeface="+mn-lt"/>
                <a:ea typeface="+mn-ea"/>
                <a:cs typeface="+mn-cs"/>
              </a:rPr>
              <a:t>Vakıf üniversitelerine bağlı altyapıların, “Sarf malzemesi temin edilmemesi”, “Rektörlükten yeterince kaynak aktarılmaması, “Araştırmacıların araştırma altyapılarının imkanları konusunda yeterli düzeyde bilgi sahibi olmaması” seçeneklerinde diğer kategorilere ve ortalamaya kıyasla daha az zorlukla karşılaştığı anlaşılmaktadır. Ancak, vakıf üniversitelerine bağlı altyapılar “vergiler” seçeneğinde diğer kategorilere ve ortalamaya kıyasla daha fazla zorluk çektiklerini belirtip “Kısmen Katılıyorum” cevabını vermiştir.</a:t>
            </a:r>
            <a:endParaRPr lang="tr-TR" dirty="0" smtClean="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1290684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Merkezi ve tematik araştırma</a:t>
            </a:r>
            <a:r>
              <a:rPr lang="tr-TR" baseline="0" dirty="0" smtClean="0"/>
              <a:t> laboratuvarlarının amaç, misyon ve faaliyetlerinin oldukça farklı olduğu görülebilmektedir.</a:t>
            </a:r>
            <a:endParaRPr lang="en-US" dirty="0"/>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p14="http://schemas.microsoft.com/office/powerpoint/2010/main" val="329970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p14="http://schemas.microsoft.com/office/powerpoint/2010/main" val="158820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p14="http://schemas.microsoft.com/office/powerpoint/2010/main" val="91990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 Bu konuyla ilgili olarak, YÖK, Sanayi ve Teknoloji Bakanlığı ve Başkanlığımız tarafından 3 aydır bir çalışma yürütülüyor. Tahminen</a:t>
            </a:r>
            <a:r>
              <a:rPr lang="tr-TR" baseline="0" dirty="0" smtClean="0"/>
              <a:t> 3-4 ay sonra da böyle bir </a:t>
            </a:r>
            <a:r>
              <a:rPr lang="tr-TR" baseline="0" dirty="0" err="1" smtClean="0"/>
              <a:t>veritabanının</a:t>
            </a:r>
            <a:r>
              <a:rPr lang="tr-TR" baseline="0" dirty="0" smtClean="0"/>
              <a:t> aktif hale gelmesini bekliyorum.</a:t>
            </a:r>
          </a:p>
          <a:p>
            <a:r>
              <a:rPr lang="tr-TR" baseline="0" dirty="0" smtClean="0"/>
              <a:t>2- </a:t>
            </a:r>
            <a:r>
              <a:rPr lang="tr-TR" baseline="0" dirty="0" err="1" smtClean="0"/>
              <a:t>Veritabanı</a:t>
            </a:r>
            <a:r>
              <a:rPr lang="tr-TR" baseline="0" dirty="0" smtClean="0"/>
              <a:t> önemli bir girdi olacaktır bu sisteme. Teknik bir heyetle saha ziyaretlerinin de olduğu sıkı bir takip gerekmekte.</a:t>
            </a:r>
          </a:p>
          <a:p>
            <a:r>
              <a:rPr lang="tr-TR" baseline="0" dirty="0" smtClean="0"/>
              <a:t>3- 2 milyon </a:t>
            </a:r>
            <a:r>
              <a:rPr lang="tr-TR" baseline="0" dirty="0" err="1" smtClean="0"/>
              <a:t>tl</a:t>
            </a:r>
            <a:r>
              <a:rPr lang="tr-TR" baseline="0" dirty="0" smtClean="0"/>
              <a:t> </a:t>
            </a:r>
            <a:r>
              <a:rPr lang="tr-TR" baseline="0" dirty="0" err="1" smtClean="0"/>
              <a:t>lik</a:t>
            </a:r>
            <a:r>
              <a:rPr lang="tr-TR" baseline="0" dirty="0" smtClean="0"/>
              <a:t> cihazı var ama örneğin 20.000 </a:t>
            </a:r>
            <a:r>
              <a:rPr lang="tr-TR" baseline="0" dirty="0" err="1" smtClean="0"/>
              <a:t>tl</a:t>
            </a:r>
            <a:r>
              <a:rPr lang="tr-TR" baseline="0" dirty="0" smtClean="0"/>
              <a:t> </a:t>
            </a:r>
            <a:r>
              <a:rPr lang="tr-TR" baseline="0" dirty="0" err="1" smtClean="0"/>
              <a:t>lik</a:t>
            </a:r>
            <a:r>
              <a:rPr lang="tr-TR" baseline="0" dirty="0" smtClean="0"/>
              <a:t> bakımını yapamadığı için cihaz atıl bekliyor. Tabi burada o cihazı başarılı bir şekilde çalıştırabilecek insana da ihtiyaç var.</a:t>
            </a:r>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361542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4- İnsan Hakları Uygulama</a:t>
            </a:r>
            <a:r>
              <a:rPr lang="tr-TR" baseline="0" dirty="0" smtClean="0"/>
              <a:t> Araştırma Merkezi-</a:t>
            </a:r>
            <a:r>
              <a:rPr lang="tr-TR" baseline="0" dirty="0" err="1" smtClean="0"/>
              <a:t>Nanoteknoloji</a:t>
            </a:r>
            <a:r>
              <a:rPr lang="tr-TR" baseline="0" dirty="0" smtClean="0"/>
              <a:t> Uygulama ve Araştırma Merkezi ya da Fen Bilimler Enstitüsü-</a:t>
            </a:r>
            <a:r>
              <a:rPr lang="tr-TR" baseline="0" dirty="0" err="1" smtClean="0"/>
              <a:t>Biyoteknoloji</a:t>
            </a:r>
            <a:r>
              <a:rPr lang="tr-TR" baseline="0" dirty="0" smtClean="0"/>
              <a:t> Enstitüsü</a:t>
            </a:r>
          </a:p>
          <a:p>
            <a:r>
              <a:rPr lang="tr-TR" baseline="0" dirty="0" smtClean="0"/>
              <a:t>Ar-Ge faaliyeti yürütülenle yürütülmeyenler ayrı olmalı. Başarılı olanlar araştırma enstitüsü </a:t>
            </a:r>
            <a:r>
              <a:rPr lang="tr-TR" baseline="0" dirty="0" err="1" smtClean="0"/>
              <a:t>ünvanı</a:t>
            </a:r>
            <a:r>
              <a:rPr lang="tr-TR" baseline="0" dirty="0" smtClean="0"/>
              <a:t> alabilmeli. Bu yapılara vergisel kolaylıklar, finansman ve kadro desteği sağlanmalı. </a:t>
            </a:r>
          </a:p>
          <a:p>
            <a:r>
              <a:rPr lang="tr-TR" baseline="0" dirty="0" smtClean="0"/>
              <a:t>5- böylelikle altyapılar üniversite yönetimi değişikliklerinden daha az etkilenecekler, kurumsal yapılar olabileceklerdir.</a:t>
            </a:r>
          </a:p>
          <a:p>
            <a:r>
              <a:rPr lang="tr-TR" baseline="0" dirty="0" smtClean="0"/>
              <a:t>6- rekabet ve motivasyonu artırabilecektir.</a:t>
            </a:r>
          </a:p>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1177276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7- altyapılar yılda 1 defa bir araya gelebilir,</a:t>
            </a:r>
            <a:r>
              <a:rPr lang="tr-TR" baseline="0" dirty="0" smtClean="0"/>
              <a:t> araştırmacı hareketliliği sağlanabilir. </a:t>
            </a:r>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209632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11- tanıtım hususunda</a:t>
            </a:r>
            <a:r>
              <a:rPr lang="tr-TR" baseline="0" dirty="0" smtClean="0"/>
              <a:t> önemli.</a:t>
            </a:r>
          </a:p>
          <a:p>
            <a:r>
              <a:rPr lang="tr-TR" baseline="0" dirty="0" smtClean="0"/>
              <a:t>13- ÜSİ kapsamında kısa zamanda çok iş yapılabilir.</a:t>
            </a:r>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362978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 </a:t>
            </a:r>
            <a:r>
              <a:rPr lang="tr-TR" dirty="0" err="1" smtClean="0"/>
              <a:t>THS’nin</a:t>
            </a:r>
            <a:r>
              <a:rPr lang="tr-TR" dirty="0" smtClean="0"/>
              <a:t> tamamını tek başına gerçekleştiren bir aktör veya yapı bulunmamaktadır. Aktörlerin</a:t>
            </a:r>
            <a:r>
              <a:rPr lang="tr-TR" baseline="0" dirty="0" smtClean="0"/>
              <a:t> birbirini etkileşim ve işbirliği içinde tamamlaması da bu açıdan çok önemlidir.</a:t>
            </a:r>
            <a:endParaRPr lang="tr-TR" dirty="0" smtClean="0"/>
          </a:p>
          <a:p>
            <a:r>
              <a:rPr lang="tr-TR" dirty="0" smtClean="0"/>
              <a:t>Esnek, disiplinler arası çalışmalar yürütebilen, aynı zamanda akademik araştırmayı</a:t>
            </a:r>
            <a:r>
              <a:rPr lang="tr-TR" baseline="0" dirty="0" smtClean="0"/>
              <a:t> </a:t>
            </a:r>
            <a:r>
              <a:rPr lang="tr-TR" dirty="0" smtClean="0"/>
              <a:t>yapıp araştırma sonuçlarını da sanayiye aktarabilecek iki yönlü araştırmacıları</a:t>
            </a:r>
            <a:r>
              <a:rPr lang="tr-TR" baseline="0" dirty="0" smtClean="0"/>
              <a:t> </a:t>
            </a:r>
            <a:r>
              <a:rPr lang="tr-TR" dirty="0" smtClean="0"/>
              <a:t>bünyesinde barındırabilen araştırma altyapıları akademi</a:t>
            </a:r>
            <a:r>
              <a:rPr lang="tr-TR" baseline="0" dirty="0" smtClean="0"/>
              <a:t> ve sanayi arasındaki boşluğu kapatabilecektir.</a:t>
            </a:r>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 - </a:t>
            </a:r>
            <a:r>
              <a:rPr lang="tr-TR" sz="1200" b="0" i="0" u="none" strike="noStrike" kern="1200" baseline="0" dirty="0" smtClean="0">
                <a:solidFill>
                  <a:schemeClr val="tx1"/>
                </a:solidFill>
                <a:latin typeface="+mn-lt"/>
                <a:ea typeface="+mn-ea"/>
                <a:cs typeface="+mn-cs"/>
              </a:rPr>
              <a:t>TGB, TTO, araştırma altyapıları ve özel sektör Ar-Ge merkezleri, üniversite ve sanayi arasındaki bağlantıyı sağlayarak veya güçlendirerek Ar-Ge ekosisteminin daha işlevsel hale gelmesine katkı vermektedir.</a:t>
            </a:r>
            <a:endParaRPr lang="tr-TR" baseline="0" dirty="0" smtClean="0"/>
          </a:p>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188383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131483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Araştırma altyapısı yatırımları 81 ile yayılmış olmakla birlikte, ağırlıklı olarak Ankara, İstanbul ve İzmir illerinde yoğunlaşmıştır. En çok araştırma altyapısı yatırımına sahip olan Ankara, İstanbul ve İzmir ili dışında, otomotiv alanında Kocaeli ili, uzay alanında Erzurum ili, gıda alanında ise Kocaeli, </a:t>
            </a:r>
            <a:r>
              <a:rPr lang="sv-SE" sz="1200" b="0" i="0" u="none" strike="noStrike" kern="1200" baseline="0" dirty="0" smtClean="0">
                <a:solidFill>
                  <a:schemeClr val="tx1"/>
                </a:solidFill>
                <a:latin typeface="+mn-lt"/>
                <a:ea typeface="+mn-ea"/>
                <a:cs typeface="+mn-cs"/>
              </a:rPr>
              <a:t>Antalya ve Adana illeri dikkat çekmektedir.</a:t>
            </a:r>
            <a:endParaRPr lang="tr-TR" dirty="0" smtClean="0"/>
          </a:p>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310923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406936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- 7,4 milyar TL’nin 4,5 milyar TL’si üniversitelere aktarılmıştır. Bu da toplam yatırımın yaklaşık yüzde 60’ını oluşturmaktadır.</a:t>
            </a:r>
          </a:p>
          <a:p>
            <a:r>
              <a:rPr lang="tr-TR" baseline="0" dirty="0" smtClean="0"/>
              <a:t>- Kurulum, gelişme ve olgunluk aşamalarında araştırma altyapılarının yönetim, insan kaynağı, finansman, işbirliği, izleme-değerlendirme hususlarında bazı sorunlarla karşı karşıya kalmaktadır.</a:t>
            </a:r>
          </a:p>
          <a:p>
            <a:endParaRPr lang="tr-TR" baseline="0" dirty="0" smtClean="0"/>
          </a:p>
          <a:p>
            <a:r>
              <a:rPr lang="tr-TR" baseline="0" dirty="0" smtClean="0"/>
              <a:t>Toplam yatırımın yüzde 80’i (yaklaşık 3,5 milyar TL/4,5 milyar TL) kurulum, gelişme ve olgunluk aşamalarında. Sadece yüzde 20’si 6550 sayılı Kanun kapsamında.</a:t>
            </a:r>
            <a:endParaRPr lang="tr-TR" dirty="0" smtClean="0"/>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p14="http://schemas.microsoft.com/office/powerpoint/2010/main" val="232559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Araştırma altyapıları </a:t>
            </a:r>
            <a:r>
              <a:rPr lang="tr-TR" dirty="0" err="1" smtClean="0"/>
              <a:t>veritabanı</a:t>
            </a:r>
            <a:r>
              <a:rPr lang="tr-TR" dirty="0" smtClean="0"/>
              <a:t> aracılığıyla</a:t>
            </a:r>
            <a:r>
              <a:rPr lang="tr-TR" baseline="0" dirty="0" smtClean="0"/>
              <a:t> yapıldı.</a:t>
            </a:r>
          </a:p>
          <a:p>
            <a:r>
              <a:rPr lang="tr-TR" baseline="0" dirty="0" smtClean="0"/>
              <a:t>Bundan sonra anketin 3 bölümüne ilişkin anket soruları verilebilir. Ankette hangi sorular </a:t>
            </a:r>
            <a:r>
              <a:rPr lang="tr-TR" baseline="0" smtClean="0"/>
              <a:t>vardı diye?</a:t>
            </a:r>
            <a:endParaRPr lang="en-US" dirty="0"/>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p14="http://schemas.microsoft.com/office/powerpoint/2010/main" val="252113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5" name="Veri Yer Tutucusu 4"/>
          <p:cNvSpPr>
            <a:spLocks noGrp="1"/>
          </p:cNvSpPr>
          <p:nvPr>
            <p:ph type="dt" idx="11"/>
          </p:nvPr>
        </p:nvSpPr>
        <p:spPr/>
        <p:txBody>
          <a:bodyPr/>
          <a:lstStyle/>
          <a:p>
            <a:endParaRPr lang="tr-TR"/>
          </a:p>
        </p:txBody>
      </p:sp>
    </p:spTree>
    <p:extLst>
      <p:ext uri="{BB962C8B-B14F-4D97-AF65-F5344CB8AC3E}">
        <p14:creationId xmlns:p14="http://schemas.microsoft.com/office/powerpoint/2010/main" val="313772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Tablodaki veriler, araştırma altyapıları kataloğunda yer alan araştırma altyapılarının yaklaşık %80’ini</a:t>
            </a:r>
            <a:r>
              <a:rPr lang="tr-TR" baseline="0" dirty="0" smtClean="0"/>
              <a:t> kapsayan anket çalışmasının sonuçlarıdır. Sonuçlara göre;</a:t>
            </a:r>
          </a:p>
          <a:p>
            <a:pPr marL="171450" indent="-171450">
              <a:buFontTx/>
              <a:buChar char="-"/>
            </a:pPr>
            <a:r>
              <a:rPr lang="tr-TR" baseline="0" dirty="0" smtClean="0"/>
              <a:t>M</a:t>
            </a:r>
            <a:r>
              <a:rPr lang="tr-TR" dirty="0" smtClean="0"/>
              <a:t>erkezi araştırma laboratuvarlarının 2014-2016</a:t>
            </a:r>
            <a:r>
              <a:rPr lang="tr-TR" baseline="0" dirty="0" smtClean="0"/>
              <a:t> </a:t>
            </a:r>
            <a:r>
              <a:rPr lang="tr-TR" dirty="0" smtClean="0"/>
              <a:t>yılları arası için gelirlerinin yüzde 78,3’ünün; test ve analiz hizmeti</a:t>
            </a:r>
            <a:r>
              <a:rPr lang="tr-TR" baseline="0" dirty="0" smtClean="0"/>
              <a:t> </a:t>
            </a:r>
            <a:r>
              <a:rPr lang="tr-TR" dirty="0" smtClean="0"/>
              <a:t>ve üniversitenin doğrudan öz kaynakları olduğu, en önemli gelir kaynağının</a:t>
            </a:r>
            <a:r>
              <a:rPr lang="tr-TR" baseline="0" dirty="0" smtClean="0"/>
              <a:t> </a:t>
            </a:r>
            <a:r>
              <a:rPr lang="tr-TR" dirty="0" smtClean="0"/>
              <a:t>yüzde 48,91 ile test ve analiz hizmeti olduğu görülmektedir.</a:t>
            </a:r>
          </a:p>
          <a:p>
            <a:pPr marL="171450" indent="-171450">
              <a:buFontTx/>
              <a:buChar char="-"/>
            </a:pPr>
            <a:r>
              <a:rPr lang="tr-TR" dirty="0" smtClean="0"/>
              <a:t>Tematik araştırma</a:t>
            </a:r>
            <a:r>
              <a:rPr lang="tr-TR" baseline="0" dirty="0" smtClean="0"/>
              <a:t> </a:t>
            </a:r>
            <a:r>
              <a:rPr lang="tr-TR" dirty="0" smtClean="0"/>
              <a:t>laboratuvarlarının gelir kaynaklarının ise daha dengeli ve çeşitli olduğu görülmekte ve</a:t>
            </a:r>
            <a:r>
              <a:rPr lang="tr-TR" baseline="0" dirty="0" smtClean="0"/>
              <a:t> </a:t>
            </a:r>
            <a:r>
              <a:rPr lang="tr-TR" dirty="0" smtClean="0"/>
              <a:t>özellikle TÜBİTAK’tan altyapıya aktarılan kaynak açısından merkezi araştırma</a:t>
            </a:r>
            <a:r>
              <a:rPr lang="tr-TR" baseline="0" dirty="0" smtClean="0"/>
              <a:t> </a:t>
            </a:r>
            <a:r>
              <a:rPr lang="tr-TR" dirty="0" smtClean="0"/>
              <a:t>laboratuvarlarından farklılaşmaktadır. </a:t>
            </a:r>
          </a:p>
          <a:p>
            <a:pPr marL="171450" indent="-171450">
              <a:buFontTx/>
              <a:buChar char="-"/>
            </a:pPr>
            <a:r>
              <a:rPr lang="tr-TR" dirty="0" smtClean="0"/>
              <a:t>Eğitim ve danışmanlık hizmeti ve bağış gelir</a:t>
            </a:r>
            <a:r>
              <a:rPr lang="tr-TR" baseline="0" dirty="0" smtClean="0"/>
              <a:t> </a:t>
            </a:r>
            <a:r>
              <a:rPr lang="tr-TR" dirty="0" smtClean="0"/>
              <a:t>kaynaklarının ise her iki sınıftaki altyapılar için sırasıyla yüzde 0,9 ve yüzde 0 olması</a:t>
            </a:r>
            <a:r>
              <a:rPr lang="tr-TR" baseline="0" dirty="0" smtClean="0"/>
              <a:t> </a:t>
            </a:r>
            <a:r>
              <a:rPr lang="tr-TR" dirty="0" smtClean="0"/>
              <a:t>da önemli bir sorun olarak görülmektedir.</a:t>
            </a:r>
          </a:p>
          <a:p>
            <a:r>
              <a:rPr lang="tr-TR" b="1" dirty="0" smtClean="0"/>
              <a:t>Tabloda</a:t>
            </a:r>
            <a:r>
              <a:rPr lang="tr-TR" b="1" baseline="0" dirty="0" smtClean="0"/>
              <a:t> yüzdesel gelir dağılımı gösterilmekte olup, söz konusu gelirler altyapının etkin çalışmasını sağlayacak gider düzeyinin çok altındadır.</a:t>
            </a:r>
            <a:endParaRPr lang="tr-TR" b="1" dirty="0" smtClean="0"/>
          </a:p>
          <a:p>
            <a:endParaRPr lang="tr-TR" dirty="0"/>
          </a:p>
        </p:txBody>
      </p:sp>
      <p:sp>
        <p:nvSpPr>
          <p:cNvPr id="4" name="Veri Yer Tutucusu 3"/>
          <p:cNvSpPr>
            <a:spLocks noGrp="1"/>
          </p:cNvSpPr>
          <p:nvPr>
            <p:ph type="dt" idx="10"/>
          </p:nvPr>
        </p:nvSpPr>
        <p:spPr/>
        <p:txBody>
          <a:bodyPr/>
          <a:lstStyle/>
          <a:p>
            <a:endParaRPr lang="tr-TR"/>
          </a:p>
        </p:txBody>
      </p:sp>
    </p:spTree>
    <p:extLst>
      <p:ext uri="{BB962C8B-B14F-4D97-AF65-F5344CB8AC3E}">
        <p14:creationId xmlns:p14="http://schemas.microsoft.com/office/powerpoint/2010/main" val="149968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5DD272A-13DC-41F2-8AAB-F92DD55403CA}"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206112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5DD272A-13DC-41F2-8AAB-F92DD55403CA}"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361706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5DD272A-13DC-41F2-8AAB-F92DD55403CA}"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315277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marL="171450" indent="-171450">
              <a:lnSpc>
                <a:spcPct val="150000"/>
              </a:lnSpc>
              <a:buClr>
                <a:srgbClr val="D4B065"/>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514350" indent="-171450">
              <a:lnSpc>
                <a:spcPct val="150000"/>
              </a:lnSpc>
              <a:buClr>
                <a:srgbClr val="D4B065"/>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marL="857250" indent="-171450">
              <a:lnSpc>
                <a:spcPct val="150000"/>
              </a:lnSpc>
              <a:buClr>
                <a:srgbClr val="D4B065"/>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3pPr>
            <a:lvl4pPr marL="1200150" indent="-171450">
              <a:lnSpc>
                <a:spcPct val="150000"/>
              </a:lnSpc>
              <a:buClr>
                <a:srgbClr val="D4B065"/>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4pPr>
            <a:lvl5pPr marL="1543050" indent="-171450">
              <a:lnSpc>
                <a:spcPct val="150000"/>
              </a:lnSpc>
              <a:buClr>
                <a:srgbClr val="D4B065"/>
              </a:buClr>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25DD272A-13DC-41F2-8AAB-F92DD55403CA}"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689A0F-4965-4C77-A447-C3998C7AE6A6}" type="slidenum">
              <a:rPr lang="tr-TR" smtClean="0"/>
              <a:t>‹#›</a:t>
            </a:fld>
            <a:endParaRPr lang="tr-TR"/>
          </a:p>
        </p:txBody>
      </p:sp>
      <p:sp>
        <p:nvSpPr>
          <p:cNvPr id="7" name="3 Dikdörtgen"/>
          <p:cNvSpPr/>
          <p:nvPr userDrawn="1"/>
        </p:nvSpPr>
        <p:spPr>
          <a:xfrm>
            <a:off x="0" y="1"/>
            <a:ext cx="12192000" cy="428625"/>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r" eaLnBrk="1" fontAlgn="auto" hangingPunct="1">
              <a:spcAft>
                <a:spcPts val="0"/>
              </a:spcAft>
              <a:defRPr/>
            </a:pPr>
            <a:endParaRPr lang="tr-TR" sz="2000" dirty="0">
              <a:solidFill>
                <a:schemeClr val="bg1"/>
              </a:solidFill>
              <a:latin typeface="HelveticaNeueLT Pro 57 Cn"/>
              <a:cs typeface="Arial" pitchFamily="34" charset="0"/>
            </a:endParaRPr>
          </a:p>
        </p:txBody>
      </p:sp>
      <p:sp>
        <p:nvSpPr>
          <p:cNvPr id="8" name="8 Dikdörtgen"/>
          <p:cNvSpPr/>
          <p:nvPr userDrawn="1"/>
        </p:nvSpPr>
        <p:spPr>
          <a:xfrm>
            <a:off x="0" y="6651627"/>
            <a:ext cx="12192000" cy="214312"/>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800"/>
          </a:p>
        </p:txBody>
      </p:sp>
      <p:sp>
        <p:nvSpPr>
          <p:cNvPr id="12" name="Akış Çizelgesi: İşlem 11"/>
          <p:cNvSpPr/>
          <p:nvPr userDrawn="1"/>
        </p:nvSpPr>
        <p:spPr>
          <a:xfrm>
            <a:off x="11399981" y="6689463"/>
            <a:ext cx="424873" cy="13864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0B10FC3B-A8E1-4268-8058-2D9393436A2B}" type="slidenum">
              <a:rPr lang="tr-TR" sz="900" b="1" smtClean="0">
                <a:solidFill>
                  <a:srgbClr val="FF0000"/>
                </a:solidFill>
                <a:latin typeface="Century Gothic" panose="020B0502020202020204" pitchFamily="34" charset="0"/>
              </a:rPr>
              <a:t>‹#›</a:t>
            </a:fld>
            <a:endParaRPr lang="tr-TR" sz="900" b="1" dirty="0">
              <a:solidFill>
                <a:srgbClr val="FF0000"/>
              </a:solidFill>
              <a:latin typeface="Century Gothic" panose="020B0502020202020204" pitchFamily="34" charset="0"/>
            </a:endParaRPr>
          </a:p>
        </p:txBody>
      </p:sp>
      <p:sp>
        <p:nvSpPr>
          <p:cNvPr id="10" name="Dikdörtgen 9"/>
          <p:cNvSpPr/>
          <p:nvPr userDrawn="1"/>
        </p:nvSpPr>
        <p:spPr>
          <a:xfrm>
            <a:off x="0" y="428625"/>
            <a:ext cx="12192000" cy="104775"/>
          </a:xfrm>
          <a:prstGeom prst="rect">
            <a:avLst/>
          </a:prstGeom>
          <a:solidFill>
            <a:srgbClr val="D7B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16" name="Dikdörtgen 15"/>
          <p:cNvSpPr/>
          <p:nvPr userDrawn="1"/>
        </p:nvSpPr>
        <p:spPr>
          <a:xfrm>
            <a:off x="0" y="6607124"/>
            <a:ext cx="12192000" cy="46408"/>
          </a:xfrm>
          <a:prstGeom prst="rect">
            <a:avLst/>
          </a:prstGeom>
          <a:solidFill>
            <a:srgbClr val="D7B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Tree>
    <p:extLst>
      <p:ext uri="{BB962C8B-B14F-4D97-AF65-F5344CB8AC3E}">
        <p14:creationId xmlns:p14="http://schemas.microsoft.com/office/powerpoint/2010/main" val="181985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5DD272A-13DC-41F2-8AAB-F92DD55403CA}" type="datetimeFigureOut">
              <a:rPr lang="tr-TR" smtClean="0"/>
              <a:t>20.03.2019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374399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5DD272A-13DC-41F2-8AAB-F92DD55403CA}" type="datetimeFigureOut">
              <a:rPr lang="tr-TR" smtClean="0"/>
              <a:t>20.03.2019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413113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845127" y="2507552"/>
            <a:ext cx="5156200"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1" y="2507552"/>
            <a:ext cx="5181601" cy="3680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25DD272A-13DC-41F2-8AAB-F92DD55403CA}" type="datetimeFigureOut">
              <a:rPr lang="tr-TR" smtClean="0"/>
              <a:t>20.03.2019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8689A0F-4965-4C77-A447-C3998C7AE6A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39000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DD272A-13DC-41F2-8AAB-F92DD55403CA}" type="datetimeFigureOut">
              <a:rPr lang="tr-TR" smtClean="0"/>
              <a:t>20.03.2019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8689A0F-4965-4C77-A447-C3998C7AE6A6}" type="slidenum">
              <a:rPr lang="tr-TR" smtClean="0"/>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14076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D272A-13DC-41F2-8AAB-F92DD55403CA}" type="datetimeFigureOut">
              <a:rPr lang="tr-TR" smtClean="0"/>
              <a:t>20.03.2019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293657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DD272A-13DC-41F2-8AAB-F92DD55403CA}" type="datetimeFigureOut">
              <a:rPr lang="tr-TR" smtClean="0"/>
              <a:t>20.03.2019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132404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5DD272A-13DC-41F2-8AAB-F92DD55403CA}" type="datetimeFigureOut">
              <a:rPr lang="tr-TR" smtClean="0"/>
              <a:t>20.03.2019</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689A0F-4965-4C77-A447-C3998C7AE6A6}" type="slidenum">
              <a:rPr lang="tr-TR" smtClean="0"/>
              <a:t>‹#›</a:t>
            </a:fld>
            <a:endParaRPr lang="tr-TR"/>
          </a:p>
        </p:txBody>
      </p:sp>
    </p:spTree>
    <p:extLst>
      <p:ext uri="{BB962C8B-B14F-4D97-AF65-F5344CB8AC3E}">
        <p14:creationId xmlns:p14="http://schemas.microsoft.com/office/powerpoint/2010/main" val="28932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5DD272A-13DC-41F2-8AAB-F92DD55403CA}" type="datetimeFigureOut">
              <a:rPr lang="tr-TR" smtClean="0"/>
              <a:t>20.03.2019</a:t>
            </a:fld>
            <a:endParaRPr lang="tr-T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8689A0F-4965-4C77-A447-C3998C7AE6A6}" type="slidenum">
              <a:rPr lang="tr-TR" smtClean="0"/>
              <a:t>‹#›</a:t>
            </a:fld>
            <a:endParaRPr lang="tr-TR"/>
          </a:p>
        </p:txBody>
      </p:sp>
    </p:spTree>
    <p:extLst>
      <p:ext uri="{BB962C8B-B14F-4D97-AF65-F5344CB8AC3E}">
        <p14:creationId xmlns:p14="http://schemas.microsoft.com/office/powerpoint/2010/main" val="37525185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png"/><Relationship Id="rId4" Type="http://schemas.openxmlformats.org/officeDocument/2006/relationships/diagramData" Target="../diagrams/data3.xml"/><Relationship Id="rId9"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tr/url?sa=i&amp;rct=j&amp;q=&amp;esrc=s&amp;frm=1&amp;source=images&amp;cd=&amp;cad=rja&amp;docid=dxyFuODIvWauCM&amp;tbnid=Vukj_sqtAAS-vM:&amp;ved=0CAUQjRw&amp;url=http://www.gmka.org.tr/kalkinma_bakanligi_logo&amp;ei=bpswUYa_FJDSsgaX_ICoBw&amp;bvm=bv.43148975,d.Yms&amp;psig=AFQjCNEKJATDKYIYNwtJ_bUeml1CIvbtAA&amp;ust=1362226408258759" TargetMode="Externa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1 Başlık"/>
          <p:cNvSpPr>
            <a:spLocks noGrp="1"/>
          </p:cNvSpPr>
          <p:nvPr>
            <p:ph type="ctrTitle"/>
          </p:nvPr>
        </p:nvSpPr>
        <p:spPr>
          <a:xfrm>
            <a:off x="1" y="1949220"/>
            <a:ext cx="12191999" cy="4623030"/>
          </a:xfrm>
        </p:spPr>
        <p:txBody>
          <a:bodyPr>
            <a:normAutofit/>
          </a:bodyPr>
          <a:lstStyle/>
          <a:p>
            <a:r>
              <a:rPr lang="tr-TR" sz="3200" b="1" dirty="0" smtClean="0">
                <a:latin typeface="Cambria" panose="02040503050406030204" pitchFamily="18" charset="0"/>
              </a:rPr>
              <a:t>TÜRKİYE’DE ARAŞTIRMA ALTYAPILARININ ETKİNLİĞİNİN ARTIRILMASI: ANALİZ VE ÖNERİLER</a:t>
            </a:r>
            <a:r>
              <a:rPr lang="tr-TR" sz="3600" b="1" dirty="0">
                <a:latin typeface="Cambria" panose="02040503050406030204" pitchFamily="18" charset="0"/>
              </a:rPr>
              <a:t/>
            </a:r>
            <a:br>
              <a:rPr lang="tr-TR" sz="3600" b="1" dirty="0">
                <a:latin typeface="Cambria" panose="02040503050406030204" pitchFamily="18" charset="0"/>
              </a:rPr>
            </a:br>
            <a:r>
              <a:rPr lang="tr-TR" sz="3600" dirty="0">
                <a:solidFill>
                  <a:srgbClr val="C00000"/>
                </a:solidFill>
                <a:latin typeface="Cambria" panose="02040503050406030204" pitchFamily="18" charset="0"/>
              </a:rPr>
              <a:t/>
            </a:r>
            <a:br>
              <a:rPr lang="tr-TR" sz="3600" dirty="0">
                <a:solidFill>
                  <a:srgbClr val="C00000"/>
                </a:solidFill>
                <a:latin typeface="Cambria" panose="02040503050406030204" pitchFamily="18" charset="0"/>
              </a:rPr>
            </a:br>
            <a:r>
              <a:rPr lang="tr-TR" sz="3600" dirty="0" smtClean="0">
                <a:solidFill>
                  <a:srgbClr val="C00000"/>
                </a:solidFill>
                <a:latin typeface="Cambria" panose="02040503050406030204" pitchFamily="18" charset="0"/>
              </a:rPr>
              <a:t>  </a:t>
            </a:r>
            <a:r>
              <a:rPr lang="tr-TR" sz="3200" dirty="0" smtClean="0">
                <a:solidFill>
                  <a:schemeClr val="accent4">
                    <a:lumMod val="75000"/>
                  </a:schemeClr>
                </a:solidFill>
                <a:latin typeface="Cambria" panose="02040503050406030204" pitchFamily="18" charset="0"/>
              </a:rPr>
              <a:t>Mehmet Cem FENDOĞLU</a:t>
            </a:r>
            <a:r>
              <a:rPr lang="tr-TR" sz="3200" dirty="0">
                <a:solidFill>
                  <a:schemeClr val="accent4">
                    <a:lumMod val="75000"/>
                  </a:schemeClr>
                </a:solidFill>
                <a:latin typeface="Cambria" panose="02040503050406030204" pitchFamily="18" charset="0"/>
              </a:rPr>
              <a:t/>
            </a:r>
            <a:br>
              <a:rPr lang="tr-TR" sz="3200" dirty="0">
                <a:solidFill>
                  <a:schemeClr val="accent4">
                    <a:lumMod val="75000"/>
                  </a:schemeClr>
                </a:solidFill>
                <a:latin typeface="Cambria" panose="02040503050406030204" pitchFamily="18" charset="0"/>
              </a:rPr>
            </a:br>
            <a:r>
              <a:rPr lang="tr-TR" sz="3200" dirty="0" smtClean="0">
                <a:solidFill>
                  <a:schemeClr val="accent4">
                    <a:lumMod val="75000"/>
                  </a:schemeClr>
                </a:solidFill>
                <a:latin typeface="Cambria" panose="02040503050406030204" pitchFamily="18" charset="0"/>
              </a:rPr>
              <a:t>  </a:t>
            </a:r>
            <a:r>
              <a:rPr lang="tr-TR" sz="2000" b="1" dirty="0" smtClean="0">
                <a:solidFill>
                  <a:schemeClr val="accent4">
                    <a:lumMod val="75000"/>
                  </a:schemeClr>
                </a:solidFill>
                <a:latin typeface="Cambria" panose="02040503050406030204" pitchFamily="18" charset="0"/>
              </a:rPr>
              <a:t>Strateji ve Bütçe Uzmanı</a:t>
            </a:r>
            <a:r>
              <a:rPr lang="tr-TR" sz="2000" b="1" dirty="0">
                <a:solidFill>
                  <a:schemeClr val="accent4">
                    <a:lumMod val="75000"/>
                  </a:schemeClr>
                </a:solidFill>
                <a:latin typeface="Cambria" panose="02040503050406030204" pitchFamily="18" charset="0"/>
              </a:rPr>
              <a:t/>
            </a:r>
            <a:br>
              <a:rPr lang="tr-TR" sz="2000" b="1" dirty="0">
                <a:solidFill>
                  <a:schemeClr val="accent4">
                    <a:lumMod val="75000"/>
                  </a:schemeClr>
                </a:solidFill>
                <a:latin typeface="Cambria" panose="02040503050406030204" pitchFamily="18" charset="0"/>
              </a:rPr>
            </a:br>
            <a:r>
              <a:rPr lang="tr-TR" sz="3200" dirty="0" smtClean="0">
                <a:solidFill>
                  <a:schemeClr val="accent4">
                    <a:lumMod val="75000"/>
                  </a:schemeClr>
                </a:solidFill>
                <a:latin typeface="Cambria" panose="02040503050406030204" pitchFamily="18" charset="0"/>
              </a:rPr>
              <a:t/>
            </a:r>
            <a:br>
              <a:rPr lang="tr-TR" sz="3200" dirty="0" smtClean="0">
                <a:solidFill>
                  <a:schemeClr val="accent4">
                    <a:lumMod val="75000"/>
                  </a:schemeClr>
                </a:solidFill>
                <a:latin typeface="Cambria" panose="02040503050406030204" pitchFamily="18" charset="0"/>
              </a:rPr>
            </a:br>
            <a:r>
              <a:rPr lang="tr-TR" sz="2000" dirty="0" smtClean="0">
                <a:solidFill>
                  <a:schemeClr val="accent4">
                    <a:lumMod val="75000"/>
                  </a:schemeClr>
                </a:solidFill>
                <a:latin typeface="Cambria" panose="02040503050406030204" pitchFamily="18" charset="0"/>
              </a:rPr>
              <a:t>2023 </a:t>
            </a:r>
            <a:r>
              <a:rPr lang="tr-TR" sz="2000" dirty="0">
                <a:solidFill>
                  <a:schemeClr val="accent4">
                    <a:lumMod val="75000"/>
                  </a:schemeClr>
                </a:solidFill>
                <a:latin typeface="Cambria" panose="02040503050406030204" pitchFamily="18" charset="0"/>
              </a:rPr>
              <a:t>Vizyonunda Üniversitelerin Araştırma Laboratuvarları </a:t>
            </a:r>
            <a:r>
              <a:rPr lang="tr-TR" sz="2000" dirty="0" err="1">
                <a:solidFill>
                  <a:schemeClr val="accent4">
                    <a:lumMod val="75000"/>
                  </a:schemeClr>
                </a:solidFill>
                <a:latin typeface="Cambria" panose="02040503050406030204" pitchFamily="18" charset="0"/>
              </a:rPr>
              <a:t>Çalıştayı</a:t>
            </a:r>
            <a:r>
              <a:rPr lang="tr-TR" sz="2000" dirty="0">
                <a:solidFill>
                  <a:schemeClr val="accent4">
                    <a:lumMod val="75000"/>
                  </a:schemeClr>
                </a:solidFill>
                <a:latin typeface="Cambria" panose="02040503050406030204" pitchFamily="18" charset="0"/>
              </a:rPr>
              <a:t> </a:t>
            </a:r>
            <a:r>
              <a:rPr lang="tr-TR" sz="2000" dirty="0" smtClean="0">
                <a:solidFill>
                  <a:schemeClr val="accent4">
                    <a:lumMod val="75000"/>
                  </a:schemeClr>
                </a:solidFill>
                <a:latin typeface="Cambria" panose="02040503050406030204" pitchFamily="18" charset="0"/>
              </a:rPr>
              <a:t>– V, Amasya (21-22 </a:t>
            </a:r>
            <a:r>
              <a:rPr lang="tr-TR" sz="2000" dirty="0">
                <a:solidFill>
                  <a:schemeClr val="accent4">
                    <a:lumMod val="75000"/>
                  </a:schemeClr>
                </a:solidFill>
                <a:latin typeface="Cambria" panose="02040503050406030204" pitchFamily="18" charset="0"/>
              </a:rPr>
              <a:t>Mart 2019)</a:t>
            </a:r>
            <a:endParaRPr lang="tr-TR" sz="2400" dirty="0">
              <a:solidFill>
                <a:schemeClr val="accent4">
                  <a:lumMod val="75000"/>
                </a:schemeClr>
              </a:solidFill>
              <a:latin typeface="Cambria" panose="02040503050406030204" pitchFamily="18" charset="0"/>
            </a:endParaRPr>
          </a:p>
        </p:txBody>
      </p:sp>
      <p:sp>
        <p:nvSpPr>
          <p:cNvPr id="15" name="14 Dikdörtgen"/>
          <p:cNvSpPr/>
          <p:nvPr/>
        </p:nvSpPr>
        <p:spPr>
          <a:xfrm>
            <a:off x="0" y="0"/>
            <a:ext cx="12192000" cy="457200"/>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FF0000"/>
                </a:solidFill>
                <a:effectLst/>
                <a:uLnTx/>
                <a:uFillTx/>
                <a:latin typeface="Calibri"/>
                <a:ea typeface="+mn-ea"/>
                <a:cs typeface="+mn-cs"/>
              </a:rPr>
              <a:t>								</a:t>
            </a:r>
            <a:endParaRPr kumimoji="0" lang="tr-TR"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2" name="21 Dikdörtgen"/>
          <p:cNvSpPr/>
          <p:nvPr/>
        </p:nvSpPr>
        <p:spPr>
          <a:xfrm>
            <a:off x="0" y="6572250"/>
            <a:ext cx="12192000" cy="285750"/>
          </a:xfrm>
          <a:prstGeom prst="rect">
            <a:avLst/>
          </a:prstGeom>
          <a:solidFill>
            <a:srgbClr val="D4B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lt Başlık 2"/>
          <p:cNvSpPr txBox="1">
            <a:spLocks/>
          </p:cNvSpPr>
          <p:nvPr/>
        </p:nvSpPr>
        <p:spPr>
          <a:xfrm>
            <a:off x="0" y="1949219"/>
            <a:ext cx="12192000" cy="918645"/>
          </a:xfrm>
          <a:prstGeom prst="rect">
            <a:avLst/>
          </a:prstGeom>
        </p:spPr>
        <p:txBody>
          <a:bodyPr vert="horz" lIns="91440" tIns="45720" rIns="91440" bIns="45720" rtlCol="0">
            <a:noAutofit/>
          </a:bodyPr>
          <a:lstStyle>
            <a:lvl1pPr marL="171450" indent="-171450" algn="l" defTabSz="685800" rtl="0" eaLnBrk="1" latinLnBrk="0" hangingPunct="1">
              <a:lnSpc>
                <a:spcPct val="150000"/>
              </a:lnSpc>
              <a:spcBef>
                <a:spcPts val="750"/>
              </a:spcBef>
              <a:buClr>
                <a:srgbClr val="C00000"/>
              </a:buClr>
              <a:buFont typeface="Wingdings" panose="05000000000000000000" pitchFamily="2" charset="2"/>
              <a:buChar char="v"/>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150000"/>
              </a:lnSpc>
              <a:spcBef>
                <a:spcPts val="375"/>
              </a:spcBef>
              <a:buClr>
                <a:srgbClr val="C00000"/>
              </a:buClr>
              <a:buFont typeface="Wingdings" panose="05000000000000000000" pitchFamily="2" charset="2"/>
              <a:buChar char="v"/>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150000"/>
              </a:lnSpc>
              <a:spcBef>
                <a:spcPts val="375"/>
              </a:spcBef>
              <a:buClr>
                <a:srgbClr val="C00000"/>
              </a:buClr>
              <a:buFont typeface="Wingdings" panose="05000000000000000000" pitchFamily="2" charset="2"/>
              <a:buChar char="v"/>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150000"/>
              </a:lnSpc>
              <a:spcBef>
                <a:spcPts val="375"/>
              </a:spcBef>
              <a:buClr>
                <a:srgbClr val="C00000"/>
              </a:buClr>
              <a:buFont typeface="Wingdings" panose="05000000000000000000" pitchFamily="2" charset="2"/>
              <a:buChar char="v"/>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150000"/>
              </a:lnSpc>
              <a:spcBef>
                <a:spcPts val="375"/>
              </a:spcBef>
              <a:buClr>
                <a:srgbClr val="C00000"/>
              </a:buClr>
              <a:buFont typeface="Wingdings" panose="05000000000000000000" pitchFamily="2" charset="2"/>
              <a:buChar char="v"/>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kumimoji="0" lang="tr-TR" sz="24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T.C. CUMHURBAŞKANLIĞI</a:t>
            </a:r>
          </a:p>
          <a:p>
            <a:pPr marL="0" marR="0" lvl="0" indent="0" algn="ctr" defTabSz="6858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kumimoji="0" lang="tr-TR" sz="24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STRATEJİ VE BÜTÇE </a:t>
            </a:r>
            <a:r>
              <a:rPr kumimoji="0" lang="tr-TR" sz="2400" b="1" i="0" u="none" strike="noStrike" kern="1200" cap="none" spc="0" normalizeH="0" baseline="0" noProof="0" dirty="0" smtClean="0">
                <a:ln>
                  <a:noFill/>
                </a:ln>
                <a:solidFill>
                  <a:srgbClr val="C00000"/>
                </a:solidFill>
                <a:effectLst/>
                <a:uLnTx/>
                <a:uFillTx/>
                <a:latin typeface="Cambria" panose="02040503050406030204" pitchFamily="18" charset="0"/>
                <a:ea typeface="+mn-ea"/>
                <a:cs typeface="+mn-cs"/>
              </a:rPr>
              <a:t>BAŞKANLIĞI</a:t>
            </a:r>
            <a:endParaRPr kumimoji="0" lang="tr-TR" sz="2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pic>
        <p:nvPicPr>
          <p:cNvPr id="7" name="Resim 6">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407068" y="588724"/>
            <a:ext cx="1377861" cy="1210600"/>
          </a:xfrm>
          <a:prstGeom prst="rect">
            <a:avLst/>
          </a:prstGeom>
          <a:noFill/>
          <a:ln>
            <a:noFill/>
          </a:ln>
        </p:spPr>
      </p:pic>
    </p:spTree>
    <p:extLst>
      <p:ext uri="{BB962C8B-B14F-4D97-AF65-F5344CB8AC3E}">
        <p14:creationId xmlns:p14="http://schemas.microsoft.com/office/powerpoint/2010/main" val="376234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121368" y="484550"/>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160559" y="934266"/>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Altyapılarının alan bazlı dağılımı</a:t>
            </a:r>
            <a:endParaRPr lang="tr-TR" i="1" dirty="0">
              <a:solidFill>
                <a:prstClr val="black"/>
              </a:solidFill>
              <a:latin typeface="Cambria" panose="02040503050406030204" pitchFamily="18" charset="0"/>
            </a:endParaRPr>
          </a:p>
        </p:txBody>
      </p:sp>
      <p:pic>
        <p:nvPicPr>
          <p:cNvPr id="7" name="Resim 6" descr="C:\Users\mcfendoglu\Desktop\KURUM TEZİ\GRAFİKLER\haritalar_fendo\sağlık birleşi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2388" y="1332715"/>
            <a:ext cx="5011910" cy="2520000"/>
          </a:xfrm>
          <a:prstGeom prst="rect">
            <a:avLst/>
          </a:prstGeom>
          <a:ln>
            <a:noFill/>
          </a:ln>
          <a:effectLst>
            <a:outerShdw blurRad="190500" algn="tl" rotWithShape="0">
              <a:srgbClr val="000000">
                <a:alpha val="70000"/>
              </a:srgbClr>
            </a:outerShdw>
          </a:effectLst>
        </p:spPr>
      </p:pic>
      <p:pic>
        <p:nvPicPr>
          <p:cNvPr id="9" name="Resim 8" descr="C:\Users\mcfendoglu\Desktop\KURUM TEZİ\GRAFİKLER\haritalar_fendo\Enerji birleşi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7368" y="1352497"/>
            <a:ext cx="4991405" cy="2520000"/>
          </a:xfrm>
          <a:prstGeom prst="rect">
            <a:avLst/>
          </a:prstGeom>
          <a:ln>
            <a:noFill/>
          </a:ln>
          <a:effectLst>
            <a:outerShdw blurRad="190500" algn="tl" rotWithShape="0">
              <a:srgbClr val="000000">
                <a:alpha val="70000"/>
              </a:srgbClr>
            </a:outerShdw>
          </a:effectLst>
        </p:spPr>
      </p:pic>
      <p:pic>
        <p:nvPicPr>
          <p:cNvPr id="10" name="Resim 9" descr="C:\Users\mcfendoglu\Desktop\KURUM TEZİ\GRAFİKLER\haritalar_fendo\makine birleşik.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388" y="3852715"/>
            <a:ext cx="5011910" cy="2520000"/>
          </a:xfrm>
          <a:prstGeom prst="rect">
            <a:avLst/>
          </a:prstGeom>
          <a:ln>
            <a:noFill/>
          </a:ln>
          <a:effectLst>
            <a:outerShdw blurRad="190500" algn="tl" rotWithShape="0">
              <a:srgbClr val="000000">
                <a:alpha val="70000"/>
              </a:srgbClr>
            </a:outerShdw>
          </a:effectLst>
        </p:spPr>
      </p:pic>
      <p:pic>
        <p:nvPicPr>
          <p:cNvPr id="12" name="Resim 11" descr="C:\Users\mcfendoglu\Desktop\KURUM TEZİ\GRAFİKLER\haritalar_fendo\otomotiv birleşik.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7368" y="3861625"/>
            <a:ext cx="4991404" cy="2520000"/>
          </a:xfrm>
          <a:prstGeom prst="rect">
            <a:avLst/>
          </a:prstGeom>
          <a:ln>
            <a:noFill/>
          </a:ln>
          <a:effectLst>
            <a:outerShdw blurRad="190500" algn="tl" rotWithShape="0">
              <a:srgbClr val="000000">
                <a:alpha val="70000"/>
              </a:srgbClr>
            </a:outerShdw>
          </a:effectLst>
        </p:spPr>
      </p:pic>
      <p:sp>
        <p:nvSpPr>
          <p:cNvPr id="13" name="Metin kutusu 12"/>
          <p:cNvSpPr txBox="1"/>
          <p:nvPr/>
        </p:nvSpPr>
        <p:spPr>
          <a:xfrm>
            <a:off x="1696191" y="3496911"/>
            <a:ext cx="2628900" cy="369332"/>
          </a:xfrm>
          <a:prstGeom prst="rect">
            <a:avLst/>
          </a:prstGeom>
          <a:noFill/>
        </p:spPr>
        <p:txBody>
          <a:bodyPr wrap="square" rtlCol="0">
            <a:spAutoFit/>
          </a:bodyPr>
          <a:lstStyle/>
          <a:p>
            <a:r>
              <a:rPr lang="tr-TR" dirty="0">
                <a:latin typeface="Arial Black" panose="020B0A04020102020204" pitchFamily="34" charset="0"/>
              </a:rPr>
              <a:t>Sağlık </a:t>
            </a:r>
          </a:p>
        </p:txBody>
      </p:sp>
      <p:sp>
        <p:nvSpPr>
          <p:cNvPr id="14" name="Metin kutusu 13"/>
          <p:cNvSpPr txBox="1"/>
          <p:nvPr/>
        </p:nvSpPr>
        <p:spPr>
          <a:xfrm>
            <a:off x="6256559" y="3462556"/>
            <a:ext cx="2628900" cy="369332"/>
          </a:xfrm>
          <a:prstGeom prst="rect">
            <a:avLst/>
          </a:prstGeom>
          <a:noFill/>
        </p:spPr>
        <p:txBody>
          <a:bodyPr wrap="square" rtlCol="0">
            <a:spAutoFit/>
          </a:bodyPr>
          <a:lstStyle/>
          <a:p>
            <a:r>
              <a:rPr lang="tr-TR" dirty="0">
                <a:latin typeface="Arial Black" panose="020B0A04020102020204" pitchFamily="34" charset="0"/>
              </a:rPr>
              <a:t>Enerji </a:t>
            </a:r>
          </a:p>
        </p:txBody>
      </p:sp>
      <p:sp>
        <p:nvSpPr>
          <p:cNvPr id="15" name="Metin kutusu 14"/>
          <p:cNvSpPr txBox="1"/>
          <p:nvPr/>
        </p:nvSpPr>
        <p:spPr>
          <a:xfrm>
            <a:off x="1696191" y="6087138"/>
            <a:ext cx="2628900" cy="369332"/>
          </a:xfrm>
          <a:prstGeom prst="rect">
            <a:avLst/>
          </a:prstGeom>
          <a:noFill/>
        </p:spPr>
        <p:txBody>
          <a:bodyPr wrap="square" rtlCol="0">
            <a:spAutoFit/>
          </a:bodyPr>
          <a:lstStyle/>
          <a:p>
            <a:r>
              <a:rPr lang="tr-TR" dirty="0">
                <a:latin typeface="Arial Black" panose="020B0A04020102020204" pitchFamily="34" charset="0"/>
              </a:rPr>
              <a:t>Makine-İmalat</a:t>
            </a:r>
          </a:p>
        </p:txBody>
      </p:sp>
      <p:sp>
        <p:nvSpPr>
          <p:cNvPr id="16" name="Metin kutusu 15"/>
          <p:cNvSpPr txBox="1"/>
          <p:nvPr/>
        </p:nvSpPr>
        <p:spPr>
          <a:xfrm>
            <a:off x="6256559" y="6042403"/>
            <a:ext cx="2628900" cy="369332"/>
          </a:xfrm>
          <a:prstGeom prst="rect">
            <a:avLst/>
          </a:prstGeom>
          <a:noFill/>
        </p:spPr>
        <p:txBody>
          <a:bodyPr wrap="square" rtlCol="0">
            <a:spAutoFit/>
          </a:bodyPr>
          <a:lstStyle/>
          <a:p>
            <a:r>
              <a:rPr lang="tr-TR" dirty="0">
                <a:latin typeface="Arial Black" panose="020B0A04020102020204" pitchFamily="34" charset="0"/>
              </a:rPr>
              <a:t>Otomotiv</a:t>
            </a:r>
          </a:p>
        </p:txBody>
      </p:sp>
      <p:sp>
        <p:nvSpPr>
          <p:cNvPr id="17" name="Metin kutusu 2"/>
          <p:cNvSpPr txBox="1"/>
          <p:nvPr/>
        </p:nvSpPr>
        <p:spPr>
          <a:xfrm>
            <a:off x="932163" y="6372715"/>
            <a:ext cx="346578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a:latin typeface="Cambria" panose="02040503050406030204" pitchFamily="18" charset="0"/>
              </a:rPr>
              <a:t>Kaynak: </a:t>
            </a:r>
            <a:r>
              <a:rPr lang="tr-TR" sz="1400" dirty="0" smtClean="0">
                <a:latin typeface="Cambria" panose="02040503050406030204" pitchFamily="18" charset="0"/>
              </a:rPr>
              <a:t>Fendoğlu (2018:214-215)</a:t>
            </a:r>
            <a:endParaRPr lang="tr-TR" sz="1400" dirty="0">
              <a:latin typeface="Cambria" panose="02040503050406030204" pitchFamily="18" charset="0"/>
            </a:endParaRPr>
          </a:p>
        </p:txBody>
      </p:sp>
    </p:spTree>
    <p:extLst>
      <p:ext uri="{BB962C8B-B14F-4D97-AF65-F5344CB8AC3E}">
        <p14:creationId xmlns:p14="http://schemas.microsoft.com/office/powerpoint/2010/main" val="338871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484550"/>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141182" y="907715"/>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Altyapılarının alan bazlı dağılımı</a:t>
            </a:r>
            <a:endParaRPr lang="tr-TR" i="1" dirty="0">
              <a:solidFill>
                <a:prstClr val="black"/>
              </a:solidFill>
              <a:latin typeface="Cambria" panose="02040503050406030204" pitchFamily="18" charset="0"/>
            </a:endParaRPr>
          </a:p>
        </p:txBody>
      </p:sp>
      <p:pic>
        <p:nvPicPr>
          <p:cNvPr id="17" name="Resim 16" descr="C:\Users\mcfendoglu\Desktop\KURUM TEZİ\GRAFİKLER\haritalar_fendo\gıda birleşik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387" y="1302282"/>
            <a:ext cx="4996963" cy="2520000"/>
          </a:xfrm>
          <a:prstGeom prst="rect">
            <a:avLst/>
          </a:prstGeom>
          <a:ln>
            <a:noFill/>
          </a:ln>
          <a:effectLst>
            <a:outerShdw blurRad="190500" algn="tl" rotWithShape="0">
              <a:srgbClr val="000000">
                <a:alpha val="70000"/>
              </a:srgbClr>
            </a:outerShdw>
          </a:effectLst>
        </p:spPr>
      </p:pic>
      <p:pic>
        <p:nvPicPr>
          <p:cNvPr id="18" name="Resim 17" descr="C:\Users\mcfendoglu\Desktop\KURUM TEZİ\GRAFİKLER\haritalar_fendo\savunma birleşi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532" y="1299385"/>
            <a:ext cx="4991257" cy="2520000"/>
          </a:xfrm>
          <a:prstGeom prst="rect">
            <a:avLst/>
          </a:prstGeom>
          <a:ln>
            <a:noFill/>
          </a:ln>
          <a:effectLst>
            <a:outerShdw blurRad="190500" algn="tl" rotWithShape="0">
              <a:srgbClr val="000000">
                <a:alpha val="70000"/>
              </a:srgbClr>
            </a:outerShdw>
          </a:effectLst>
        </p:spPr>
      </p:pic>
      <p:pic>
        <p:nvPicPr>
          <p:cNvPr id="19" name="Resim 18" descr="C:\Users\mcfendoglu\Desktop\KURUM TEZİ\GRAFİKLER\haritalar_fendo\uzay birleşik.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219" y="3835389"/>
            <a:ext cx="4987131" cy="2520000"/>
          </a:xfrm>
          <a:prstGeom prst="rect">
            <a:avLst/>
          </a:prstGeom>
          <a:ln>
            <a:noFill/>
          </a:ln>
          <a:effectLst>
            <a:outerShdw blurRad="190500" algn="tl" rotWithShape="0">
              <a:srgbClr val="000000">
                <a:alpha val="70000"/>
              </a:srgbClr>
            </a:outerShdw>
          </a:effectLst>
        </p:spPr>
      </p:pic>
      <p:pic>
        <p:nvPicPr>
          <p:cNvPr id="21" name="Resim 20" descr="C:\Users\mcfendoglu\Desktop\KURUM TEZİ\GRAFİKLER\haritalar_fendo\bit birleşik.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9768" y="3835389"/>
            <a:ext cx="4982021" cy="2520000"/>
          </a:xfrm>
          <a:prstGeom prst="rect">
            <a:avLst/>
          </a:prstGeom>
          <a:ln>
            <a:noFill/>
          </a:ln>
          <a:effectLst>
            <a:outerShdw blurRad="190500" algn="tl" rotWithShape="0">
              <a:srgbClr val="000000">
                <a:alpha val="70000"/>
              </a:srgbClr>
            </a:outerShdw>
          </a:effectLst>
        </p:spPr>
      </p:pic>
      <p:sp>
        <p:nvSpPr>
          <p:cNvPr id="22" name="Metin kutusu 21"/>
          <p:cNvSpPr txBox="1"/>
          <p:nvPr/>
        </p:nvSpPr>
        <p:spPr>
          <a:xfrm>
            <a:off x="1587585" y="3443092"/>
            <a:ext cx="2628900" cy="369332"/>
          </a:xfrm>
          <a:prstGeom prst="rect">
            <a:avLst/>
          </a:prstGeom>
          <a:noFill/>
        </p:spPr>
        <p:txBody>
          <a:bodyPr wrap="square" rtlCol="0">
            <a:spAutoFit/>
          </a:bodyPr>
          <a:lstStyle/>
          <a:p>
            <a:r>
              <a:rPr lang="tr-TR" dirty="0">
                <a:latin typeface="Arial Black" panose="020B0A04020102020204" pitchFamily="34" charset="0"/>
              </a:rPr>
              <a:t>Gıda </a:t>
            </a:r>
          </a:p>
        </p:txBody>
      </p:sp>
      <p:sp>
        <p:nvSpPr>
          <p:cNvPr id="23" name="Metin kutusu 22"/>
          <p:cNvSpPr txBox="1"/>
          <p:nvPr/>
        </p:nvSpPr>
        <p:spPr>
          <a:xfrm>
            <a:off x="6343683" y="5959210"/>
            <a:ext cx="2628900" cy="369332"/>
          </a:xfrm>
          <a:prstGeom prst="rect">
            <a:avLst/>
          </a:prstGeom>
          <a:noFill/>
        </p:spPr>
        <p:txBody>
          <a:bodyPr wrap="square" rtlCol="0">
            <a:spAutoFit/>
          </a:bodyPr>
          <a:lstStyle/>
          <a:p>
            <a:r>
              <a:rPr lang="tr-TR" dirty="0">
                <a:latin typeface="Arial Black" panose="020B0A04020102020204" pitchFamily="34" charset="0"/>
              </a:rPr>
              <a:t>BİT </a:t>
            </a:r>
          </a:p>
        </p:txBody>
      </p:sp>
      <p:sp>
        <p:nvSpPr>
          <p:cNvPr id="24" name="Metin kutusu 23"/>
          <p:cNvSpPr txBox="1"/>
          <p:nvPr/>
        </p:nvSpPr>
        <p:spPr>
          <a:xfrm>
            <a:off x="1587585" y="5959210"/>
            <a:ext cx="2628900" cy="369332"/>
          </a:xfrm>
          <a:prstGeom prst="rect">
            <a:avLst/>
          </a:prstGeom>
          <a:noFill/>
        </p:spPr>
        <p:txBody>
          <a:bodyPr wrap="square" rtlCol="0">
            <a:spAutoFit/>
          </a:bodyPr>
          <a:lstStyle/>
          <a:p>
            <a:r>
              <a:rPr lang="tr-TR" dirty="0">
                <a:latin typeface="Arial Black" panose="020B0A04020102020204" pitchFamily="34" charset="0"/>
              </a:rPr>
              <a:t>Uzay </a:t>
            </a:r>
          </a:p>
        </p:txBody>
      </p:sp>
      <p:sp>
        <p:nvSpPr>
          <p:cNvPr id="25" name="Metin kutusu 24"/>
          <p:cNvSpPr txBox="1"/>
          <p:nvPr/>
        </p:nvSpPr>
        <p:spPr>
          <a:xfrm>
            <a:off x="6274109" y="3400283"/>
            <a:ext cx="2628900" cy="369332"/>
          </a:xfrm>
          <a:prstGeom prst="rect">
            <a:avLst/>
          </a:prstGeom>
          <a:noFill/>
        </p:spPr>
        <p:txBody>
          <a:bodyPr wrap="square" rtlCol="0">
            <a:spAutoFit/>
          </a:bodyPr>
          <a:lstStyle/>
          <a:p>
            <a:r>
              <a:rPr lang="tr-TR" dirty="0">
                <a:latin typeface="Arial Black" panose="020B0A04020102020204" pitchFamily="34" charset="0"/>
              </a:rPr>
              <a:t>Savunma </a:t>
            </a:r>
          </a:p>
        </p:txBody>
      </p:sp>
      <p:sp>
        <p:nvSpPr>
          <p:cNvPr id="13" name="Metin kutusu 2"/>
          <p:cNvSpPr txBox="1"/>
          <p:nvPr/>
        </p:nvSpPr>
        <p:spPr>
          <a:xfrm>
            <a:off x="905889" y="6355389"/>
            <a:ext cx="346578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a:latin typeface="Cambria" panose="02040503050406030204" pitchFamily="18" charset="0"/>
              </a:rPr>
              <a:t>Kaynak: </a:t>
            </a:r>
            <a:r>
              <a:rPr lang="tr-TR" sz="1400" dirty="0" smtClean="0">
                <a:latin typeface="Cambria" panose="02040503050406030204" pitchFamily="18" charset="0"/>
              </a:rPr>
              <a:t>Fendoğlu (2018:216-217)</a:t>
            </a:r>
            <a:endParaRPr lang="tr-TR" sz="1400" dirty="0">
              <a:latin typeface="Cambria" panose="02040503050406030204" pitchFamily="18" charset="0"/>
            </a:endParaRPr>
          </a:p>
        </p:txBody>
      </p:sp>
    </p:spTree>
    <p:extLst>
      <p:ext uri="{BB962C8B-B14F-4D97-AF65-F5344CB8AC3E}">
        <p14:creationId xmlns:p14="http://schemas.microsoft.com/office/powerpoint/2010/main" val="1789666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845127" y="673101"/>
            <a:ext cx="9690351" cy="1325562"/>
          </a:xfrm>
        </p:spPr>
        <p:txBody>
          <a:bodyPr>
            <a:normAutofit/>
          </a:bodyPr>
          <a:lstStyle/>
          <a:p>
            <a:pPr algn="ctr" defTabSz="896111">
              <a:spcBef>
                <a:spcPts val="500"/>
              </a:spcBef>
              <a:defRPr sz="2450" b="1">
                <a:solidFill>
                  <a:srgbClr val="FF0000"/>
                </a:solidFill>
              </a:defRPr>
            </a:pPr>
            <a:r>
              <a:rPr lang="tr-TR" sz="3200" dirty="0">
                <a:solidFill>
                  <a:schemeClr val="accent4">
                    <a:lumMod val="75000"/>
                  </a:schemeClr>
                </a:solidFill>
                <a:latin typeface="Cambria" panose="02040503050406030204" pitchFamily="18" charset="0"/>
                <a:ea typeface="+mn-ea"/>
                <a:cs typeface="+mn-cs"/>
              </a:rPr>
              <a:t>Üniversitelerdeki Araştırma Altyapılarının Temel Sorunları</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625" y="3945547"/>
            <a:ext cx="2160240" cy="2383120"/>
          </a:xfrm>
          <a:prstGeom prst="rect">
            <a:avLst/>
          </a:prstGeom>
          <a:ln>
            <a:noFill/>
          </a:ln>
          <a:effectLst>
            <a:softEdge rad="112500"/>
          </a:effectLst>
        </p:spPr>
      </p:pic>
      <p:graphicFrame>
        <p:nvGraphicFramePr>
          <p:cNvPr id="4" name="İçerik Yer Tutucusu 3"/>
          <p:cNvGraphicFramePr>
            <a:graphicFrameLocks noGrp="1"/>
          </p:cNvGraphicFramePr>
          <p:nvPr>
            <p:ph idx="1"/>
            <p:extLst>
              <p:ext uri="{D42A27DB-BD31-4B8C-83A1-F6EECF244321}">
                <p14:modId xmlns:p14="http://schemas.microsoft.com/office/powerpoint/2010/main" val="2382439990"/>
              </p:ext>
            </p:extLst>
          </p:nvPr>
        </p:nvGraphicFramePr>
        <p:xfrm>
          <a:off x="2438400" y="1998663"/>
          <a:ext cx="8229600" cy="4044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Resim 5">
            <a:hlinkClick r:id="rId9"/>
          </p:cNvPr>
          <p:cNvPicPr/>
          <p:nvPr/>
        </p:nvPicPr>
        <p:blipFill>
          <a:blip r:embed="rId10"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Tree>
    <p:extLst>
      <p:ext uri="{BB962C8B-B14F-4D97-AF65-F5344CB8AC3E}">
        <p14:creationId xmlns:p14="http://schemas.microsoft.com/office/powerpoint/2010/main" val="240095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0" y="1155897"/>
            <a:ext cx="12192000" cy="387032"/>
          </a:xfrm>
        </p:spPr>
        <p:txBody>
          <a:bodyPr>
            <a:noAutofit/>
          </a:bodyPr>
          <a:lstStyle/>
          <a:p>
            <a:pPr algn="ctr"/>
            <a:r>
              <a:rPr lang="tr-TR" sz="2400" i="1" dirty="0" smtClean="0">
                <a:solidFill>
                  <a:srgbClr val="C00000"/>
                </a:solidFill>
                <a:latin typeface="Cambria" panose="02040503050406030204" pitchFamily="18" charset="0"/>
              </a:rPr>
              <a:t/>
            </a:r>
            <a:br>
              <a:rPr lang="tr-TR" sz="2400" i="1" dirty="0" smtClean="0">
                <a:solidFill>
                  <a:srgbClr val="C00000"/>
                </a:solidFill>
                <a:latin typeface="Cambria" panose="02040503050406030204" pitchFamily="18" charset="0"/>
              </a:rPr>
            </a:br>
            <a:r>
              <a:rPr lang="tr-TR" sz="2400" i="1" dirty="0" smtClean="0">
                <a:solidFill>
                  <a:srgbClr val="C00000"/>
                </a:solidFill>
                <a:latin typeface="Cambria" panose="02040503050406030204" pitchFamily="18" charset="0"/>
              </a:rPr>
              <a:t>Bir çözüm girişimi</a:t>
            </a:r>
            <a:r>
              <a:rPr lang="tr-TR" sz="2400" i="1" dirty="0" smtClean="0">
                <a:solidFill>
                  <a:prstClr val="black"/>
                </a:solidFill>
                <a:latin typeface="Cambria" panose="02040503050406030204" pitchFamily="18" charset="0"/>
              </a:rPr>
              <a:t>: 6550 sayılı Araştırma Altyapılarının Desteklenmesine Dair Kanun</a:t>
            </a:r>
            <a:br>
              <a:rPr lang="tr-TR" sz="2400" i="1" dirty="0" smtClean="0">
                <a:solidFill>
                  <a:prstClr val="black"/>
                </a:solidFill>
                <a:latin typeface="Cambria" panose="02040503050406030204" pitchFamily="18" charset="0"/>
              </a:rPr>
            </a:br>
            <a:endParaRPr lang="tr-TR" sz="2400" i="1" dirty="0">
              <a:solidFill>
                <a:prstClr val="black"/>
              </a:solidFill>
              <a:latin typeface="Cambria" panose="02040503050406030204" pitchFamily="18" charset="0"/>
            </a:endParaRPr>
          </a:p>
        </p:txBody>
      </p:sp>
      <p:sp>
        <p:nvSpPr>
          <p:cNvPr id="2" name="Metin kutusu 1"/>
          <p:cNvSpPr txBox="1"/>
          <p:nvPr/>
        </p:nvSpPr>
        <p:spPr>
          <a:xfrm>
            <a:off x="2798617" y="1810327"/>
            <a:ext cx="2004291" cy="1496291"/>
          </a:xfrm>
          <a:prstGeom prst="rect">
            <a:avLst/>
          </a:prstGeom>
          <a:noFill/>
        </p:spPr>
        <p:txBody>
          <a:bodyPr wrap="square" rtlCol="0">
            <a:spAutoFit/>
          </a:bodyPr>
          <a:lstStyle/>
          <a:p>
            <a:endParaRPr lang="tr-TR" dirty="0"/>
          </a:p>
        </p:txBody>
      </p:sp>
      <p:graphicFrame>
        <p:nvGraphicFramePr>
          <p:cNvPr id="9" name="Diyagram 8"/>
          <p:cNvGraphicFramePr/>
          <p:nvPr>
            <p:extLst>
              <p:ext uri="{D42A27DB-BD31-4B8C-83A1-F6EECF244321}">
                <p14:modId xmlns:p14="http://schemas.microsoft.com/office/powerpoint/2010/main" val="208443866"/>
              </p:ext>
            </p:extLst>
          </p:nvPr>
        </p:nvGraphicFramePr>
        <p:xfrm>
          <a:off x="461817" y="1644074"/>
          <a:ext cx="11305309" cy="4494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6823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541902943"/>
              </p:ext>
            </p:extLst>
          </p:nvPr>
        </p:nvGraphicFramePr>
        <p:xfrm>
          <a:off x="1073426" y="1791117"/>
          <a:ext cx="9809921" cy="378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a:off x="1767224" y="710225"/>
            <a:ext cx="8843210" cy="830997"/>
          </a:xfrm>
          <a:prstGeom prst="rect">
            <a:avLst/>
          </a:prstGeom>
        </p:spPr>
        <p:txBody>
          <a:bodyPr wrap="square">
            <a:spAutoFit/>
          </a:bodyPr>
          <a:lstStyle/>
          <a:p>
            <a:pPr algn="ctr"/>
            <a:r>
              <a:rPr lang="tr-TR" sz="2400" b="1" dirty="0">
                <a:solidFill>
                  <a:schemeClr val="accent4">
                    <a:lumMod val="75000"/>
                  </a:schemeClr>
                </a:solidFill>
                <a:latin typeface="Cambria" panose="02040503050406030204" pitchFamily="18" charset="0"/>
              </a:rPr>
              <a:t>Türkiye’deki Araştırma Altyapılarının Yaşam Döngülerindeki </a:t>
            </a:r>
            <a:r>
              <a:rPr lang="tr-TR" sz="2400" b="1" dirty="0" smtClean="0">
                <a:solidFill>
                  <a:schemeClr val="accent4">
                    <a:lumMod val="75000"/>
                  </a:schemeClr>
                </a:solidFill>
                <a:latin typeface="Cambria" panose="02040503050406030204" pitchFamily="18" charset="0"/>
              </a:rPr>
              <a:t>Mali Destek </a:t>
            </a:r>
            <a:r>
              <a:rPr lang="tr-TR" sz="2400" b="1" dirty="0">
                <a:solidFill>
                  <a:schemeClr val="accent4">
                    <a:lumMod val="75000"/>
                  </a:schemeClr>
                </a:solidFill>
                <a:latin typeface="Cambria" panose="02040503050406030204" pitchFamily="18" charset="0"/>
              </a:rPr>
              <a:t>Mekanizmaları</a:t>
            </a:r>
          </a:p>
        </p:txBody>
      </p:sp>
      <p:sp>
        <p:nvSpPr>
          <p:cNvPr id="2" name="Metin kutusu 1"/>
          <p:cNvSpPr txBox="1"/>
          <p:nvPr/>
        </p:nvSpPr>
        <p:spPr>
          <a:xfrm>
            <a:off x="1359896" y="5247679"/>
            <a:ext cx="2424394" cy="1077218"/>
          </a:xfrm>
          <a:prstGeom prst="rect">
            <a:avLst/>
          </a:prstGeom>
          <a:noFill/>
        </p:spPr>
        <p:txBody>
          <a:bodyPr wrap="square" rtlCol="0">
            <a:spAutoFit/>
          </a:bodyPr>
          <a:lstStyle/>
          <a:p>
            <a:r>
              <a:rPr lang="tr-TR" sz="1600" dirty="0"/>
              <a:t>Kurulum aşamasında </a:t>
            </a:r>
            <a:r>
              <a:rPr lang="tr-TR" sz="1600" dirty="0" smtClean="0"/>
              <a:t>(</a:t>
            </a:r>
            <a:r>
              <a:rPr lang="tr-TR" sz="1600" dirty="0"/>
              <a:t>99 </a:t>
            </a:r>
            <a:r>
              <a:rPr lang="tr-TR" sz="1600" dirty="0" err="1"/>
              <a:t>lab</a:t>
            </a:r>
            <a:r>
              <a:rPr lang="tr-TR" sz="1600" dirty="0"/>
              <a:t>.):</a:t>
            </a:r>
          </a:p>
          <a:p>
            <a:r>
              <a:rPr lang="tr-TR" sz="1600" dirty="0"/>
              <a:t>63 tematik </a:t>
            </a:r>
            <a:r>
              <a:rPr lang="tr-TR" sz="1600" dirty="0" err="1"/>
              <a:t>lab</a:t>
            </a:r>
            <a:r>
              <a:rPr lang="tr-TR" sz="1600" dirty="0"/>
              <a:t>.</a:t>
            </a:r>
          </a:p>
          <a:p>
            <a:r>
              <a:rPr lang="tr-TR" sz="1600" dirty="0"/>
              <a:t>36 merkezi </a:t>
            </a:r>
            <a:r>
              <a:rPr lang="tr-TR" sz="1600" dirty="0" err="1"/>
              <a:t>lab</a:t>
            </a:r>
            <a:r>
              <a:rPr lang="tr-TR" sz="1600" dirty="0"/>
              <a:t>.</a:t>
            </a:r>
          </a:p>
        </p:txBody>
      </p:sp>
      <p:sp>
        <p:nvSpPr>
          <p:cNvPr id="3" name="Yuvarlatılmış Dikdörtgen 2"/>
          <p:cNvSpPr/>
          <p:nvPr/>
        </p:nvSpPr>
        <p:spPr>
          <a:xfrm>
            <a:off x="1306285" y="5262335"/>
            <a:ext cx="2232045" cy="1062562"/>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3747809" y="5240485"/>
            <a:ext cx="4650756" cy="104101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4286601" y="5322648"/>
            <a:ext cx="3673322" cy="923330"/>
          </a:xfrm>
          <a:prstGeom prst="rect">
            <a:avLst/>
          </a:prstGeom>
          <a:noFill/>
        </p:spPr>
        <p:txBody>
          <a:bodyPr wrap="square" rtlCol="0">
            <a:spAutoFit/>
          </a:bodyPr>
          <a:lstStyle/>
          <a:p>
            <a:pPr algn="ctr"/>
            <a:r>
              <a:rPr lang="tr-TR" dirty="0"/>
              <a:t>Faal olan (134 </a:t>
            </a:r>
            <a:r>
              <a:rPr lang="tr-TR" dirty="0" err="1"/>
              <a:t>lab</a:t>
            </a:r>
            <a:r>
              <a:rPr lang="tr-TR" dirty="0"/>
              <a:t>.):</a:t>
            </a:r>
          </a:p>
          <a:p>
            <a:pPr algn="ctr"/>
            <a:r>
              <a:rPr lang="tr-TR" dirty="0"/>
              <a:t>73 tematik </a:t>
            </a:r>
            <a:r>
              <a:rPr lang="tr-TR" dirty="0" err="1"/>
              <a:t>lab</a:t>
            </a:r>
            <a:r>
              <a:rPr lang="tr-TR" dirty="0"/>
              <a:t>.</a:t>
            </a:r>
          </a:p>
          <a:p>
            <a:pPr algn="ctr"/>
            <a:r>
              <a:rPr lang="tr-TR" dirty="0"/>
              <a:t>61 merkezi </a:t>
            </a:r>
            <a:r>
              <a:rPr lang="tr-TR" dirty="0" err="1"/>
              <a:t>lab</a:t>
            </a:r>
            <a:r>
              <a:rPr lang="tr-TR" dirty="0"/>
              <a:t>.</a:t>
            </a:r>
          </a:p>
        </p:txBody>
      </p:sp>
      <p:sp>
        <p:nvSpPr>
          <p:cNvPr id="11" name="Metin kutusu 10"/>
          <p:cNvSpPr txBox="1"/>
          <p:nvPr/>
        </p:nvSpPr>
        <p:spPr>
          <a:xfrm>
            <a:off x="8844118" y="5461147"/>
            <a:ext cx="1766316" cy="707886"/>
          </a:xfrm>
          <a:prstGeom prst="rect">
            <a:avLst/>
          </a:prstGeom>
          <a:noFill/>
        </p:spPr>
        <p:txBody>
          <a:bodyPr wrap="square" rtlCol="0">
            <a:spAutoFit/>
          </a:bodyPr>
          <a:lstStyle/>
          <a:p>
            <a:pPr algn="ctr"/>
            <a:r>
              <a:rPr lang="tr-TR" sz="2000" dirty="0"/>
              <a:t>Yeterlik alan 4 altyapı</a:t>
            </a:r>
          </a:p>
        </p:txBody>
      </p:sp>
      <p:sp>
        <p:nvSpPr>
          <p:cNvPr id="13" name="Yuvarlatılmış Dikdörtgen 12"/>
          <p:cNvSpPr/>
          <p:nvPr/>
        </p:nvSpPr>
        <p:spPr>
          <a:xfrm>
            <a:off x="8727890" y="5262335"/>
            <a:ext cx="1998773" cy="101916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162877" y="1666876"/>
            <a:ext cx="7332557" cy="46580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a:hlinkClick r:id="rId8"/>
          </p:cNvPr>
          <p:cNvPicPr/>
          <p:nvPr/>
        </p:nvPicPr>
        <p:blipFill>
          <a:blip r:embed="rId9"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Tree>
    <p:extLst>
      <p:ext uri="{BB962C8B-B14F-4D97-AF65-F5344CB8AC3E}">
        <p14:creationId xmlns:p14="http://schemas.microsoft.com/office/powerpoint/2010/main" val="1889352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405677" y="1318337"/>
            <a:ext cx="5069362" cy="4625263"/>
          </a:xfrm>
        </p:spPr>
        <p:txBody>
          <a:bodyPr>
            <a:normAutofit/>
          </a:bodyPr>
          <a:lstStyle/>
          <a:p>
            <a:pPr>
              <a:buFont typeface="Wingdings" panose="05000000000000000000" pitchFamily="2" charset="2"/>
              <a:buChar char="v"/>
            </a:pPr>
            <a:r>
              <a:rPr lang="tr-TR" b="1" dirty="0" smtClean="0"/>
              <a:t>114</a:t>
            </a:r>
            <a:r>
              <a:rPr lang="tr-TR" dirty="0" smtClean="0"/>
              <a:t> araştırma altyapısı </a:t>
            </a:r>
            <a:r>
              <a:rPr lang="tr-TR" b="1" dirty="0" smtClean="0"/>
              <a:t>yöneticisi</a:t>
            </a:r>
          </a:p>
          <a:p>
            <a:pPr>
              <a:buFont typeface="Wingdings" panose="05000000000000000000" pitchFamily="2" charset="2"/>
              <a:buChar char="v"/>
            </a:pPr>
            <a:r>
              <a:rPr lang="tr-TR" b="1" dirty="0" smtClean="0"/>
              <a:t>36 soru </a:t>
            </a:r>
          </a:p>
          <a:p>
            <a:pPr lvl="1">
              <a:buFont typeface="Wingdings" panose="05000000000000000000" pitchFamily="2" charset="2"/>
              <a:buChar char="ü"/>
            </a:pPr>
            <a:r>
              <a:rPr lang="tr-TR" dirty="0" smtClean="0"/>
              <a:t>Tanımlayıcı bilgiler </a:t>
            </a:r>
          </a:p>
          <a:p>
            <a:pPr lvl="1">
              <a:buFont typeface="Wingdings" panose="05000000000000000000" pitchFamily="2" charset="2"/>
              <a:buChar char="ü"/>
            </a:pPr>
            <a:r>
              <a:rPr lang="tr-TR" dirty="0" smtClean="0"/>
              <a:t>Fonlama ve Performans </a:t>
            </a:r>
          </a:p>
          <a:p>
            <a:pPr lvl="1">
              <a:buFont typeface="Wingdings" panose="05000000000000000000" pitchFamily="2" charset="2"/>
              <a:buChar char="ü"/>
            </a:pPr>
            <a:r>
              <a:rPr lang="tr-TR" dirty="0" smtClean="0"/>
              <a:t>Öneriler</a:t>
            </a:r>
            <a:endParaRPr lang="tr-TR" dirty="0"/>
          </a:p>
          <a:p>
            <a:pPr>
              <a:buFont typeface="Wingdings" panose="05000000000000000000" pitchFamily="2" charset="2"/>
              <a:buChar char="v"/>
            </a:pPr>
            <a:r>
              <a:rPr lang="tr-TR" dirty="0" smtClean="0"/>
              <a:t>Araştırma Sorusu: </a:t>
            </a:r>
          </a:p>
          <a:p>
            <a:pPr marL="0" indent="0">
              <a:buNone/>
            </a:pPr>
            <a:r>
              <a:rPr lang="tr-TR" sz="1900" b="1" dirty="0"/>
              <a:t>Araştırma altyapılarının </a:t>
            </a:r>
            <a:r>
              <a:rPr lang="tr-TR" sz="1900" b="1" dirty="0" smtClean="0"/>
              <a:t>gelişme </a:t>
            </a:r>
            <a:r>
              <a:rPr lang="tr-TR" sz="1900" b="1" dirty="0"/>
              <a:t>ve olgunluk aşamalarına yönelik ilave bir </a:t>
            </a:r>
            <a:r>
              <a:rPr lang="tr-TR" sz="1900" b="1" dirty="0" smtClean="0"/>
              <a:t>mali destek </a:t>
            </a:r>
            <a:r>
              <a:rPr lang="tr-TR" sz="1900" b="1" dirty="0"/>
              <a:t>mekanizması gerekli midir? </a:t>
            </a:r>
          </a:p>
          <a:p>
            <a:pPr marL="457200" lvl="1" indent="0">
              <a:buNone/>
            </a:pPr>
            <a:endParaRPr lang="tr-TR" dirty="0" smtClean="0"/>
          </a:p>
        </p:txBody>
      </p:sp>
      <p:sp>
        <p:nvSpPr>
          <p:cNvPr id="2" name="Unvan 1"/>
          <p:cNvSpPr>
            <a:spLocks noGrp="1"/>
          </p:cNvSpPr>
          <p:nvPr>
            <p:ph type="title"/>
          </p:nvPr>
        </p:nvSpPr>
        <p:spPr>
          <a:xfrm>
            <a:off x="1429815" y="678550"/>
            <a:ext cx="8229600" cy="597587"/>
          </a:xfrm>
        </p:spPr>
        <p:txBody>
          <a:bodyPr>
            <a:normAutofit/>
          </a:bodyPr>
          <a:lstStyle/>
          <a:p>
            <a:r>
              <a:rPr lang="tr-TR" dirty="0">
                <a:solidFill>
                  <a:schemeClr val="accent4">
                    <a:lumMod val="75000"/>
                  </a:schemeClr>
                </a:solidFill>
                <a:latin typeface="Cambria" panose="02040503050406030204" pitchFamily="18" charset="0"/>
                <a:ea typeface="+mn-ea"/>
                <a:cs typeface="+mn-cs"/>
              </a:rPr>
              <a:t>Anket Çalışması</a:t>
            </a:r>
          </a:p>
        </p:txBody>
      </p:sp>
      <p:pic>
        <p:nvPicPr>
          <p:cNvPr id="5" name="Resim 4">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5316">
            <a:off x="6933033" y="818179"/>
            <a:ext cx="4435987" cy="48999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Metin kutusu 5"/>
          <p:cNvSpPr txBox="1"/>
          <p:nvPr/>
        </p:nvSpPr>
        <p:spPr>
          <a:xfrm>
            <a:off x="7944168" y="5743545"/>
            <a:ext cx="4204252" cy="400110"/>
          </a:xfrm>
          <a:prstGeom prst="rect">
            <a:avLst/>
          </a:prstGeom>
          <a:noFill/>
        </p:spPr>
        <p:txBody>
          <a:bodyPr wrap="square" rtlCol="0">
            <a:spAutoFit/>
          </a:bodyPr>
          <a:lstStyle/>
          <a:p>
            <a:r>
              <a:rPr lang="tr-TR" sz="2000" dirty="0"/>
              <a:t>a</a:t>
            </a:r>
            <a:r>
              <a:rPr lang="tr-TR" sz="2000" dirty="0" smtClean="0"/>
              <a:t>rastirma.sbb.gov.tr</a:t>
            </a:r>
            <a:endParaRPr lang="tr-TR" sz="2000" dirty="0"/>
          </a:p>
        </p:txBody>
      </p:sp>
    </p:spTree>
    <p:extLst>
      <p:ext uri="{BB962C8B-B14F-4D97-AF65-F5344CB8AC3E}">
        <p14:creationId xmlns:p14="http://schemas.microsoft.com/office/powerpoint/2010/main" val="2860385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383" y="922564"/>
            <a:ext cx="11002617" cy="5736653"/>
          </a:xfrm>
        </p:spPr>
        <p:txBody>
          <a:bodyPr>
            <a:noAutofit/>
          </a:bodyPr>
          <a:lstStyle/>
          <a:p>
            <a:pPr>
              <a:buFont typeface="Wingdings" panose="05000000000000000000" pitchFamily="2" charset="2"/>
              <a:buChar char="v"/>
            </a:pPr>
            <a:r>
              <a:rPr lang="tr-TR" sz="2000" b="1" dirty="0"/>
              <a:t>36 soru </a:t>
            </a:r>
          </a:p>
          <a:p>
            <a:pPr marL="0" indent="0">
              <a:buNone/>
            </a:pPr>
            <a:r>
              <a:rPr lang="tr-TR" sz="1600" dirty="0"/>
              <a:t>4’ü tanımlayıcı, 8’i sayısal veri isteyen, 20’si uygun olanı işaretleme (11’i </a:t>
            </a:r>
            <a:r>
              <a:rPr lang="tr-TR" sz="1600" dirty="0" err="1"/>
              <a:t>Likert</a:t>
            </a:r>
            <a:r>
              <a:rPr lang="tr-TR" sz="1600" dirty="0"/>
              <a:t> Ölçeği) ve 4’ü de açık uçlu sorular </a:t>
            </a:r>
          </a:p>
          <a:p>
            <a:pPr marL="457200" lvl="1" indent="0">
              <a:buNone/>
            </a:pPr>
            <a:r>
              <a:rPr lang="tr-TR" sz="1600" b="1" i="1" dirty="0"/>
              <a:t>1- Tanımlayıcı bilgiler </a:t>
            </a:r>
          </a:p>
          <a:p>
            <a:pPr marL="457200" lvl="1" indent="0">
              <a:buNone/>
            </a:pPr>
            <a:r>
              <a:rPr lang="tr-TR" sz="1600" dirty="0"/>
              <a:t>Bağlı bulunduğu üniversite, illeri, faaliyete geçme yılı, inşaat büyüklüğü, sınıfı (merkezi-tematik), statüsü, temel çalışma alanları, destekleyen kuruluş dağılımları, hizmet ve faaliyet alanları, insan kaynağı vb.</a:t>
            </a:r>
          </a:p>
          <a:p>
            <a:pPr marL="457200" lvl="1" indent="0">
              <a:buNone/>
            </a:pPr>
            <a:r>
              <a:rPr lang="tr-TR" sz="1600" b="1" i="1" dirty="0"/>
              <a:t>2- Bütçe ve Performans </a:t>
            </a:r>
          </a:p>
          <a:p>
            <a:pPr marL="457200" lvl="1" indent="0">
              <a:buNone/>
            </a:pPr>
            <a:r>
              <a:rPr lang="tr-TR" sz="1600" dirty="0"/>
              <a:t>Rektörlüğün öz kaynaklarından aktarılan tutarlar, gelir kaynakları, gider kaynakları, gelir-gider dengesinde karşılaştıkları zorluklar, ülkeye katma değer sağladıkları hususlar, test ve analiz gelirleri, sayıları ve paydaşlara dağılımı, performanslarını artırıcı tedbirler vb. </a:t>
            </a:r>
          </a:p>
          <a:p>
            <a:pPr marL="457200" lvl="1" indent="0">
              <a:buNone/>
            </a:pPr>
            <a:r>
              <a:rPr lang="tr-TR" sz="1600" b="1" i="1" dirty="0"/>
              <a:t>3- Öneriler</a:t>
            </a:r>
          </a:p>
          <a:p>
            <a:pPr lvl="1">
              <a:buFontTx/>
              <a:buChar char="-"/>
            </a:pPr>
            <a:r>
              <a:rPr lang="tr-TR" sz="1600" dirty="0"/>
              <a:t>Finansman: Destek mekanizması ihtiyacı var mı, hangi bütçe kalemleri desteklenmeli, hangi performans göstergeleri kullanılmalı, destek nasıl verilmeli, üst sınırı olmalı mı, ihtiyaç olan kaynak tutarı (kamu için muhtemel maliyet hesabı)</a:t>
            </a:r>
          </a:p>
          <a:p>
            <a:pPr lvl="1">
              <a:buFontTx/>
              <a:buChar char="-"/>
            </a:pPr>
            <a:r>
              <a:rPr lang="tr-TR" sz="1600" dirty="0"/>
              <a:t>İşbirliği, izleme-değerlendirme-performans, yönetim, insan kaynağı, mevzuat ile ilgili hususlarda öneriler.  </a:t>
            </a:r>
          </a:p>
          <a:p>
            <a:endParaRPr lang="tr-TR" sz="2000" dirty="0"/>
          </a:p>
        </p:txBody>
      </p:sp>
      <p:sp>
        <p:nvSpPr>
          <p:cNvPr id="5" name="Unvan 1"/>
          <p:cNvSpPr>
            <a:spLocks noGrp="1"/>
          </p:cNvSpPr>
          <p:nvPr>
            <p:ph type="title"/>
          </p:nvPr>
        </p:nvSpPr>
        <p:spPr>
          <a:xfrm>
            <a:off x="5282648" y="620259"/>
            <a:ext cx="2816086" cy="391757"/>
          </a:xfrm>
        </p:spPr>
        <p:txBody>
          <a:bodyPr>
            <a:noAutofit/>
          </a:bodyPr>
          <a:lstStyle/>
          <a:p>
            <a:r>
              <a:rPr lang="tr-TR" dirty="0">
                <a:solidFill>
                  <a:schemeClr val="accent4">
                    <a:lumMod val="75000"/>
                  </a:schemeClr>
                </a:solidFill>
                <a:latin typeface="Cambria" panose="02040503050406030204" pitchFamily="18" charset="0"/>
                <a:ea typeface="+mn-ea"/>
                <a:cs typeface="+mn-cs"/>
              </a:rPr>
              <a:t>Anket Çalışması</a:t>
            </a:r>
          </a:p>
        </p:txBody>
      </p:sp>
      <p:pic>
        <p:nvPicPr>
          <p:cNvPr id="7" name="Resim 6">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Tree>
    <p:extLst>
      <p:ext uri="{BB962C8B-B14F-4D97-AF65-F5344CB8AC3E}">
        <p14:creationId xmlns:p14="http://schemas.microsoft.com/office/powerpoint/2010/main" val="341638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0" y="1117599"/>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Altyapılarının </a:t>
            </a:r>
            <a:r>
              <a:rPr lang="tr-TR" i="1" dirty="0" smtClean="0">
                <a:solidFill>
                  <a:srgbClr val="C00000"/>
                </a:solidFill>
                <a:latin typeface="Cambria" panose="02040503050406030204" pitchFamily="18" charset="0"/>
              </a:rPr>
              <a:t>gelirleri, </a:t>
            </a:r>
            <a:r>
              <a:rPr lang="tr-TR" i="1" dirty="0" smtClean="0">
                <a:solidFill>
                  <a:prstClr val="black"/>
                </a:solidFill>
                <a:latin typeface="Cambria" panose="02040503050406030204" pitchFamily="18" charset="0"/>
              </a:rPr>
              <a:t>2014-2016 </a:t>
            </a:r>
            <a:r>
              <a:rPr lang="tr-TR" i="1" dirty="0">
                <a:solidFill>
                  <a:prstClr val="black"/>
                </a:solidFill>
                <a:latin typeface="Cambria" panose="02040503050406030204" pitchFamily="18" charset="0"/>
              </a:rPr>
              <a:t>Ort. </a:t>
            </a:r>
            <a:r>
              <a:rPr lang="tr-TR" i="1" dirty="0" smtClean="0">
                <a:solidFill>
                  <a:prstClr val="black"/>
                </a:solidFill>
                <a:latin typeface="Cambria" panose="02040503050406030204" pitchFamily="18" charset="0"/>
              </a:rPr>
              <a:t>(Yüzde)</a:t>
            </a:r>
            <a:endParaRPr lang="tr-TR" i="1" dirty="0">
              <a:solidFill>
                <a:prstClr val="black"/>
              </a:solidFill>
              <a:latin typeface="Cambria" panose="02040503050406030204" pitchFamily="18" charset="0"/>
            </a:endParaRPr>
          </a:p>
        </p:txBody>
      </p:sp>
      <p:graphicFrame>
        <p:nvGraphicFramePr>
          <p:cNvPr id="13" name="Grafik 12"/>
          <p:cNvGraphicFramePr>
            <a:graphicFrameLocks/>
          </p:cNvGraphicFramePr>
          <p:nvPr>
            <p:extLst>
              <p:ext uri="{D42A27DB-BD31-4B8C-83A1-F6EECF244321}">
                <p14:modId xmlns:p14="http://schemas.microsoft.com/office/powerpoint/2010/main" val="2949738365"/>
              </p:ext>
            </p:extLst>
          </p:nvPr>
        </p:nvGraphicFramePr>
        <p:xfrm>
          <a:off x="-1985817" y="1560945"/>
          <a:ext cx="14177818" cy="56618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79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178676" y="1106524"/>
            <a:ext cx="12549352" cy="398449"/>
          </a:xfrm>
        </p:spPr>
        <p:txBody>
          <a:bodyPr>
            <a:noAutofit/>
          </a:bodyPr>
          <a:lstStyle/>
          <a:p>
            <a:pPr algn="ctr"/>
            <a:r>
              <a:rPr lang="tr-TR" i="1" dirty="0" smtClean="0">
                <a:solidFill>
                  <a:prstClr val="black"/>
                </a:solidFill>
                <a:latin typeface="Cambria" panose="02040503050406030204" pitchFamily="18" charset="0"/>
              </a:rPr>
              <a:t>Test ve analiz </a:t>
            </a:r>
            <a:r>
              <a:rPr lang="tr-TR" i="1" dirty="0" smtClean="0">
                <a:solidFill>
                  <a:srgbClr val="C00000"/>
                </a:solidFill>
                <a:latin typeface="Cambria" panose="02040503050406030204" pitchFamily="18" charset="0"/>
              </a:rPr>
              <a:t>gelirlerinin</a:t>
            </a:r>
            <a:r>
              <a:rPr lang="tr-TR" i="1" dirty="0" smtClean="0">
                <a:solidFill>
                  <a:prstClr val="black"/>
                </a:solidFill>
                <a:latin typeface="Cambria" panose="02040503050406030204" pitchFamily="18" charset="0"/>
              </a:rPr>
              <a:t> paydaşlara göre </a:t>
            </a:r>
            <a:r>
              <a:rPr lang="tr-TR" i="1" dirty="0" smtClean="0">
                <a:solidFill>
                  <a:prstClr val="black"/>
                </a:solidFill>
                <a:latin typeface="Cambria" panose="02040503050406030204" pitchFamily="18" charset="0"/>
              </a:rPr>
              <a:t>dağılımı, 2014-2016 </a:t>
            </a:r>
            <a:r>
              <a:rPr lang="tr-TR" i="1" dirty="0" smtClean="0">
                <a:solidFill>
                  <a:prstClr val="black"/>
                </a:solidFill>
                <a:latin typeface="Cambria" panose="02040503050406030204" pitchFamily="18" charset="0"/>
              </a:rPr>
              <a:t>Ort. (Yüzde)</a:t>
            </a:r>
            <a:endParaRPr lang="tr-TR" i="1" dirty="0">
              <a:solidFill>
                <a:prstClr val="black"/>
              </a:solidFill>
              <a:latin typeface="Cambria" panose="02040503050406030204" pitchFamily="18" charset="0"/>
            </a:endParaRPr>
          </a:p>
        </p:txBody>
      </p:sp>
      <p:graphicFrame>
        <p:nvGraphicFramePr>
          <p:cNvPr id="7" name="Grafik 6"/>
          <p:cNvGraphicFramePr>
            <a:graphicFrameLocks noChangeAspect="1"/>
          </p:cNvGraphicFramePr>
          <p:nvPr>
            <p:extLst>
              <p:ext uri="{D42A27DB-BD31-4B8C-83A1-F6EECF244321}">
                <p14:modId xmlns:p14="http://schemas.microsoft.com/office/powerpoint/2010/main" val="4226952812"/>
              </p:ext>
            </p:extLst>
          </p:nvPr>
        </p:nvGraphicFramePr>
        <p:xfrm>
          <a:off x="218661" y="1717526"/>
          <a:ext cx="12192000" cy="51404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8825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0" y="1117599"/>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Altyapılarının </a:t>
            </a:r>
            <a:r>
              <a:rPr lang="tr-TR" i="1" dirty="0" smtClean="0">
                <a:solidFill>
                  <a:srgbClr val="C00000"/>
                </a:solidFill>
                <a:latin typeface="Cambria" panose="02040503050406030204" pitchFamily="18" charset="0"/>
              </a:rPr>
              <a:t>giderleri</a:t>
            </a:r>
            <a:r>
              <a:rPr lang="tr-TR" i="1" dirty="0" smtClean="0">
                <a:solidFill>
                  <a:prstClr val="black"/>
                </a:solidFill>
                <a:latin typeface="Cambria" panose="02040503050406030204" pitchFamily="18" charset="0"/>
              </a:rPr>
              <a:t> </a:t>
            </a:r>
            <a:r>
              <a:rPr lang="tr-TR" i="1" dirty="0">
                <a:solidFill>
                  <a:prstClr val="black"/>
                </a:solidFill>
                <a:latin typeface="Cambria" panose="02040503050406030204" pitchFamily="18" charset="0"/>
              </a:rPr>
              <a:t>(2014-2016 </a:t>
            </a:r>
            <a:r>
              <a:rPr lang="tr-TR" i="1" dirty="0" smtClean="0">
                <a:solidFill>
                  <a:prstClr val="black"/>
                </a:solidFill>
                <a:latin typeface="Cambria" panose="02040503050406030204" pitchFamily="18" charset="0"/>
              </a:rPr>
              <a:t>Ortalama, Yüzde)</a:t>
            </a:r>
            <a:endParaRPr lang="tr-TR" i="1" dirty="0">
              <a:solidFill>
                <a:prstClr val="black"/>
              </a:solidFill>
              <a:latin typeface="Cambria" panose="02040503050406030204" pitchFamily="18" charset="0"/>
            </a:endParaRPr>
          </a:p>
        </p:txBody>
      </p:sp>
      <p:sp>
        <p:nvSpPr>
          <p:cNvPr id="9" name="Metin kutusu 6"/>
          <p:cNvSpPr txBox="1"/>
          <p:nvPr/>
        </p:nvSpPr>
        <p:spPr>
          <a:xfrm>
            <a:off x="934279" y="6285827"/>
            <a:ext cx="314364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a:latin typeface="Cambria" panose="02040503050406030204" pitchFamily="18" charset="0"/>
              </a:rPr>
              <a:t>Kaynak: Fendoğlu (</a:t>
            </a:r>
            <a:r>
              <a:rPr lang="tr-TR" sz="1400" dirty="0" smtClean="0">
                <a:latin typeface="Cambria" panose="02040503050406030204" pitchFamily="18" charset="0"/>
              </a:rPr>
              <a:t>2018:123)</a:t>
            </a:r>
            <a:endParaRPr lang="tr-TR" sz="1400" dirty="0">
              <a:latin typeface="Cambria" panose="02040503050406030204" pitchFamily="18" charset="0"/>
            </a:endParaRPr>
          </a:p>
        </p:txBody>
      </p:sp>
      <p:graphicFrame>
        <p:nvGraphicFramePr>
          <p:cNvPr id="12" name="Grafik 11"/>
          <p:cNvGraphicFramePr>
            <a:graphicFrameLocks/>
          </p:cNvGraphicFramePr>
          <p:nvPr>
            <p:extLst>
              <p:ext uri="{D42A27DB-BD31-4B8C-83A1-F6EECF244321}">
                <p14:modId xmlns:p14="http://schemas.microsoft.com/office/powerpoint/2010/main" val="2929431635"/>
              </p:ext>
            </p:extLst>
          </p:nvPr>
        </p:nvGraphicFramePr>
        <p:xfrm>
          <a:off x="-1985818" y="1516047"/>
          <a:ext cx="14177818" cy="4769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22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18154" y="1665191"/>
            <a:ext cx="11064240" cy="4790251"/>
          </a:xfrm>
        </p:spPr>
        <p:txBody>
          <a:bodyPr>
            <a:noAutofit/>
          </a:bodyPr>
          <a:lstStyle/>
          <a:p>
            <a:pPr marL="858838" lvl="1" indent="-514350" defTabSz="713231">
              <a:lnSpc>
                <a:spcPct val="100000"/>
              </a:lnSpc>
              <a:spcBef>
                <a:spcPts val="600"/>
              </a:spcBef>
              <a:spcAft>
                <a:spcPts val="600"/>
              </a:spcAft>
              <a:buClrTx/>
              <a:buSzPct val="100000"/>
              <a:buFont typeface="+mj-lt"/>
              <a:buAutoNum type="arabicPeriod"/>
              <a:defRPr sz="1560"/>
            </a:pPr>
            <a:r>
              <a:rPr lang="tr-TR" sz="2800" dirty="0" smtClean="0">
                <a:latin typeface="Cambria" panose="02040503050406030204" pitchFamily="18" charset="0"/>
              </a:rPr>
              <a:t>Araştırma </a:t>
            </a:r>
            <a:r>
              <a:rPr lang="tr-TR" sz="2800" dirty="0">
                <a:latin typeface="Cambria" panose="02040503050406030204" pitchFamily="18" charset="0"/>
              </a:rPr>
              <a:t>Altyapısı </a:t>
            </a:r>
            <a:r>
              <a:rPr lang="tr-TR" sz="2800" dirty="0" smtClean="0">
                <a:latin typeface="Cambria" panose="02040503050406030204" pitchFamily="18" charset="0"/>
              </a:rPr>
              <a:t>ve Araştırma Ekosistemi</a:t>
            </a:r>
            <a:endParaRPr lang="tr-TR" sz="2800" dirty="0">
              <a:latin typeface="Cambria" panose="02040503050406030204" pitchFamily="18" charset="0"/>
            </a:endParaRPr>
          </a:p>
          <a:p>
            <a:pPr marL="858838" lvl="1" indent="-514350" defTabSz="713231">
              <a:lnSpc>
                <a:spcPct val="100000"/>
              </a:lnSpc>
              <a:spcBef>
                <a:spcPts val="600"/>
              </a:spcBef>
              <a:spcAft>
                <a:spcPts val="600"/>
              </a:spcAft>
              <a:buClrTx/>
              <a:buSzPct val="100000"/>
              <a:buFont typeface="+mj-lt"/>
              <a:buAutoNum type="arabicPeriod"/>
              <a:defRPr sz="1560"/>
            </a:pPr>
            <a:r>
              <a:rPr lang="tr-TR" sz="2800" dirty="0">
                <a:latin typeface="Cambria" panose="02040503050406030204" pitchFamily="18" charset="0"/>
              </a:rPr>
              <a:t>Türkiye’de Araştırma Altyapıları</a:t>
            </a:r>
          </a:p>
          <a:p>
            <a:pPr marL="1169988" lvl="1" indent="-285750" defTabSz="713231">
              <a:lnSpc>
                <a:spcPct val="100000"/>
              </a:lnSpc>
              <a:spcBef>
                <a:spcPts val="600"/>
              </a:spcBef>
              <a:spcAft>
                <a:spcPts val="600"/>
              </a:spcAft>
              <a:buSzPct val="100000"/>
              <a:defRPr sz="1560"/>
            </a:pPr>
            <a:r>
              <a:rPr lang="tr-TR" sz="2800" dirty="0">
                <a:latin typeface="Cambria" panose="02040503050406030204" pitchFamily="18" charset="0"/>
              </a:rPr>
              <a:t>Araştırma Altyapı Yatırımları</a:t>
            </a:r>
          </a:p>
          <a:p>
            <a:pPr marL="1169988" lvl="1" indent="-285750" defTabSz="713231">
              <a:lnSpc>
                <a:spcPct val="100000"/>
              </a:lnSpc>
              <a:spcBef>
                <a:spcPts val="600"/>
              </a:spcBef>
              <a:spcAft>
                <a:spcPts val="600"/>
              </a:spcAft>
              <a:buSzPct val="100000"/>
              <a:defRPr sz="1560"/>
            </a:pPr>
            <a:r>
              <a:rPr lang="tr-TR" sz="2800" dirty="0">
                <a:latin typeface="Cambria" panose="02040503050406030204" pitchFamily="18" charset="0"/>
              </a:rPr>
              <a:t>Araştırma Altyapılarının Bölgesel ve Alan Bazlı Dağılımı</a:t>
            </a:r>
          </a:p>
          <a:p>
            <a:pPr marL="858838" lvl="1" indent="-514350" defTabSz="713231">
              <a:lnSpc>
                <a:spcPct val="100000"/>
              </a:lnSpc>
              <a:spcBef>
                <a:spcPts val="600"/>
              </a:spcBef>
              <a:spcAft>
                <a:spcPts val="600"/>
              </a:spcAft>
              <a:buClrTx/>
              <a:buSzPct val="100000"/>
              <a:buFont typeface="+mj-lt"/>
              <a:buAutoNum type="arabicPeriod" startAt="3"/>
              <a:defRPr sz="1560"/>
            </a:pPr>
            <a:r>
              <a:rPr lang="tr-TR" sz="2800" dirty="0" smtClean="0">
                <a:latin typeface="Cambria" panose="02040503050406030204" pitchFamily="18" charset="0"/>
              </a:rPr>
              <a:t>Anket Çalışması Sonuçları</a:t>
            </a:r>
          </a:p>
          <a:p>
            <a:pPr marL="858838" lvl="1" indent="-514350" defTabSz="713231">
              <a:lnSpc>
                <a:spcPct val="100000"/>
              </a:lnSpc>
              <a:spcBef>
                <a:spcPts val="600"/>
              </a:spcBef>
              <a:spcAft>
                <a:spcPts val="600"/>
              </a:spcAft>
              <a:buClrTx/>
              <a:buSzPct val="100000"/>
              <a:buFont typeface="+mj-lt"/>
              <a:buAutoNum type="arabicPeriod" startAt="3"/>
              <a:defRPr sz="1560"/>
            </a:pPr>
            <a:r>
              <a:rPr lang="tr-TR" sz="2800" dirty="0" smtClean="0">
                <a:latin typeface="Cambria" panose="02040503050406030204" pitchFamily="18" charset="0"/>
              </a:rPr>
              <a:t>Öneriler</a:t>
            </a:r>
            <a:endParaRPr lang="tr-TR" sz="2800" dirty="0">
              <a:latin typeface="Cambria" panose="02040503050406030204" pitchFamily="18" charset="0"/>
            </a:endParaRPr>
          </a:p>
          <a:p>
            <a:pPr marL="457200" indent="-457200">
              <a:buFont typeface="+mj-lt"/>
              <a:buAutoNum type="arabicParenR"/>
            </a:pPr>
            <a:endParaRPr lang="en-GB" sz="2800" dirty="0"/>
          </a:p>
        </p:txBody>
      </p:sp>
      <p:sp>
        <p:nvSpPr>
          <p:cNvPr id="5" name="Dikdörtgen 4"/>
          <p:cNvSpPr/>
          <p:nvPr/>
        </p:nvSpPr>
        <p:spPr>
          <a:xfrm>
            <a:off x="0" y="922564"/>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rgbClr val="D2A000"/>
                </a:solidFill>
                <a:effectLst/>
                <a:uLnTx/>
                <a:uFillTx/>
                <a:latin typeface="Cambria" panose="02040503050406030204" pitchFamily="18" charset="0"/>
                <a:ea typeface="+mn-ea"/>
                <a:cs typeface="+mn-cs"/>
              </a:rPr>
              <a:t>Sunum İçeriği</a:t>
            </a:r>
            <a:endParaRPr kumimoji="0" lang="en-US" sz="3200" b="1" i="0" u="none" strike="noStrike" kern="1200" cap="none" spc="0" normalizeH="0" baseline="0" noProof="0" dirty="0">
              <a:ln>
                <a:noFill/>
              </a:ln>
              <a:solidFill>
                <a:srgbClr val="D2A000"/>
              </a:solidFill>
              <a:effectLst/>
              <a:uLnTx/>
              <a:uFillTx/>
              <a:latin typeface="Cambria" panose="02040503050406030204" pitchFamily="18" charset="0"/>
              <a:ea typeface="+mn-ea"/>
              <a:cs typeface="+mn-cs"/>
            </a:endParaRPr>
          </a:p>
        </p:txBody>
      </p:sp>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Tree>
    <p:extLst>
      <p:ext uri="{BB962C8B-B14F-4D97-AF65-F5344CB8AC3E}">
        <p14:creationId xmlns:p14="http://schemas.microsoft.com/office/powerpoint/2010/main" val="2399171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20" name="Unvan 2"/>
          <p:cNvSpPr>
            <a:spLocks noGrp="1"/>
          </p:cNvSpPr>
          <p:nvPr>
            <p:ph type="title"/>
          </p:nvPr>
        </p:nvSpPr>
        <p:spPr>
          <a:xfrm>
            <a:off x="447261" y="922564"/>
            <a:ext cx="10992678" cy="658662"/>
          </a:xfrm>
        </p:spPr>
        <p:txBody>
          <a:bodyPr>
            <a:noAutofit/>
          </a:bodyPr>
          <a:lstStyle/>
          <a:p>
            <a:r>
              <a:rPr lang="tr-TR" sz="2000" dirty="0">
                <a:solidFill>
                  <a:schemeClr val="accent4">
                    <a:lumMod val="75000"/>
                  </a:schemeClr>
                </a:solidFill>
                <a:latin typeface="Cambria" panose="02040503050406030204" pitchFamily="18" charset="0"/>
                <a:ea typeface="+mn-ea"/>
                <a:cs typeface="+mn-cs"/>
              </a:rPr>
              <a:t>AA Müdürlerinin “Altyapınızın gelir-gider dengesini sağlayabilmesinde karşılaştığı zorluklar nelerdir?”  Sorusuna Verdiği Cevaplar</a:t>
            </a:r>
          </a:p>
        </p:txBody>
      </p:sp>
      <p:sp>
        <p:nvSpPr>
          <p:cNvPr id="9" name="Metin kutusu 6"/>
          <p:cNvSpPr txBox="1"/>
          <p:nvPr/>
        </p:nvSpPr>
        <p:spPr>
          <a:xfrm>
            <a:off x="447261" y="6310002"/>
            <a:ext cx="314364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smtClean="0">
                <a:latin typeface="Cambria" panose="02040503050406030204" pitchFamily="18" charset="0"/>
              </a:rPr>
              <a:t>Kaynak: Fendoğlu (2018:127)</a:t>
            </a:r>
            <a:endParaRPr lang="tr-TR" sz="1400" dirty="0">
              <a:latin typeface="Cambria" panose="02040503050406030204" pitchFamily="18" charset="0"/>
            </a:endParaRPr>
          </a:p>
        </p:txBody>
      </p:sp>
      <p:pic>
        <p:nvPicPr>
          <p:cNvPr id="7" name="Resim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774" y="1677305"/>
            <a:ext cx="10813774" cy="4405443"/>
          </a:xfrm>
          <a:prstGeom prst="rect">
            <a:avLst/>
          </a:prstGeom>
          <a:noFill/>
        </p:spPr>
      </p:pic>
      <p:sp>
        <p:nvSpPr>
          <p:cNvPr id="2" name="Dikdörtgen 1"/>
          <p:cNvSpPr/>
          <p:nvPr/>
        </p:nvSpPr>
        <p:spPr>
          <a:xfrm>
            <a:off x="447261" y="6042487"/>
            <a:ext cx="11231217" cy="307777"/>
          </a:xfrm>
          <a:prstGeom prst="rect">
            <a:avLst/>
          </a:prstGeom>
        </p:spPr>
        <p:txBody>
          <a:bodyPr wrap="square">
            <a:spAutoFit/>
          </a:bodyPr>
          <a:lstStyle/>
          <a:p>
            <a:r>
              <a:rPr lang="tr-TR" sz="1400" dirty="0">
                <a:latin typeface="Times New Roman" panose="02020603050405020304" pitchFamily="18" charset="0"/>
                <a:ea typeface="Times New Roman" panose="02020603050405020304" pitchFamily="18" charset="0"/>
              </a:rPr>
              <a:t>Not: 5:Kesinlikle Katılıyorum, 4:Katılıyorum, 3:Kısmen Katılıyorum, 2:Katılmıyorum, 1:Kesinlikle Katılmıyorum.</a:t>
            </a:r>
            <a:endParaRPr lang="tr-TR" sz="1400" dirty="0"/>
          </a:p>
        </p:txBody>
      </p:sp>
    </p:spTree>
    <p:extLst>
      <p:ext uri="{BB962C8B-B14F-4D97-AF65-F5344CB8AC3E}">
        <p14:creationId xmlns:p14="http://schemas.microsoft.com/office/powerpoint/2010/main" val="866099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1418854" y="1422303"/>
            <a:ext cx="9762667" cy="4620125"/>
          </a:xfrm>
          <a:prstGeom prst="rect">
            <a:avLst/>
          </a:prstGeom>
          <a:noFill/>
        </p:spPr>
      </p:pic>
      <p:sp>
        <p:nvSpPr>
          <p:cNvPr id="2" name="Dikdörtgen 1"/>
          <p:cNvSpPr/>
          <p:nvPr/>
        </p:nvSpPr>
        <p:spPr>
          <a:xfrm>
            <a:off x="1307433" y="651719"/>
            <a:ext cx="10033115" cy="707886"/>
          </a:xfrm>
          <a:prstGeom prst="rect">
            <a:avLst/>
          </a:prstGeom>
        </p:spPr>
        <p:txBody>
          <a:bodyPr wrap="square">
            <a:spAutoFit/>
          </a:bodyPr>
          <a:lstStyle/>
          <a:p>
            <a:r>
              <a:rPr lang="tr-TR" sz="2000" b="1" dirty="0">
                <a:solidFill>
                  <a:schemeClr val="accent4">
                    <a:lumMod val="75000"/>
                  </a:schemeClr>
                </a:solidFill>
                <a:latin typeface="Cambria" panose="02040503050406030204" pitchFamily="18" charset="0"/>
              </a:rPr>
              <a:t>Kategorilere Göre Katılımcıların “Altyapının faaliyetleriyle hangi konularda ülkeye katma değer sağladığını düşünüyorsunuz?” Sorusuna Verdiği Cevaplar</a:t>
            </a:r>
          </a:p>
        </p:txBody>
      </p:sp>
      <p:sp>
        <p:nvSpPr>
          <p:cNvPr id="5" name="Dikdörtgen 4"/>
          <p:cNvSpPr/>
          <p:nvPr/>
        </p:nvSpPr>
        <p:spPr>
          <a:xfrm>
            <a:off x="1306286" y="6042428"/>
            <a:ext cx="9921694" cy="338554"/>
          </a:xfrm>
          <a:prstGeom prst="rect">
            <a:avLst/>
          </a:prstGeom>
        </p:spPr>
        <p:txBody>
          <a:bodyPr wrap="square">
            <a:spAutoFit/>
          </a:bodyPr>
          <a:lstStyle/>
          <a:p>
            <a:pPr algn="just"/>
            <a:r>
              <a:rPr lang="tr-TR" sz="1600" dirty="0">
                <a:latin typeface="Times New Roman" panose="02020603050405020304" pitchFamily="18" charset="0"/>
                <a:ea typeface="Times New Roman" panose="02020603050405020304" pitchFamily="18" charset="0"/>
              </a:rPr>
              <a:t>5:Kesinlikle Katılıyorum, 4:Katılıyorum, 3:Kısmen Katılıyorum, 2:Katılmıyorum, 1:Kesinlikle Katılmıyorum.</a:t>
            </a:r>
            <a:endParaRPr lang="tr-TR" sz="3600" dirty="0"/>
          </a:p>
        </p:txBody>
      </p:sp>
      <p:pic>
        <p:nvPicPr>
          <p:cNvPr id="6" name="Resim 5">
            <a:hlinkClick r:id="rId4"/>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Metin kutusu 6"/>
          <p:cNvSpPr txBox="1"/>
          <p:nvPr/>
        </p:nvSpPr>
        <p:spPr>
          <a:xfrm>
            <a:off x="1306286" y="6325580"/>
            <a:ext cx="314364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smtClean="0">
                <a:latin typeface="Cambria" panose="02040503050406030204" pitchFamily="18" charset="0"/>
              </a:rPr>
              <a:t>Kaynak: Fendoğlu (2018:129)</a:t>
            </a:r>
            <a:endParaRPr lang="tr-TR" sz="1400" dirty="0">
              <a:latin typeface="Cambria" panose="02040503050406030204" pitchFamily="18" charset="0"/>
            </a:endParaRPr>
          </a:p>
        </p:txBody>
      </p:sp>
    </p:spTree>
    <p:extLst>
      <p:ext uri="{BB962C8B-B14F-4D97-AF65-F5344CB8AC3E}">
        <p14:creationId xmlns:p14="http://schemas.microsoft.com/office/powerpoint/2010/main" val="2787848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5046" y="639087"/>
            <a:ext cx="9845319" cy="707886"/>
          </a:xfrm>
          <a:prstGeom prst="rect">
            <a:avLst/>
          </a:prstGeom>
        </p:spPr>
        <p:txBody>
          <a:bodyPr wrap="square">
            <a:spAutoFit/>
          </a:bodyPr>
          <a:lstStyle/>
          <a:p>
            <a:r>
              <a:rPr lang="tr-TR" sz="2000" b="1" dirty="0">
                <a:solidFill>
                  <a:schemeClr val="accent4">
                    <a:lumMod val="75000"/>
                  </a:schemeClr>
                </a:solidFill>
                <a:latin typeface="Cambria" panose="02040503050406030204" pitchFamily="18" charset="0"/>
              </a:rPr>
              <a:t>Katılımcıların “Araştırma altyapılarının performanslarını artırmak için ne tür tedbirler alınmalıdır?” Sorusuna Verdiği Cevaplar</a:t>
            </a:r>
          </a:p>
        </p:txBody>
      </p:sp>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1637517" y="1346973"/>
            <a:ext cx="9603640" cy="4643014"/>
          </a:xfrm>
          <a:prstGeom prst="rect">
            <a:avLst/>
          </a:prstGeom>
          <a:noFill/>
        </p:spPr>
      </p:pic>
      <p:sp>
        <p:nvSpPr>
          <p:cNvPr id="7" name="Dikdörtgen 6"/>
          <p:cNvSpPr/>
          <p:nvPr/>
        </p:nvSpPr>
        <p:spPr>
          <a:xfrm>
            <a:off x="1525046" y="5989987"/>
            <a:ext cx="10063980" cy="307777"/>
          </a:xfrm>
          <a:prstGeom prst="rect">
            <a:avLst/>
          </a:prstGeom>
        </p:spPr>
        <p:txBody>
          <a:bodyPr wrap="square">
            <a:spAutoFit/>
          </a:bodyPr>
          <a:lstStyle/>
          <a:p>
            <a:pPr algn="just"/>
            <a:r>
              <a:rPr lang="tr-TR" sz="1400" dirty="0">
                <a:latin typeface="Times New Roman" panose="02020603050405020304" pitchFamily="18" charset="0"/>
                <a:ea typeface="Times New Roman" panose="02020603050405020304" pitchFamily="18" charset="0"/>
              </a:rPr>
              <a:t>5:Kesinlikle Katılıyorum, 4:Katılıyorum, 3:Kısmen Katılıyorum, 2:Katılmıyorum, 1:Kesinlikle Katılmıyorum.</a:t>
            </a:r>
            <a:endParaRPr lang="tr-TR" sz="3200" dirty="0"/>
          </a:p>
        </p:txBody>
      </p:sp>
      <p:pic>
        <p:nvPicPr>
          <p:cNvPr id="8" name="Resim 7">
            <a:hlinkClick r:id="rId4"/>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9" name="Metin kutusu 6"/>
          <p:cNvSpPr txBox="1"/>
          <p:nvPr/>
        </p:nvSpPr>
        <p:spPr>
          <a:xfrm>
            <a:off x="1525046" y="6328540"/>
            <a:ext cx="314364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smtClean="0">
                <a:latin typeface="Cambria" panose="02040503050406030204" pitchFamily="18" charset="0"/>
              </a:rPr>
              <a:t>Kaynak: Fendoğlu (2018:132)</a:t>
            </a:r>
            <a:endParaRPr lang="tr-TR" sz="1400" dirty="0">
              <a:latin typeface="Cambria" panose="02040503050406030204" pitchFamily="18" charset="0"/>
            </a:endParaRPr>
          </a:p>
        </p:txBody>
      </p:sp>
    </p:spTree>
    <p:extLst>
      <p:ext uri="{BB962C8B-B14F-4D97-AF65-F5344CB8AC3E}">
        <p14:creationId xmlns:p14="http://schemas.microsoft.com/office/powerpoint/2010/main" val="213836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07258" y="642672"/>
            <a:ext cx="10101646" cy="707886"/>
          </a:xfrm>
          <a:prstGeom prst="rect">
            <a:avLst/>
          </a:prstGeom>
        </p:spPr>
        <p:txBody>
          <a:bodyPr wrap="square">
            <a:spAutoFit/>
          </a:bodyPr>
          <a:lstStyle/>
          <a:p>
            <a:r>
              <a:rPr lang="tr-TR" sz="2000" b="1" dirty="0">
                <a:solidFill>
                  <a:schemeClr val="accent4">
                    <a:lumMod val="75000"/>
                  </a:schemeClr>
                </a:solidFill>
                <a:latin typeface="Cambria" panose="02040503050406030204" pitchFamily="18" charset="0"/>
              </a:rPr>
              <a:t>Katılımcıların “Destek mekanizması oluşturulurken sizce hangi performans göstergeleri kullanılmalıdır?” Sorusuna Verdiği Cevaplar</a:t>
            </a:r>
          </a:p>
        </p:txBody>
      </p:sp>
      <p:pic>
        <p:nvPicPr>
          <p:cNvPr id="5" name="Resi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820" y="1350558"/>
            <a:ext cx="9494310" cy="4697723"/>
          </a:xfrm>
          <a:prstGeom prst="rect">
            <a:avLst/>
          </a:prstGeom>
          <a:noFill/>
        </p:spPr>
      </p:pic>
      <p:sp>
        <p:nvSpPr>
          <p:cNvPr id="7" name="Dikdörtgen 6"/>
          <p:cNvSpPr/>
          <p:nvPr/>
        </p:nvSpPr>
        <p:spPr>
          <a:xfrm>
            <a:off x="1507258" y="6048281"/>
            <a:ext cx="10101646" cy="307777"/>
          </a:xfrm>
          <a:prstGeom prst="rect">
            <a:avLst/>
          </a:prstGeom>
        </p:spPr>
        <p:txBody>
          <a:bodyPr wrap="square">
            <a:spAutoFit/>
          </a:bodyPr>
          <a:lstStyle/>
          <a:p>
            <a:pPr algn="just"/>
            <a:r>
              <a:rPr lang="tr-TR" sz="1400" dirty="0">
                <a:latin typeface="Times New Roman" panose="02020603050405020304" pitchFamily="18" charset="0"/>
                <a:ea typeface="Times New Roman" panose="02020603050405020304" pitchFamily="18" charset="0"/>
              </a:rPr>
              <a:t>5:Kesinlikle Katılıyorum, 4:Katılıyorum, 3:Kısmen Katılıyorum, 2:Katılmıyorum, 1:Kesinlikle Katılmıyorum.</a:t>
            </a:r>
            <a:endParaRPr lang="tr-TR" sz="3200" dirty="0"/>
          </a:p>
        </p:txBody>
      </p:sp>
      <p:pic>
        <p:nvPicPr>
          <p:cNvPr id="8" name="Resim 7">
            <a:hlinkClick r:id="rId4"/>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9" name="Metin kutusu 6"/>
          <p:cNvSpPr txBox="1"/>
          <p:nvPr/>
        </p:nvSpPr>
        <p:spPr>
          <a:xfrm>
            <a:off x="1507258" y="6310002"/>
            <a:ext cx="314364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smtClean="0">
                <a:latin typeface="Cambria" panose="02040503050406030204" pitchFamily="18" charset="0"/>
              </a:rPr>
              <a:t>Kaynak: Fendoğlu (2018:140)</a:t>
            </a:r>
            <a:endParaRPr lang="tr-TR" sz="1400" dirty="0">
              <a:latin typeface="Cambria" panose="02040503050406030204" pitchFamily="18" charset="0"/>
            </a:endParaRPr>
          </a:p>
        </p:txBody>
      </p:sp>
    </p:spTree>
    <p:extLst>
      <p:ext uri="{BB962C8B-B14F-4D97-AF65-F5344CB8AC3E}">
        <p14:creationId xmlns:p14="http://schemas.microsoft.com/office/powerpoint/2010/main" val="1772911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5" name="Dikdörtgen 4"/>
          <p:cNvSpPr/>
          <p:nvPr/>
        </p:nvSpPr>
        <p:spPr>
          <a:xfrm>
            <a:off x="1769" y="922564"/>
            <a:ext cx="12192000" cy="4801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28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Araştırma Altyapılarının Etkinliğini</a:t>
            </a:r>
            <a:r>
              <a:rPr kumimoji="0" lang="tr-TR" sz="28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Artıracak </a:t>
            </a:r>
            <a:r>
              <a:rPr kumimoji="0" lang="tr-TR" sz="2800" b="1" i="0" u="sng"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Öneriler - 1</a:t>
            </a:r>
            <a:endParaRPr kumimoji="0" lang="en-US" sz="2800" b="1" i="0" u="sng"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10" name="İçerik Yer Tutucusu 9"/>
          <p:cNvSpPr>
            <a:spLocks noGrp="1"/>
          </p:cNvSpPr>
          <p:nvPr>
            <p:ph idx="1"/>
          </p:nvPr>
        </p:nvSpPr>
        <p:spPr>
          <a:xfrm>
            <a:off x="839969" y="1527314"/>
            <a:ext cx="10515600" cy="4957626"/>
          </a:xfrm>
        </p:spPr>
        <p:txBody>
          <a:bodyPr/>
          <a:lstStyle/>
          <a:p>
            <a:pPr marL="457200" indent="-457200">
              <a:buFont typeface="+mj-lt"/>
              <a:buAutoNum type="arabicPeriod"/>
            </a:pPr>
            <a:r>
              <a:rPr lang="tr-TR" dirty="0" smtClean="0"/>
              <a:t>Yükseköğretim </a:t>
            </a:r>
            <a:r>
              <a:rPr lang="tr-TR" dirty="0"/>
              <a:t>kurumları bünyesindeki araştırma altyapılarının makine-teçhizat altyapısına, insan kaynağına, araştırma faaliyetlerine ilişkin bilgilerin yer aldığı, ilgili kurumlar tarafından erişim sağlanabilen bir </a:t>
            </a:r>
            <a:r>
              <a:rPr lang="tr-TR" b="1" dirty="0"/>
              <a:t>araştırma altyapı envanteri/veri tabanı </a:t>
            </a:r>
            <a:r>
              <a:rPr lang="tr-TR" dirty="0"/>
              <a:t>oluşturulması gereklidir</a:t>
            </a:r>
            <a:r>
              <a:rPr lang="tr-TR" dirty="0" smtClean="0"/>
              <a:t>.</a:t>
            </a:r>
          </a:p>
          <a:p>
            <a:pPr marL="457200" indent="-457200">
              <a:buFont typeface="+mj-lt"/>
              <a:buAutoNum type="arabicPeriod"/>
            </a:pPr>
            <a:r>
              <a:rPr lang="tr-TR" dirty="0" smtClean="0"/>
              <a:t>Araştırma </a:t>
            </a:r>
            <a:r>
              <a:rPr lang="tr-TR" dirty="0"/>
              <a:t>altyapılarının takip edildiği </a:t>
            </a:r>
            <a:r>
              <a:rPr lang="tr-TR" b="1" dirty="0"/>
              <a:t>etkin bir izleme ve değerlendirme sistemi </a:t>
            </a:r>
            <a:r>
              <a:rPr lang="tr-TR" dirty="0"/>
              <a:t>kurulmalıdır</a:t>
            </a:r>
            <a:r>
              <a:rPr lang="tr-TR" dirty="0" smtClean="0"/>
              <a:t>.</a:t>
            </a:r>
          </a:p>
          <a:p>
            <a:pPr marL="457200" indent="-457200">
              <a:buFont typeface="+mj-lt"/>
              <a:buAutoNum type="arabicPeriod"/>
            </a:pPr>
            <a:r>
              <a:rPr lang="tr-TR" dirty="0"/>
              <a:t>Faaliyette olan araştırma altyapılarının </a:t>
            </a:r>
            <a:r>
              <a:rPr lang="tr-TR" b="1" dirty="0"/>
              <a:t>zorunlu giderlerine</a:t>
            </a:r>
            <a:r>
              <a:rPr lang="tr-TR" dirty="0"/>
              <a:t> (bakım-onarım, cihaz, sarf malzemesi, personel) </a:t>
            </a:r>
            <a:r>
              <a:rPr lang="tr-TR" b="1" dirty="0"/>
              <a:t>yönelik olarak mali destek</a:t>
            </a:r>
            <a:r>
              <a:rPr lang="tr-TR" dirty="0"/>
              <a:t> sağlanmalıdır.</a:t>
            </a:r>
            <a:endParaRPr lang="tr-TR" dirty="0" smtClean="0"/>
          </a:p>
          <a:p>
            <a:pPr marL="457200" indent="-457200">
              <a:buFont typeface="+mj-lt"/>
              <a:buAutoNum type="arabicPeriod"/>
            </a:pPr>
            <a:endParaRPr lang="tr-TR" dirty="0"/>
          </a:p>
        </p:txBody>
      </p:sp>
    </p:spTree>
    <p:extLst>
      <p:ext uri="{BB962C8B-B14F-4D97-AF65-F5344CB8AC3E}">
        <p14:creationId xmlns:p14="http://schemas.microsoft.com/office/powerpoint/2010/main" val="3632458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5" name="Dikdörtgen 4"/>
          <p:cNvSpPr/>
          <p:nvPr/>
        </p:nvSpPr>
        <p:spPr>
          <a:xfrm>
            <a:off x="0" y="922564"/>
            <a:ext cx="12192000" cy="4801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28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Araştırma Altyapılarının Etkinliğini</a:t>
            </a:r>
            <a:r>
              <a:rPr kumimoji="0" lang="tr-TR" sz="28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Artıracak </a:t>
            </a:r>
            <a:r>
              <a:rPr kumimoji="0" lang="tr-TR" sz="2800" b="1" i="0" u="sng"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Öneriler - 2</a:t>
            </a:r>
            <a:endParaRPr kumimoji="0" lang="en-US" sz="2800" b="1" i="0" u="sng"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10" name="İçerik Yer Tutucusu 9"/>
          <p:cNvSpPr>
            <a:spLocks noGrp="1"/>
          </p:cNvSpPr>
          <p:nvPr>
            <p:ph idx="1"/>
          </p:nvPr>
        </p:nvSpPr>
        <p:spPr>
          <a:xfrm>
            <a:off x="839969" y="1527314"/>
            <a:ext cx="10515600" cy="4957626"/>
          </a:xfrm>
        </p:spPr>
        <p:txBody>
          <a:bodyPr/>
          <a:lstStyle/>
          <a:p>
            <a:pPr marL="457200" indent="-457200">
              <a:buFont typeface="+mj-lt"/>
              <a:buAutoNum type="arabicPeriod" startAt="4"/>
            </a:pPr>
            <a:r>
              <a:rPr lang="tr-TR" dirty="0"/>
              <a:t>2547 sayılı Kanunda, araştırma altyapılarının statüsü, kadrosu, bütçesi, etkin yönetim modeli olan bir yapıya </a:t>
            </a:r>
            <a:r>
              <a:rPr lang="tr-TR" b="1" i="1" dirty="0"/>
              <a:t>(ör. araştırma enstitüsü)</a:t>
            </a:r>
            <a:r>
              <a:rPr lang="tr-TR" b="1" dirty="0"/>
              <a:t> </a:t>
            </a:r>
            <a:r>
              <a:rPr lang="tr-TR" dirty="0"/>
              <a:t>dönüştürülebileceği bir düzenleme yapılmalıdır</a:t>
            </a:r>
            <a:r>
              <a:rPr lang="tr-TR" dirty="0" smtClean="0"/>
              <a:t>.</a:t>
            </a:r>
          </a:p>
          <a:p>
            <a:pPr marL="457200" indent="-457200">
              <a:buFont typeface="+mj-lt"/>
              <a:buAutoNum type="arabicPeriod" startAt="4"/>
            </a:pPr>
            <a:r>
              <a:rPr lang="tr-TR" dirty="0"/>
              <a:t>ABD’de Harvard Üniversitesi’nde uygulandığı üzere </a:t>
            </a:r>
            <a:r>
              <a:rPr lang="tr-TR" b="1" dirty="0"/>
              <a:t>araştırma altyapılarına yönelik </a:t>
            </a:r>
            <a:r>
              <a:rPr lang="tr-TR" dirty="0"/>
              <a:t>olarak altyapıların kurulumu, işleyişi, kapatılması gibi hususlarla ilgili olarak </a:t>
            </a:r>
            <a:r>
              <a:rPr lang="tr-TR" b="1" dirty="0"/>
              <a:t>bir mevzuat çıkarılmalıdır</a:t>
            </a:r>
            <a:r>
              <a:rPr lang="tr-TR" b="1" dirty="0" smtClean="0"/>
              <a:t>.</a:t>
            </a:r>
          </a:p>
          <a:p>
            <a:pPr marL="457200" indent="-457200">
              <a:buFont typeface="+mj-lt"/>
              <a:buAutoNum type="arabicPeriod" startAt="4"/>
            </a:pPr>
            <a:r>
              <a:rPr lang="tr-TR" dirty="0"/>
              <a:t>Destek mekanizması kapsamında performans göstergeleri kullanılarak </a:t>
            </a:r>
            <a:r>
              <a:rPr lang="tr-TR" b="1" dirty="0"/>
              <a:t>“Araştırma Altyapıları Performans Endeksi”</a:t>
            </a:r>
            <a:r>
              <a:rPr lang="tr-TR" dirty="0"/>
              <a:t> oluşturulmalıdır.</a:t>
            </a:r>
          </a:p>
        </p:txBody>
      </p:sp>
    </p:spTree>
    <p:extLst>
      <p:ext uri="{BB962C8B-B14F-4D97-AF65-F5344CB8AC3E}">
        <p14:creationId xmlns:p14="http://schemas.microsoft.com/office/powerpoint/2010/main" val="888888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5" name="Dikdörtgen 4"/>
          <p:cNvSpPr/>
          <p:nvPr/>
        </p:nvSpPr>
        <p:spPr>
          <a:xfrm>
            <a:off x="0" y="922564"/>
            <a:ext cx="12192000" cy="4801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28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Araştırma Altyapılarının Etkinliğini</a:t>
            </a:r>
            <a:r>
              <a:rPr kumimoji="0" lang="tr-TR" sz="28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Artıracak </a:t>
            </a:r>
            <a:r>
              <a:rPr kumimoji="0" lang="tr-TR" sz="2800" b="1" i="0" u="sng"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Öneriler - 3</a:t>
            </a:r>
            <a:endParaRPr kumimoji="0" lang="en-US" sz="2800" b="1" i="0" u="sng"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10" name="İçerik Yer Tutucusu 9"/>
          <p:cNvSpPr>
            <a:spLocks noGrp="1"/>
          </p:cNvSpPr>
          <p:nvPr>
            <p:ph idx="1"/>
          </p:nvPr>
        </p:nvSpPr>
        <p:spPr>
          <a:xfrm>
            <a:off x="839969" y="1527314"/>
            <a:ext cx="10515600" cy="4957626"/>
          </a:xfrm>
        </p:spPr>
        <p:txBody>
          <a:bodyPr/>
          <a:lstStyle/>
          <a:p>
            <a:pPr marL="457200" indent="-457200">
              <a:buFont typeface="+mj-lt"/>
              <a:buAutoNum type="arabicPeriod" startAt="7"/>
            </a:pPr>
            <a:r>
              <a:rPr lang="tr-TR" dirty="0"/>
              <a:t>Araştırma altyapıları belirlenen alanlara göre </a:t>
            </a:r>
            <a:r>
              <a:rPr lang="tr-TR" b="1" dirty="0"/>
              <a:t>gruplandırılmalı</a:t>
            </a:r>
            <a:r>
              <a:rPr lang="tr-TR" dirty="0"/>
              <a:t> ve her alanda bir </a:t>
            </a:r>
            <a:r>
              <a:rPr lang="tr-TR" b="1" dirty="0"/>
              <a:t>lider altyapı </a:t>
            </a:r>
            <a:r>
              <a:rPr lang="tr-TR" dirty="0"/>
              <a:t>belirlenmelidir</a:t>
            </a:r>
            <a:r>
              <a:rPr lang="tr-TR" dirty="0" smtClean="0"/>
              <a:t>.</a:t>
            </a:r>
          </a:p>
          <a:p>
            <a:pPr marL="457200" indent="-457200" algn="just">
              <a:buFont typeface="+mj-lt"/>
              <a:buAutoNum type="arabicPeriod" startAt="7"/>
            </a:pPr>
            <a:r>
              <a:rPr lang="tr-TR" b="1" dirty="0"/>
              <a:t>Düşük kapasite ile kullanılan cihazlar, </a:t>
            </a:r>
            <a:r>
              <a:rPr lang="tr-TR" dirty="0"/>
              <a:t>gelen talep ve sunulan projelerin değerlendirilmesi sonucunda farklı altyapılara </a:t>
            </a:r>
            <a:r>
              <a:rPr lang="tr-TR" b="1" dirty="0"/>
              <a:t>devredilebilmelidir</a:t>
            </a:r>
            <a:r>
              <a:rPr lang="tr-TR" b="1" dirty="0" smtClean="0"/>
              <a:t>.</a:t>
            </a:r>
          </a:p>
          <a:p>
            <a:pPr marL="457200" indent="-457200">
              <a:buFont typeface="+mj-lt"/>
              <a:buAutoNum type="arabicPeriod" startAt="7"/>
            </a:pPr>
            <a:r>
              <a:rPr lang="tr-TR" dirty="0"/>
              <a:t>Sanayi kesiminin talep ettiği </a:t>
            </a:r>
            <a:r>
              <a:rPr lang="tr-TR" b="1" dirty="0"/>
              <a:t>analiz kapasitesinin envanteri </a:t>
            </a:r>
            <a:r>
              <a:rPr lang="tr-TR" dirty="0"/>
              <a:t>(standartları ile birlikte) çıkarılmalı ve bu analizlerin altyapılar aracılığı ile yapılmaları sağlanmalıdır</a:t>
            </a:r>
            <a:r>
              <a:rPr lang="tr-TR" dirty="0" smtClean="0"/>
              <a:t>.</a:t>
            </a:r>
          </a:p>
          <a:p>
            <a:pPr marL="457200" indent="-457200">
              <a:buFont typeface="+mj-lt"/>
              <a:buAutoNum type="arabicPeriod" startAt="7"/>
            </a:pPr>
            <a:r>
              <a:rPr lang="tr-TR" dirty="0"/>
              <a:t>Ülke bazında araştırma altyapılarının </a:t>
            </a:r>
            <a:r>
              <a:rPr lang="tr-TR" b="1" dirty="0"/>
              <a:t>platform kurmaları sağlanarak </a:t>
            </a:r>
            <a:r>
              <a:rPr lang="tr-TR" dirty="0"/>
              <a:t>cihaz satın alma, bakım, fiyatlandırma, uzmanlaşma gibi konularda </a:t>
            </a:r>
            <a:r>
              <a:rPr lang="tr-TR" b="1" dirty="0"/>
              <a:t>ortak hareket etmeleri </a:t>
            </a:r>
            <a:r>
              <a:rPr lang="tr-TR" dirty="0"/>
              <a:t>sağlanmalıdır.</a:t>
            </a:r>
          </a:p>
        </p:txBody>
      </p:sp>
    </p:spTree>
    <p:extLst>
      <p:ext uri="{BB962C8B-B14F-4D97-AF65-F5344CB8AC3E}">
        <p14:creationId xmlns:p14="http://schemas.microsoft.com/office/powerpoint/2010/main" val="9660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5" name="Dikdörtgen 4"/>
          <p:cNvSpPr/>
          <p:nvPr/>
        </p:nvSpPr>
        <p:spPr>
          <a:xfrm>
            <a:off x="1769" y="922564"/>
            <a:ext cx="12192000" cy="4801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28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Araştırma Altyapılarının Etkinliğini</a:t>
            </a:r>
            <a:r>
              <a:rPr kumimoji="0" lang="tr-TR" sz="28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Artıracak </a:t>
            </a:r>
            <a:r>
              <a:rPr kumimoji="0" lang="tr-TR" sz="2800" b="1" i="0" u="sng"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Öneriler - 4</a:t>
            </a:r>
            <a:endParaRPr kumimoji="0" lang="en-US" sz="2800" b="1" i="0" u="sng"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10" name="İçerik Yer Tutucusu 9"/>
          <p:cNvSpPr>
            <a:spLocks noGrp="1"/>
          </p:cNvSpPr>
          <p:nvPr>
            <p:ph idx="1"/>
          </p:nvPr>
        </p:nvSpPr>
        <p:spPr>
          <a:xfrm>
            <a:off x="839969" y="1527314"/>
            <a:ext cx="10515600" cy="4957626"/>
          </a:xfrm>
        </p:spPr>
        <p:txBody>
          <a:bodyPr>
            <a:normAutofit fontScale="92500"/>
          </a:bodyPr>
          <a:lstStyle/>
          <a:p>
            <a:pPr marL="457200" indent="-457200">
              <a:buFont typeface="+mj-lt"/>
              <a:buAutoNum type="arabicPeriod" startAt="11"/>
            </a:pPr>
            <a:r>
              <a:rPr lang="tr-TR" dirty="0"/>
              <a:t>Araştırma altyapıları test ve analiz hizmet taleplerini online olarak </a:t>
            </a:r>
            <a:r>
              <a:rPr lang="tr-TR" b="1" dirty="0"/>
              <a:t>profesyonel bir yönetim sistemi</a:t>
            </a:r>
            <a:r>
              <a:rPr lang="tr-TR" dirty="0"/>
              <a:t> üzerinden almalıdır</a:t>
            </a:r>
            <a:r>
              <a:rPr lang="tr-TR" dirty="0" smtClean="0"/>
              <a:t>.</a:t>
            </a:r>
          </a:p>
          <a:p>
            <a:pPr marL="457200" indent="-457200">
              <a:buFont typeface="+mj-lt"/>
              <a:buAutoNum type="arabicPeriod" startAt="11"/>
            </a:pPr>
            <a:r>
              <a:rPr lang="tr-TR" dirty="0"/>
              <a:t>Araştırma altyapılarında bulunan yüksek maliyetli cihazların doğru ve etkin bir şekilde kullanılabilmesi için başta temel bilimler mezunu olan kişilerin söz konusu cihazlara ilişkin gerekli tüm eğitimleri alabilecekleri </a:t>
            </a:r>
            <a:r>
              <a:rPr lang="tr-TR" b="1" dirty="0"/>
              <a:t>bir pilot eğitim merkezi </a:t>
            </a:r>
            <a:r>
              <a:rPr lang="tr-TR" dirty="0"/>
              <a:t>kurulmalıdır</a:t>
            </a:r>
            <a:r>
              <a:rPr lang="tr-TR" dirty="0" smtClean="0"/>
              <a:t>.</a:t>
            </a:r>
          </a:p>
          <a:p>
            <a:pPr marL="457200" indent="-457200">
              <a:buFont typeface="+mj-lt"/>
              <a:buAutoNum type="arabicPeriod" startAt="11"/>
            </a:pPr>
            <a:r>
              <a:rPr lang="tr-TR" b="1" dirty="0"/>
              <a:t>5746</a:t>
            </a:r>
            <a:r>
              <a:rPr lang="tr-TR" dirty="0"/>
              <a:t> sayılı Kanun kapsamında Ar-Ge merkezi belgesi olan firmalarla </a:t>
            </a:r>
            <a:r>
              <a:rPr lang="tr-TR" b="1" dirty="0"/>
              <a:t>6550</a:t>
            </a:r>
            <a:r>
              <a:rPr lang="tr-TR" dirty="0"/>
              <a:t> sayılı Kanun kapsamındakiler başta olmak üzere araştırma altyapıları arasında </a:t>
            </a:r>
            <a:r>
              <a:rPr lang="tr-TR" b="1" dirty="0"/>
              <a:t>işbirliğine yönelik mekanizmalar</a:t>
            </a:r>
            <a:r>
              <a:rPr lang="tr-TR" dirty="0"/>
              <a:t> geliştirilmelidir</a:t>
            </a:r>
            <a:r>
              <a:rPr lang="tr-TR" dirty="0" smtClean="0"/>
              <a:t>.</a:t>
            </a:r>
          </a:p>
          <a:p>
            <a:pPr marL="457200" indent="-457200">
              <a:buFont typeface="+mj-lt"/>
              <a:buAutoNum type="arabicPeriod" startAt="11"/>
            </a:pPr>
            <a:r>
              <a:rPr lang="tr-TR" b="1" dirty="0"/>
              <a:t>Bakanlıkların</a:t>
            </a:r>
            <a:r>
              <a:rPr lang="tr-TR" dirty="0"/>
              <a:t> test ve analiz hizmeti noktasında </a:t>
            </a:r>
            <a:r>
              <a:rPr lang="tr-TR" b="1" dirty="0"/>
              <a:t>araştırma altyapılarıyla işbirliğine geçerek</a:t>
            </a:r>
            <a:r>
              <a:rPr lang="tr-TR" dirty="0"/>
              <a:t>, alacağı hizmetleri bu altyapılardan sağlaması gerekmektedir.</a:t>
            </a:r>
          </a:p>
        </p:txBody>
      </p:sp>
    </p:spTree>
    <p:extLst>
      <p:ext uri="{BB962C8B-B14F-4D97-AF65-F5344CB8AC3E}">
        <p14:creationId xmlns:p14="http://schemas.microsoft.com/office/powerpoint/2010/main" val="1247834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2458291" y="1351408"/>
            <a:ext cx="7886700" cy="4893205"/>
          </a:xfrm>
        </p:spPr>
        <p:txBody>
          <a:bodyPr>
            <a:noAutofit/>
          </a:bodyPr>
          <a:lstStyle/>
          <a:p>
            <a:pPr marL="0" indent="0">
              <a:buNone/>
            </a:pPr>
            <a:endParaRPr lang="tr-TR" sz="2000" dirty="0"/>
          </a:p>
          <a:p>
            <a:pPr marL="457200" indent="-457200">
              <a:buFont typeface="+mj-lt"/>
              <a:buAutoNum type="arabicParenR"/>
            </a:pPr>
            <a:endParaRPr lang="en-GB" sz="2000" dirty="0"/>
          </a:p>
        </p:txBody>
      </p:sp>
      <p:sp>
        <p:nvSpPr>
          <p:cNvPr id="5" name="Dikdörtgen 4"/>
          <p:cNvSpPr/>
          <p:nvPr/>
        </p:nvSpPr>
        <p:spPr>
          <a:xfrm>
            <a:off x="2458292" y="2684139"/>
            <a:ext cx="7723711" cy="1033168"/>
          </a:xfrm>
          <a:prstGeom prst="rect">
            <a:avLst/>
          </a:prstGeom>
        </p:spPr>
        <p:txBody>
          <a:bodyPr wrap="square">
            <a:spAutoFit/>
          </a:bodyPr>
          <a:lstStyle/>
          <a:p>
            <a:pPr algn="ctr">
              <a:lnSpc>
                <a:spcPct val="160000"/>
              </a:lnSpc>
              <a:spcBef>
                <a:spcPts val="600"/>
              </a:spcBef>
              <a:spcAft>
                <a:spcPts val="600"/>
              </a:spcAft>
              <a:defRPr sz="3200" b="1"/>
            </a:pPr>
            <a:r>
              <a:rPr lang="tr-TR" sz="4400" b="1" i="1" dirty="0" smtClean="0">
                <a:solidFill>
                  <a:schemeClr val="accent4">
                    <a:lumMod val="75000"/>
                  </a:schemeClr>
                </a:solidFill>
                <a:latin typeface="Cambria" panose="02040503050406030204" pitchFamily="18" charset="0"/>
              </a:rPr>
              <a:t>Teşekkürler</a:t>
            </a:r>
            <a:endParaRPr lang="tr-TR" sz="3600" b="1" i="1" dirty="0">
              <a:solidFill>
                <a:schemeClr val="accent4">
                  <a:lumMod val="75000"/>
                </a:schemeClr>
              </a:solidFill>
              <a:latin typeface="Cambria" panose="02040503050406030204" pitchFamily="18" charset="0"/>
            </a:endParaRPr>
          </a:p>
        </p:txBody>
      </p:sp>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2" name="Metin kutusu 1"/>
          <p:cNvSpPr txBox="1"/>
          <p:nvPr/>
        </p:nvSpPr>
        <p:spPr>
          <a:xfrm>
            <a:off x="168965" y="5837109"/>
            <a:ext cx="3866322" cy="707886"/>
          </a:xfrm>
          <a:prstGeom prst="rect">
            <a:avLst/>
          </a:prstGeom>
          <a:noFill/>
        </p:spPr>
        <p:txBody>
          <a:bodyPr wrap="square" rtlCol="0">
            <a:spAutoFit/>
          </a:bodyPr>
          <a:lstStyle/>
          <a:p>
            <a:r>
              <a:rPr lang="tr-TR" sz="2000" dirty="0" smtClean="0"/>
              <a:t>mehmetcem.fendoglu@sbb.gov.tr</a:t>
            </a:r>
          </a:p>
          <a:p>
            <a:r>
              <a:rPr lang="tr-TR" sz="2000" dirty="0"/>
              <a:t>a</a:t>
            </a:r>
            <a:r>
              <a:rPr lang="tr-TR" sz="2000" dirty="0" smtClean="0"/>
              <a:t>rastirma.sbb.gov.tr</a:t>
            </a:r>
          </a:p>
        </p:txBody>
      </p:sp>
    </p:spTree>
    <p:extLst>
      <p:ext uri="{BB962C8B-B14F-4D97-AF65-F5344CB8AC3E}">
        <p14:creationId xmlns:p14="http://schemas.microsoft.com/office/powerpoint/2010/main" val="32067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8840" y="1501268"/>
            <a:ext cx="9672681" cy="4959556"/>
          </a:xfrm>
        </p:spPr>
        <p:txBody>
          <a:bodyPr>
            <a:normAutofit/>
          </a:bodyPr>
          <a:lstStyle/>
          <a:p>
            <a:pPr>
              <a:buFont typeface="Wingdings" panose="05000000000000000000" pitchFamily="2" charset="2"/>
              <a:buChar char="v"/>
            </a:pPr>
            <a:r>
              <a:rPr lang="tr-TR" sz="2200" dirty="0"/>
              <a:t>Devlet Planlama Teşkilatı</a:t>
            </a:r>
            <a:r>
              <a:rPr lang="en-US" sz="2200" dirty="0"/>
              <a:t> </a:t>
            </a:r>
            <a:r>
              <a:rPr lang="tr-TR" sz="2200" dirty="0" smtClean="0"/>
              <a:t>-</a:t>
            </a:r>
            <a:r>
              <a:rPr lang="en-US" sz="2200" dirty="0" smtClean="0"/>
              <a:t> </a:t>
            </a:r>
            <a:r>
              <a:rPr lang="en-US" sz="2200" dirty="0"/>
              <a:t>1960</a:t>
            </a:r>
          </a:p>
          <a:p>
            <a:pPr>
              <a:buFont typeface="Wingdings" panose="05000000000000000000" pitchFamily="2" charset="2"/>
              <a:buChar char="v"/>
            </a:pPr>
            <a:r>
              <a:rPr lang="tr-TR" sz="2200" dirty="0" smtClean="0"/>
              <a:t>Kalkınma Bakanlığı – 2011-2018 Ağustos</a:t>
            </a:r>
            <a:endParaRPr lang="en-US" sz="1200" b="1" dirty="0"/>
          </a:p>
          <a:p>
            <a:pPr marL="0" indent="0">
              <a:buNone/>
            </a:pPr>
            <a:r>
              <a:rPr lang="tr-TR" sz="2400" b="1" dirty="0"/>
              <a:t>Temel Görevleri</a:t>
            </a:r>
            <a:r>
              <a:rPr lang="en-US" sz="2400" b="1" dirty="0"/>
              <a:t>: </a:t>
            </a:r>
          </a:p>
          <a:p>
            <a:pPr marL="0" indent="0">
              <a:lnSpc>
                <a:spcPct val="100000"/>
              </a:lnSpc>
              <a:buNone/>
            </a:pPr>
            <a:r>
              <a:rPr lang="tr-TR" sz="2200" dirty="0"/>
              <a:t>K</a:t>
            </a:r>
            <a:r>
              <a:rPr lang="en-US" sz="2200" dirty="0" err="1"/>
              <a:t>alkınma</a:t>
            </a:r>
            <a:r>
              <a:rPr lang="en-US" sz="2200" dirty="0"/>
              <a:t> </a:t>
            </a:r>
            <a:r>
              <a:rPr lang="en-US" sz="2200" dirty="0" err="1"/>
              <a:t>sürecini</a:t>
            </a:r>
            <a:r>
              <a:rPr lang="en-US" sz="2200" dirty="0"/>
              <a:t> </a:t>
            </a:r>
            <a:r>
              <a:rPr lang="en-US" sz="2200" dirty="0" err="1"/>
              <a:t>katılımcı</a:t>
            </a:r>
            <a:r>
              <a:rPr lang="en-US" sz="2200" dirty="0"/>
              <a:t> </a:t>
            </a:r>
            <a:r>
              <a:rPr lang="en-US" sz="2200" dirty="0" err="1"/>
              <a:t>bir</a:t>
            </a:r>
            <a:r>
              <a:rPr lang="tr-TR" sz="2200" dirty="0"/>
              <a:t> </a:t>
            </a:r>
            <a:r>
              <a:rPr lang="en-US" sz="2200" dirty="0" err="1"/>
              <a:t>yaklaşımla</a:t>
            </a:r>
            <a:r>
              <a:rPr lang="en-US" sz="2200" dirty="0"/>
              <a:t> </a:t>
            </a:r>
            <a:r>
              <a:rPr lang="en-US" sz="2200" dirty="0" err="1"/>
              <a:t>planlayarak</a:t>
            </a:r>
            <a:r>
              <a:rPr lang="en-US" sz="2200" dirty="0"/>
              <a:t> </a:t>
            </a:r>
            <a:r>
              <a:rPr lang="en-US" sz="2200" dirty="0" err="1"/>
              <a:t>hükümete</a:t>
            </a:r>
            <a:r>
              <a:rPr lang="en-US" sz="2200" dirty="0"/>
              <a:t> </a:t>
            </a:r>
            <a:r>
              <a:rPr lang="en-US" sz="2200" dirty="0" err="1"/>
              <a:t>müşavirlik</a:t>
            </a:r>
            <a:r>
              <a:rPr lang="tr-TR" sz="2200" dirty="0"/>
              <a:t> </a:t>
            </a:r>
            <a:r>
              <a:rPr lang="en-US" sz="2200" dirty="0" err="1"/>
              <a:t>yapmak</a:t>
            </a:r>
            <a:r>
              <a:rPr lang="en-US" sz="2200" dirty="0"/>
              <a:t> ve </a:t>
            </a:r>
            <a:r>
              <a:rPr lang="en-US" sz="2200" dirty="0" err="1"/>
              <a:t>toplumun</a:t>
            </a:r>
            <a:r>
              <a:rPr lang="en-US" sz="2200" dirty="0"/>
              <a:t> </a:t>
            </a:r>
            <a:r>
              <a:rPr lang="en-US" sz="2200" dirty="0" err="1"/>
              <a:t>tüm</a:t>
            </a:r>
            <a:r>
              <a:rPr lang="en-US" sz="2200" dirty="0"/>
              <a:t> </a:t>
            </a:r>
            <a:r>
              <a:rPr lang="en-US" sz="2200" dirty="0" err="1"/>
              <a:t>kesimlerine</a:t>
            </a:r>
            <a:r>
              <a:rPr lang="en-US" sz="2200" dirty="0"/>
              <a:t> </a:t>
            </a:r>
            <a:r>
              <a:rPr lang="en-US" sz="2200" dirty="0" err="1"/>
              <a:t>yol</a:t>
            </a:r>
            <a:r>
              <a:rPr lang="tr-TR" sz="2200" dirty="0"/>
              <a:t> </a:t>
            </a:r>
            <a:r>
              <a:rPr lang="en-US" sz="2200" dirty="0" err="1" smtClean="0"/>
              <a:t>göstermek</a:t>
            </a:r>
            <a:endParaRPr lang="tr-TR" sz="2200" dirty="0" smtClean="0"/>
          </a:p>
          <a:p>
            <a:pPr marL="0" indent="0">
              <a:lnSpc>
                <a:spcPct val="100000"/>
              </a:lnSpc>
              <a:buNone/>
            </a:pPr>
            <a:endParaRPr lang="en-US" sz="2200" dirty="0" err="1"/>
          </a:p>
          <a:p>
            <a:pPr marL="361950" lvl="1" indent="-361950">
              <a:lnSpc>
                <a:spcPct val="100000"/>
              </a:lnSpc>
              <a:buFont typeface="Wingdings" panose="05000000000000000000" pitchFamily="2" charset="2"/>
              <a:buChar char="v"/>
            </a:pPr>
            <a:r>
              <a:rPr lang="tr-TR" sz="2200" dirty="0"/>
              <a:t>Makroekonomik, </a:t>
            </a:r>
            <a:r>
              <a:rPr lang="tr-TR" sz="2200" dirty="0" err="1"/>
              <a:t>sektörel</a:t>
            </a:r>
            <a:r>
              <a:rPr lang="tr-TR" sz="2200" dirty="0"/>
              <a:t>, tematik ve bölgesel politika ve strateji ve eylem planlarını hazırlamak, yönlendirmek ve izlemek,</a:t>
            </a:r>
          </a:p>
          <a:p>
            <a:pPr marL="361950" lvl="1" indent="-361950">
              <a:lnSpc>
                <a:spcPct val="100000"/>
              </a:lnSpc>
              <a:buFont typeface="Wingdings" panose="05000000000000000000" pitchFamily="2" charset="2"/>
              <a:buChar char="v"/>
            </a:pPr>
            <a:r>
              <a:rPr lang="en-US" sz="2200" dirty="0" err="1"/>
              <a:t>Öncelikler</a:t>
            </a:r>
            <a:r>
              <a:rPr lang="en-US" sz="2200" dirty="0"/>
              <a:t> </a:t>
            </a:r>
            <a:r>
              <a:rPr lang="en-US" sz="2200" dirty="0" err="1"/>
              <a:t>doğrultusunda</a:t>
            </a:r>
            <a:r>
              <a:rPr lang="en-US" sz="2200" dirty="0"/>
              <a:t> </a:t>
            </a:r>
            <a:r>
              <a:rPr lang="en-US" sz="2200" dirty="0" err="1"/>
              <a:t>kamu</a:t>
            </a:r>
            <a:r>
              <a:rPr lang="en-US" sz="2200" dirty="0"/>
              <a:t> </a:t>
            </a:r>
            <a:r>
              <a:rPr lang="en-US" sz="2200" dirty="0" err="1"/>
              <a:t>yatırımlarına</a:t>
            </a:r>
            <a:r>
              <a:rPr lang="en-US" sz="2200" dirty="0"/>
              <a:t> </a:t>
            </a:r>
            <a:r>
              <a:rPr lang="en-US" sz="2200" dirty="0" err="1"/>
              <a:t>ayrılan</a:t>
            </a:r>
            <a:r>
              <a:rPr lang="en-US" sz="2200" dirty="0"/>
              <a:t> </a:t>
            </a:r>
            <a:r>
              <a:rPr lang="en-US" sz="2200" dirty="0" err="1"/>
              <a:t>kaynakları</a:t>
            </a:r>
            <a:r>
              <a:rPr lang="en-US" sz="2200" dirty="0"/>
              <a:t> </a:t>
            </a:r>
            <a:r>
              <a:rPr lang="en-US" sz="2200" dirty="0" err="1"/>
              <a:t>yönet</a:t>
            </a:r>
            <a:r>
              <a:rPr lang="tr-TR" sz="2200" dirty="0" err="1"/>
              <a:t>mek</a:t>
            </a:r>
            <a:r>
              <a:rPr lang="tr-TR" sz="2200" dirty="0"/>
              <a:t>.</a:t>
            </a:r>
          </a:p>
        </p:txBody>
      </p:sp>
      <p:sp>
        <p:nvSpPr>
          <p:cNvPr id="2" name="Unvan 1"/>
          <p:cNvSpPr>
            <a:spLocks noGrp="1"/>
          </p:cNvSpPr>
          <p:nvPr>
            <p:ph type="title"/>
          </p:nvPr>
        </p:nvSpPr>
        <p:spPr>
          <a:xfrm>
            <a:off x="1508841" y="547112"/>
            <a:ext cx="8229600" cy="1143000"/>
          </a:xfrm>
        </p:spPr>
        <p:txBody>
          <a:bodyPr>
            <a:normAutofit/>
          </a:bodyPr>
          <a:lstStyle/>
          <a:p>
            <a:pPr defTabSz="896111">
              <a:spcBef>
                <a:spcPts val="500"/>
              </a:spcBef>
              <a:defRPr sz="2450" b="1">
                <a:solidFill>
                  <a:srgbClr val="FF0000"/>
                </a:solidFill>
              </a:defRPr>
            </a:pPr>
            <a:r>
              <a:rPr lang="tr-TR" sz="3200" dirty="0">
                <a:solidFill>
                  <a:srgbClr val="D2A000"/>
                </a:solidFill>
                <a:latin typeface="Cambria" panose="02040503050406030204" pitchFamily="18" charset="0"/>
                <a:ea typeface="+mn-ea"/>
                <a:cs typeface="+mn-cs"/>
              </a:rPr>
              <a:t>Strateji ve Bütçe Başkanlığı</a:t>
            </a:r>
          </a:p>
        </p:txBody>
      </p:sp>
      <p:pic>
        <p:nvPicPr>
          <p:cNvPr id="4" name="Resim 3">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Tree>
    <p:extLst>
      <p:ext uri="{BB962C8B-B14F-4D97-AF65-F5344CB8AC3E}">
        <p14:creationId xmlns:p14="http://schemas.microsoft.com/office/powerpoint/2010/main" val="496931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228600" y="704169"/>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rgbClr val="D2A000"/>
                </a:solidFill>
                <a:effectLst/>
                <a:uLnTx/>
                <a:uFillTx/>
                <a:latin typeface="Cambria" panose="02040503050406030204" pitchFamily="18" charset="0"/>
                <a:ea typeface="+mn-ea"/>
                <a:cs typeface="+mn-cs"/>
              </a:rPr>
              <a:t>Araştırma Altyapıları</a:t>
            </a:r>
            <a:endParaRPr kumimoji="0" lang="en-US" sz="3200" b="1" i="0" u="none" strike="noStrike" kern="1200" cap="none" spc="0" normalizeH="0" baseline="0" noProof="0" dirty="0">
              <a:ln>
                <a:noFill/>
              </a:ln>
              <a:solidFill>
                <a:srgbClr val="D2A000"/>
              </a:solidFill>
              <a:effectLst/>
              <a:uLnTx/>
              <a:uFillTx/>
              <a:latin typeface="Cambria" panose="02040503050406030204" pitchFamily="18" charset="0"/>
              <a:ea typeface="+mn-ea"/>
              <a:cs typeface="+mn-cs"/>
            </a:endParaRPr>
          </a:p>
        </p:txBody>
      </p:sp>
      <p:sp>
        <p:nvSpPr>
          <p:cNvPr id="9" name="Unvan 2"/>
          <p:cNvSpPr>
            <a:spLocks noGrp="1"/>
          </p:cNvSpPr>
          <p:nvPr>
            <p:ph type="title"/>
          </p:nvPr>
        </p:nvSpPr>
        <p:spPr>
          <a:xfrm>
            <a:off x="692728" y="1414173"/>
            <a:ext cx="4545193" cy="5134039"/>
          </a:xfrm>
        </p:spPr>
        <p:txBody>
          <a:bodyPr>
            <a:noAutofit/>
          </a:bodyPr>
          <a:lstStyle/>
          <a:p>
            <a:pPr algn="ctr"/>
            <a:r>
              <a:rPr lang="tr-TR" sz="2400" dirty="0" smtClean="0">
                <a:solidFill>
                  <a:srgbClr val="CC3300"/>
                </a:solidFill>
                <a:latin typeface="Cambria" panose="02040503050406030204" pitchFamily="18" charset="0"/>
              </a:rPr>
              <a:t>Araştırma Altyapısı </a:t>
            </a:r>
            <a:br>
              <a:rPr lang="tr-TR" sz="2400" dirty="0" smtClean="0">
                <a:solidFill>
                  <a:srgbClr val="CC3300"/>
                </a:solidFill>
                <a:latin typeface="Cambria" panose="02040503050406030204" pitchFamily="18" charset="0"/>
              </a:rPr>
            </a:br>
            <a:r>
              <a:rPr lang="tr-TR" sz="2400" b="0" dirty="0" smtClean="0">
                <a:solidFill>
                  <a:srgbClr val="CC3300"/>
                </a:solidFill>
                <a:latin typeface="Cambria" panose="02040503050406030204" pitchFamily="18" charset="0"/>
              </a:rPr>
              <a:t>(Araştırma Laboratuvarı, Araştırma Merkezi)</a:t>
            </a:r>
            <a:r>
              <a:rPr lang="tr-TR" sz="2000" dirty="0" smtClean="0">
                <a:solidFill>
                  <a:srgbClr val="CC3300"/>
                </a:solidFill>
                <a:latin typeface="Cambria" panose="02040503050406030204" pitchFamily="18" charset="0"/>
              </a:rPr>
              <a:t>: </a:t>
            </a:r>
            <a:br>
              <a:rPr lang="tr-TR" sz="2000" dirty="0" smtClean="0">
                <a:solidFill>
                  <a:srgbClr val="CC3300"/>
                </a:solidFill>
                <a:latin typeface="Cambria" panose="02040503050406030204" pitchFamily="18" charset="0"/>
              </a:rPr>
            </a:br>
            <a:r>
              <a:rPr lang="tr-TR" sz="2000" dirty="0">
                <a:solidFill>
                  <a:srgbClr val="CC3300"/>
                </a:solidFill>
                <a:latin typeface="Cambria" panose="02040503050406030204" pitchFamily="18" charset="0"/>
              </a:rPr>
              <a:t/>
            </a:r>
            <a:br>
              <a:rPr lang="tr-TR" sz="2000" dirty="0">
                <a:solidFill>
                  <a:srgbClr val="CC3300"/>
                </a:solidFill>
                <a:latin typeface="Cambria" panose="02040503050406030204" pitchFamily="18" charset="0"/>
              </a:rPr>
            </a:br>
            <a:r>
              <a:rPr lang="tr-TR" altLang="tr-TR" sz="2000" b="0" dirty="0" smtClean="0">
                <a:cs typeface="Arial" charset="0"/>
              </a:rPr>
              <a:t>Y</a:t>
            </a:r>
            <a:r>
              <a:rPr lang="tr-TR" altLang="tr-TR" sz="2000" b="0" dirty="0" smtClean="0"/>
              <a:t>etişmiş </a:t>
            </a:r>
            <a:r>
              <a:rPr lang="tr-TR" altLang="tr-TR" sz="2000" dirty="0"/>
              <a:t>nitelikli insan kaynağı </a:t>
            </a:r>
            <a:r>
              <a:rPr lang="tr-TR" altLang="tr-TR" sz="2000" b="0" dirty="0"/>
              <a:t>ile günün modern teknolojilerine dayalı </a:t>
            </a:r>
            <a:r>
              <a:rPr lang="tr-TR" altLang="tr-TR" sz="2000" dirty="0"/>
              <a:t>makine-teçhizat/yazılım/donanıma sahip</a:t>
            </a:r>
            <a:r>
              <a:rPr lang="tr-TR" altLang="tr-TR" sz="2000" b="0" dirty="0"/>
              <a:t>, </a:t>
            </a:r>
            <a:r>
              <a:rPr lang="tr-TR" altLang="tr-TR" sz="2000" dirty="0"/>
              <a:t>araştırma-eğitim-yenilik bilgi üçgeni</a:t>
            </a:r>
            <a:r>
              <a:rPr lang="tr-TR" altLang="tr-TR" sz="2000" b="0" dirty="0"/>
              <a:t>nde faaliyet gösteren, kendi alanlarında üst düzey araştırma yapmak amacıyla faaliyet gösteren </a:t>
            </a:r>
            <a:r>
              <a:rPr lang="tr-TR" altLang="tr-TR" sz="2000" dirty="0"/>
              <a:t>ortamlar, kaynaklar ve hizmetlerdir.</a:t>
            </a:r>
          </a:p>
        </p:txBody>
      </p:sp>
      <p:pic>
        <p:nvPicPr>
          <p:cNvPr id="7" name="Resim 6"/>
          <p:cNvPicPr>
            <a:picLocks noChangeAspect="1"/>
          </p:cNvPicPr>
          <p:nvPr/>
        </p:nvPicPr>
        <p:blipFill>
          <a:blip r:embed="rId4">
            <a:duotone>
              <a:schemeClr val="bg2">
                <a:shade val="45000"/>
                <a:satMod val="135000"/>
              </a:schemeClr>
              <a:prstClr val="white"/>
            </a:duotone>
          </a:blip>
          <a:stretch>
            <a:fillRect/>
          </a:stretch>
        </p:blipFill>
        <p:spPr>
          <a:xfrm>
            <a:off x="5347252" y="1414173"/>
            <a:ext cx="6195316" cy="5134039"/>
          </a:xfrm>
          <a:prstGeom prst="rect">
            <a:avLst/>
          </a:prstGeom>
        </p:spPr>
      </p:pic>
      <p:graphicFrame>
        <p:nvGraphicFramePr>
          <p:cNvPr id="5" name="İçerik Yer Tutucusu 4"/>
          <p:cNvGraphicFramePr>
            <a:graphicFrameLocks noGrp="1"/>
          </p:cNvGraphicFramePr>
          <p:nvPr>
            <p:ph idx="1"/>
            <p:extLst>
              <p:ext uri="{D42A27DB-BD31-4B8C-83A1-F6EECF244321}">
                <p14:modId xmlns:p14="http://schemas.microsoft.com/office/powerpoint/2010/main" val="2982277347"/>
              </p:ext>
            </p:extLst>
          </p:nvPr>
        </p:nvGraphicFramePr>
        <p:xfrm>
          <a:off x="5068957" y="1297858"/>
          <a:ext cx="6464282" cy="50567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9065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rgbClr val="D2A000"/>
                </a:solidFill>
                <a:effectLst/>
                <a:uLnTx/>
                <a:uFillTx/>
                <a:latin typeface="Cambria" panose="02040503050406030204" pitchFamily="18" charset="0"/>
                <a:ea typeface="+mn-ea"/>
                <a:cs typeface="+mn-cs"/>
              </a:rPr>
              <a:t>Araştırma Altyapıları</a:t>
            </a:r>
            <a:r>
              <a:rPr kumimoji="0" lang="tr-TR" sz="3200" b="1" i="0" u="none" strike="noStrike" kern="1200" cap="none" spc="0" normalizeH="0" noProof="0" dirty="0" smtClean="0">
                <a:ln>
                  <a:noFill/>
                </a:ln>
                <a:solidFill>
                  <a:srgbClr val="D2A000"/>
                </a:solidFill>
                <a:effectLst/>
                <a:uLnTx/>
                <a:uFillTx/>
                <a:latin typeface="Cambria" panose="02040503050406030204" pitchFamily="18" charset="0"/>
                <a:ea typeface="+mn-ea"/>
                <a:cs typeface="+mn-cs"/>
              </a:rPr>
              <a:t> ve Araştırma Ekosistemi</a:t>
            </a:r>
            <a:endParaRPr kumimoji="0" lang="en-US" sz="3200" b="1" i="0" u="none" strike="noStrike" kern="1200" cap="none" spc="0" normalizeH="0" baseline="0" noProof="0" dirty="0">
              <a:ln>
                <a:noFill/>
              </a:ln>
              <a:solidFill>
                <a:srgbClr val="D2A000"/>
              </a:solidFill>
              <a:effectLst/>
              <a:uLnTx/>
              <a:uFillTx/>
              <a:latin typeface="Cambria" panose="02040503050406030204" pitchFamily="18" charset="0"/>
              <a:ea typeface="+mn-ea"/>
              <a:cs typeface="+mn-cs"/>
            </a:endParaRPr>
          </a:p>
        </p:txBody>
      </p:sp>
      <p:pic>
        <p:nvPicPr>
          <p:cNvPr id="5" name="İçerik Yer Tutucusu 6"/>
          <p:cNvPicPr>
            <a:picLocks noGrp="1" noChangeAspect="1"/>
          </p:cNvPicPr>
          <p:nvPr>
            <p:ph idx="1"/>
          </p:nvPr>
        </p:nvPicPr>
        <p:blipFill>
          <a:blip r:embed="rId5"/>
          <a:stretch>
            <a:fillRect/>
          </a:stretch>
        </p:blipFill>
        <p:spPr>
          <a:xfrm>
            <a:off x="895927" y="1655063"/>
            <a:ext cx="10464799" cy="3826293"/>
          </a:xfrm>
          <a:prstGeom prst="rect">
            <a:avLst/>
          </a:prstGeom>
        </p:spPr>
      </p:pic>
      <p:sp>
        <p:nvSpPr>
          <p:cNvPr id="9" name="Unvan 2"/>
          <p:cNvSpPr>
            <a:spLocks noGrp="1"/>
          </p:cNvSpPr>
          <p:nvPr>
            <p:ph type="title"/>
          </p:nvPr>
        </p:nvSpPr>
        <p:spPr>
          <a:xfrm>
            <a:off x="0" y="1228435"/>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 </a:t>
            </a:r>
            <a:r>
              <a:rPr lang="tr-TR" i="1" dirty="0">
                <a:solidFill>
                  <a:prstClr val="black"/>
                </a:solidFill>
                <a:latin typeface="Cambria" panose="02040503050406030204" pitchFamily="18" charset="0"/>
              </a:rPr>
              <a:t>akademi ile sanayi </a:t>
            </a:r>
            <a:r>
              <a:rPr lang="tr-TR" i="1" dirty="0" smtClean="0">
                <a:solidFill>
                  <a:prstClr val="black"/>
                </a:solidFill>
                <a:latin typeface="Cambria" panose="02040503050406030204" pitchFamily="18" charset="0"/>
              </a:rPr>
              <a:t>arasındaki köprü</a:t>
            </a:r>
            <a:endParaRPr lang="tr-TR" i="1" dirty="0">
              <a:solidFill>
                <a:prstClr val="black"/>
              </a:solidFill>
              <a:latin typeface="Cambria" panose="02040503050406030204" pitchFamily="18" charset="0"/>
            </a:endParaRPr>
          </a:p>
        </p:txBody>
      </p:sp>
      <p:sp>
        <p:nvSpPr>
          <p:cNvPr id="10" name="Metin kutusu 9"/>
          <p:cNvSpPr txBox="1"/>
          <p:nvPr/>
        </p:nvSpPr>
        <p:spPr>
          <a:xfrm>
            <a:off x="839969" y="5464553"/>
            <a:ext cx="1352486" cy="276999"/>
          </a:xfrm>
          <a:prstGeom prst="rect">
            <a:avLst/>
          </a:prstGeom>
          <a:noFill/>
        </p:spPr>
        <p:txBody>
          <a:bodyPr wrap="none" rtlCol="0">
            <a:spAutoFit/>
          </a:bodyPr>
          <a:lstStyle/>
          <a:p>
            <a:r>
              <a:rPr lang="tr-TR" sz="1200" dirty="0">
                <a:latin typeface="Cambria" panose="02040503050406030204" pitchFamily="18" charset="0"/>
              </a:rPr>
              <a:t>Kaynak: TÜBİTAK</a:t>
            </a:r>
          </a:p>
        </p:txBody>
      </p:sp>
      <p:sp>
        <p:nvSpPr>
          <p:cNvPr id="2" name="Oval 1"/>
          <p:cNvSpPr/>
          <p:nvPr/>
        </p:nvSpPr>
        <p:spPr>
          <a:xfrm>
            <a:off x="1868129" y="2566219"/>
            <a:ext cx="5702709" cy="6292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5225846" y="2571136"/>
            <a:ext cx="5697792" cy="6292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1868129" y="6035638"/>
            <a:ext cx="5878457" cy="430887"/>
          </a:xfrm>
          <a:prstGeom prst="rect">
            <a:avLst/>
          </a:prstGeom>
          <a:solidFill>
            <a:schemeClr val="bg1"/>
          </a:solidFill>
          <a:ln w="76200">
            <a:solidFill>
              <a:srgbClr val="FF0000"/>
            </a:solidFill>
          </a:ln>
        </p:spPr>
        <p:txBody>
          <a:bodyPr wrap="square" rtlCol="0">
            <a:spAutoFit/>
          </a:bodyPr>
          <a:lstStyle/>
          <a:p>
            <a:pPr algn="ctr"/>
            <a:r>
              <a:rPr lang="tr-TR" sz="2200" b="1" dirty="0">
                <a:solidFill>
                  <a:srgbClr val="C00000"/>
                </a:solidFill>
                <a:latin typeface="Cambria" panose="02040503050406030204" pitchFamily="18" charset="0"/>
              </a:rPr>
              <a:t>Araştırma Altyapıları</a:t>
            </a:r>
          </a:p>
        </p:txBody>
      </p:sp>
      <p:sp>
        <p:nvSpPr>
          <p:cNvPr id="14" name="Metin kutusu 13"/>
          <p:cNvSpPr txBox="1"/>
          <p:nvPr/>
        </p:nvSpPr>
        <p:spPr>
          <a:xfrm>
            <a:off x="7958621" y="6020249"/>
            <a:ext cx="2965017" cy="446276"/>
          </a:xfrm>
          <a:prstGeom prst="rect">
            <a:avLst/>
          </a:prstGeom>
          <a:solidFill>
            <a:schemeClr val="bg1"/>
          </a:solidFill>
          <a:ln w="76200">
            <a:solidFill>
              <a:srgbClr val="FF0000"/>
            </a:solidFill>
          </a:ln>
        </p:spPr>
        <p:txBody>
          <a:bodyPr wrap="square" rtlCol="0">
            <a:spAutoFit/>
          </a:bodyPr>
          <a:lstStyle>
            <a:defPPr>
              <a:defRPr lang="en-US"/>
            </a:defPPr>
            <a:lvl1pPr algn="ctr">
              <a:defRPr sz="2200" b="1">
                <a:solidFill>
                  <a:srgbClr val="C00000"/>
                </a:solidFill>
                <a:latin typeface="Cambria" panose="02040503050406030204" pitchFamily="18" charset="0"/>
              </a:defRPr>
            </a:lvl1pPr>
          </a:lstStyle>
          <a:p>
            <a:r>
              <a:rPr lang="tr-TR" sz="2300" dirty="0" smtClean="0"/>
              <a:t>Sanayi Sektörü</a:t>
            </a:r>
            <a:endParaRPr lang="tr-TR" sz="2300" dirty="0"/>
          </a:p>
        </p:txBody>
      </p:sp>
      <p:sp>
        <p:nvSpPr>
          <p:cNvPr id="15" name="Metin kutusu 14"/>
          <p:cNvSpPr txBox="1"/>
          <p:nvPr/>
        </p:nvSpPr>
        <p:spPr>
          <a:xfrm>
            <a:off x="6128325" y="5512135"/>
            <a:ext cx="710435" cy="400110"/>
          </a:xfrm>
          <a:prstGeom prst="rect">
            <a:avLst/>
          </a:prstGeom>
          <a:noFill/>
        </p:spPr>
        <p:txBody>
          <a:bodyPr wrap="square" rtlCol="0">
            <a:spAutoFit/>
          </a:bodyPr>
          <a:lstStyle/>
          <a:p>
            <a:r>
              <a:rPr lang="tr-TR" sz="2000" b="1" dirty="0">
                <a:latin typeface="Cambria" panose="02040503050406030204" pitchFamily="18" charset="0"/>
              </a:rPr>
              <a:t>TTO</a:t>
            </a:r>
          </a:p>
        </p:txBody>
      </p:sp>
      <p:sp>
        <p:nvSpPr>
          <p:cNvPr id="16" name="Metin kutusu 15"/>
          <p:cNvSpPr txBox="1"/>
          <p:nvPr/>
        </p:nvSpPr>
        <p:spPr>
          <a:xfrm>
            <a:off x="7042911" y="5523932"/>
            <a:ext cx="739251" cy="400110"/>
          </a:xfrm>
          <a:prstGeom prst="rect">
            <a:avLst/>
          </a:prstGeom>
          <a:noFill/>
        </p:spPr>
        <p:txBody>
          <a:bodyPr wrap="square" rtlCol="0">
            <a:spAutoFit/>
          </a:bodyPr>
          <a:lstStyle>
            <a:defPPr>
              <a:defRPr lang="en-US"/>
            </a:defPPr>
            <a:lvl1pPr>
              <a:defRPr sz="2000" b="1">
                <a:latin typeface="Cambria" panose="02040503050406030204" pitchFamily="18" charset="0"/>
              </a:defRPr>
            </a:lvl1pPr>
          </a:lstStyle>
          <a:p>
            <a:r>
              <a:rPr lang="tr-TR" dirty="0"/>
              <a:t>TGB</a:t>
            </a:r>
          </a:p>
        </p:txBody>
      </p:sp>
      <p:sp>
        <p:nvSpPr>
          <p:cNvPr id="7" name="Patlama 1 6"/>
          <p:cNvSpPr/>
          <p:nvPr/>
        </p:nvSpPr>
        <p:spPr>
          <a:xfrm>
            <a:off x="2640924" y="5572881"/>
            <a:ext cx="835742" cy="894736"/>
          </a:xfrm>
          <a:prstGeom prst="irregularSeal1">
            <a:avLst/>
          </a:prstGeom>
          <a:solidFill>
            <a:srgbClr val="D2A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p:cNvSpPr txBox="1"/>
          <p:nvPr/>
        </p:nvSpPr>
        <p:spPr>
          <a:xfrm>
            <a:off x="6128326" y="5508544"/>
            <a:ext cx="710435" cy="430887"/>
          </a:xfrm>
          <a:prstGeom prst="rect">
            <a:avLst/>
          </a:prstGeom>
          <a:noFill/>
          <a:ln w="76200">
            <a:solidFill>
              <a:srgbClr val="FF0000"/>
            </a:solidFill>
          </a:ln>
        </p:spPr>
        <p:txBody>
          <a:bodyPr wrap="square" rtlCol="0">
            <a:spAutoFit/>
          </a:bodyPr>
          <a:lstStyle/>
          <a:p>
            <a:pPr algn="ctr"/>
            <a:endParaRPr lang="tr-TR" sz="2200" b="1" dirty="0">
              <a:solidFill>
                <a:srgbClr val="C00000"/>
              </a:solidFill>
              <a:latin typeface="Cambria" panose="02040503050406030204" pitchFamily="18" charset="0"/>
            </a:endParaRPr>
          </a:p>
        </p:txBody>
      </p:sp>
      <p:sp>
        <p:nvSpPr>
          <p:cNvPr id="18" name="Metin kutusu 17"/>
          <p:cNvSpPr txBox="1"/>
          <p:nvPr/>
        </p:nvSpPr>
        <p:spPr>
          <a:xfrm>
            <a:off x="7036151" y="5508544"/>
            <a:ext cx="710435" cy="430887"/>
          </a:xfrm>
          <a:prstGeom prst="rect">
            <a:avLst/>
          </a:prstGeom>
          <a:noFill/>
          <a:ln w="76200">
            <a:solidFill>
              <a:srgbClr val="FF0000"/>
            </a:solidFill>
          </a:ln>
        </p:spPr>
        <p:txBody>
          <a:bodyPr wrap="square" rtlCol="0">
            <a:spAutoFit/>
          </a:bodyPr>
          <a:lstStyle/>
          <a:p>
            <a:pPr algn="ctr"/>
            <a:endParaRPr lang="tr-TR" sz="22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4213902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0" y="1228435"/>
            <a:ext cx="12192000" cy="398449"/>
          </a:xfrm>
        </p:spPr>
        <p:txBody>
          <a:bodyPr>
            <a:noAutofit/>
          </a:bodyPr>
          <a:lstStyle/>
          <a:p>
            <a:pPr algn="ctr"/>
            <a:r>
              <a:rPr lang="tr-TR" i="1" dirty="0" smtClean="0">
                <a:solidFill>
                  <a:prstClr val="black"/>
                </a:solidFill>
                <a:latin typeface="Cambria" panose="02040503050406030204" pitchFamily="18" charset="0"/>
              </a:rPr>
              <a:t>Son 15 yılda </a:t>
            </a:r>
            <a:r>
              <a:rPr lang="tr-TR" i="1" dirty="0" smtClean="0">
                <a:solidFill>
                  <a:srgbClr val="C00000"/>
                </a:solidFill>
                <a:latin typeface="Cambria" panose="02040503050406030204" pitchFamily="18" charset="0"/>
              </a:rPr>
              <a:t>Araştırma Altyapılarına </a:t>
            </a:r>
            <a:r>
              <a:rPr lang="tr-TR" i="1" dirty="0" smtClean="0">
                <a:solidFill>
                  <a:prstClr val="black"/>
                </a:solidFill>
                <a:latin typeface="Cambria" panose="02040503050406030204" pitchFamily="18" charset="0"/>
              </a:rPr>
              <a:t>yaklaşık 8 milyar TL harcandı</a:t>
            </a:r>
            <a:endParaRPr lang="tr-TR" i="1" dirty="0">
              <a:solidFill>
                <a:prstClr val="black"/>
              </a:solidFill>
              <a:latin typeface="Cambria" panose="02040503050406030204" pitchFamily="18" charset="0"/>
            </a:endParaRPr>
          </a:p>
        </p:txBody>
      </p:sp>
      <p:graphicFrame>
        <p:nvGraphicFramePr>
          <p:cNvPr id="7" name="Diyagram 6"/>
          <p:cNvGraphicFramePr/>
          <p:nvPr>
            <p:extLst>
              <p:ext uri="{D42A27DB-BD31-4B8C-83A1-F6EECF244321}">
                <p14:modId xmlns:p14="http://schemas.microsoft.com/office/powerpoint/2010/main" val="687549436"/>
              </p:ext>
            </p:extLst>
          </p:nvPr>
        </p:nvGraphicFramePr>
        <p:xfrm>
          <a:off x="0" y="1468582"/>
          <a:ext cx="12192000" cy="5153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Resim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5718" y="2648607"/>
            <a:ext cx="3326282" cy="397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48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0" y="1228435"/>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Altyapılarının illere göre dağılım, 2017</a:t>
            </a:r>
            <a:endParaRPr lang="tr-TR" i="1" dirty="0">
              <a:solidFill>
                <a:prstClr val="black"/>
              </a:solidFill>
              <a:latin typeface="Cambria" panose="02040503050406030204" pitchFamily="18" charset="0"/>
            </a:endParaRPr>
          </a:p>
        </p:txBody>
      </p:sp>
      <p:pic>
        <p:nvPicPr>
          <p:cNvPr id="9" name="Resim 8" descr="C:\Users\mcfendoglu\Desktop\KURUM TEZİ\GRAFİKLER\haritalar_fendo\toplam yatırım birlesi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340" y="1754909"/>
            <a:ext cx="10575234" cy="4305891"/>
          </a:xfrm>
          <a:prstGeom prst="rect">
            <a:avLst/>
          </a:prstGeom>
          <a:noFill/>
          <a:ln>
            <a:noFill/>
          </a:ln>
        </p:spPr>
      </p:pic>
      <p:sp>
        <p:nvSpPr>
          <p:cNvPr id="10" name="Metin kutusu 2"/>
          <p:cNvSpPr txBox="1"/>
          <p:nvPr/>
        </p:nvSpPr>
        <p:spPr>
          <a:xfrm>
            <a:off x="1086606" y="6060800"/>
            <a:ext cx="539165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dirty="0">
                <a:latin typeface="Cambria" panose="02040503050406030204" pitchFamily="18" charset="0"/>
              </a:rPr>
              <a:t>Kaynak: </a:t>
            </a:r>
            <a:r>
              <a:rPr lang="tr-TR" sz="1400" dirty="0" smtClean="0">
                <a:latin typeface="Cambria" panose="02040503050406030204" pitchFamily="18" charset="0"/>
              </a:rPr>
              <a:t>Fendoğlu (2018: 78)</a:t>
            </a:r>
            <a:endParaRPr lang="tr-TR" sz="1400" dirty="0">
              <a:latin typeface="Cambria" panose="02040503050406030204" pitchFamily="18" charset="0"/>
            </a:endParaRPr>
          </a:p>
        </p:txBody>
      </p:sp>
    </p:spTree>
    <p:extLst>
      <p:ext uri="{BB962C8B-B14F-4D97-AF65-F5344CB8AC3E}">
        <p14:creationId xmlns:p14="http://schemas.microsoft.com/office/powerpoint/2010/main" val="168866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0" y="1228435"/>
            <a:ext cx="12192000" cy="398449"/>
          </a:xfrm>
        </p:spPr>
        <p:txBody>
          <a:bodyPr>
            <a:noAutofit/>
          </a:bodyPr>
          <a:lstStyle/>
          <a:p>
            <a:pPr algn="ctr"/>
            <a:r>
              <a:rPr lang="tr-TR" i="1" dirty="0" smtClean="0">
                <a:solidFill>
                  <a:prstClr val="black"/>
                </a:solidFill>
                <a:latin typeface="Cambria" panose="02040503050406030204" pitchFamily="18" charset="0"/>
              </a:rPr>
              <a:t>Araştırma Altyapı yatırımlarının bölgelere göre dağılım (milyar TL)</a:t>
            </a:r>
            <a:endParaRPr lang="tr-TR" i="1" dirty="0">
              <a:solidFill>
                <a:prstClr val="black"/>
              </a:solidFill>
              <a:latin typeface="Cambria" panose="02040503050406030204" pitchFamily="18" charset="0"/>
            </a:endParaRPr>
          </a:p>
        </p:txBody>
      </p:sp>
      <p:graphicFrame>
        <p:nvGraphicFramePr>
          <p:cNvPr id="7" name="Grafik 6"/>
          <p:cNvGraphicFramePr/>
          <p:nvPr>
            <p:extLst>
              <p:ext uri="{D42A27DB-BD31-4B8C-83A1-F6EECF244321}">
                <p14:modId xmlns:p14="http://schemas.microsoft.com/office/powerpoint/2010/main" val="160132362"/>
              </p:ext>
            </p:extLst>
          </p:nvPr>
        </p:nvGraphicFramePr>
        <p:xfrm>
          <a:off x="0" y="1393256"/>
          <a:ext cx="11728174" cy="53633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956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hlinkClick r:id="rId2"/>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3652" y="0"/>
            <a:ext cx="932634" cy="922564"/>
          </a:xfrm>
          <a:prstGeom prst="rect">
            <a:avLst/>
          </a:prstGeom>
          <a:noFill/>
          <a:ln>
            <a:noFill/>
          </a:ln>
        </p:spPr>
      </p:pic>
      <p:sp>
        <p:nvSpPr>
          <p:cNvPr id="8" name="Dikdörtgen 7"/>
          <p:cNvSpPr/>
          <p:nvPr/>
        </p:nvSpPr>
        <p:spPr>
          <a:xfrm>
            <a:off x="0" y="620365"/>
            <a:ext cx="12192000" cy="535531"/>
          </a:xfrm>
          <a:prstGeom prst="rect">
            <a:avLst/>
          </a:prstGeom>
        </p:spPr>
        <p:txBody>
          <a:bodyPr wrap="square">
            <a:spAutoFit/>
          </a:bodyPr>
          <a:lstStyle/>
          <a:p>
            <a:pPr marL="0" marR="0" lvl="0" indent="0" algn="ctr" defTabSz="896111" rtl="0" eaLnBrk="1" fontAlgn="auto" latinLnBrk="0" hangingPunct="1">
              <a:lnSpc>
                <a:spcPct val="90000"/>
              </a:lnSpc>
              <a:spcBef>
                <a:spcPts val="500"/>
              </a:spcBef>
              <a:spcAft>
                <a:spcPts val="0"/>
              </a:spcAft>
              <a:buClrTx/>
              <a:buSzTx/>
              <a:buFontTx/>
              <a:buNone/>
              <a:tabLst/>
              <a:defRPr sz="2450" b="1">
                <a:solidFill>
                  <a:srgbClr val="FF0000"/>
                </a:solidFill>
              </a:defRPr>
            </a:pPr>
            <a:r>
              <a:rPr kumimoji="0" lang="tr-TR" sz="3200" b="1" i="0" u="none" strike="noStrike" kern="1200" cap="none" spc="0" normalizeH="0" baseline="0" noProof="0" dirty="0" smtClean="0">
                <a:ln>
                  <a:noFill/>
                </a:ln>
                <a:solidFill>
                  <a:schemeClr val="accent4">
                    <a:lumMod val="75000"/>
                  </a:schemeClr>
                </a:solidFill>
                <a:effectLst/>
                <a:uLnTx/>
                <a:uFillTx/>
                <a:latin typeface="Cambria" panose="02040503050406030204" pitchFamily="18" charset="0"/>
                <a:ea typeface="+mn-ea"/>
                <a:cs typeface="+mn-cs"/>
              </a:rPr>
              <a:t>Türkiye’de Araştırma</a:t>
            </a:r>
            <a:r>
              <a:rPr kumimoji="0" lang="tr-TR" sz="3200" b="1" i="0" u="none" strike="noStrike" kern="1200" cap="none" spc="0" normalizeH="0" noProof="0" dirty="0" smtClean="0">
                <a:ln>
                  <a:noFill/>
                </a:ln>
                <a:solidFill>
                  <a:schemeClr val="accent4">
                    <a:lumMod val="75000"/>
                  </a:schemeClr>
                </a:solidFill>
                <a:effectLst/>
                <a:uLnTx/>
                <a:uFillTx/>
                <a:latin typeface="Cambria" panose="02040503050406030204" pitchFamily="18" charset="0"/>
                <a:ea typeface="+mn-ea"/>
                <a:cs typeface="+mn-cs"/>
              </a:rPr>
              <a:t> Altyapıları</a:t>
            </a:r>
            <a:endParaRPr kumimoji="0" lang="en-US" sz="32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endParaRPr>
          </a:p>
        </p:txBody>
      </p:sp>
      <p:sp>
        <p:nvSpPr>
          <p:cNvPr id="20" name="Unvan 2"/>
          <p:cNvSpPr>
            <a:spLocks noGrp="1"/>
          </p:cNvSpPr>
          <p:nvPr>
            <p:ph type="title"/>
          </p:nvPr>
        </p:nvSpPr>
        <p:spPr>
          <a:xfrm>
            <a:off x="-18472" y="1219199"/>
            <a:ext cx="12192000" cy="398449"/>
          </a:xfrm>
        </p:spPr>
        <p:txBody>
          <a:bodyPr>
            <a:noAutofit/>
          </a:bodyPr>
          <a:lstStyle/>
          <a:p>
            <a:pPr algn="ctr"/>
            <a:r>
              <a:rPr lang="tr-TR" i="1" dirty="0" smtClean="0">
                <a:solidFill>
                  <a:prstClr val="black"/>
                </a:solidFill>
                <a:latin typeface="Cambria" panose="02040503050406030204" pitchFamily="18" charset="0"/>
              </a:rPr>
              <a:t>Araştırma Altyapılarının çalışma alanlarına göre dağılımı</a:t>
            </a:r>
            <a:endParaRPr lang="tr-TR" i="1" dirty="0">
              <a:solidFill>
                <a:prstClr val="black"/>
              </a:solidFill>
              <a:latin typeface="Cambria" panose="02040503050406030204" pitchFamily="18" charset="0"/>
            </a:endParaRPr>
          </a:p>
        </p:txBody>
      </p:sp>
      <p:graphicFrame>
        <p:nvGraphicFramePr>
          <p:cNvPr id="11" name="Grafik 10"/>
          <p:cNvGraphicFramePr>
            <a:graphicFrameLocks noChangeAspect="1"/>
          </p:cNvGraphicFramePr>
          <p:nvPr>
            <p:extLst>
              <p:ext uri="{D42A27DB-BD31-4B8C-83A1-F6EECF244321}">
                <p14:modId xmlns:p14="http://schemas.microsoft.com/office/powerpoint/2010/main" val="2574941709"/>
              </p:ext>
            </p:extLst>
          </p:nvPr>
        </p:nvGraphicFramePr>
        <p:xfrm>
          <a:off x="526472" y="1641987"/>
          <a:ext cx="11102109" cy="49804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039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Gök</Template>
  <TotalTime>17239</TotalTime>
  <Words>2048</Words>
  <Application>Microsoft Office PowerPoint</Application>
  <PresentationFormat>Geniş ekran</PresentationFormat>
  <Paragraphs>247</Paragraphs>
  <Slides>28</Slides>
  <Notes>19</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28</vt:i4>
      </vt:variant>
    </vt:vector>
  </HeadingPairs>
  <TitlesOfParts>
    <vt:vector size="40" baseType="lpstr">
      <vt:lpstr>Arial</vt:lpstr>
      <vt:lpstr>Arial Black</vt:lpstr>
      <vt:lpstr>Calibri</vt:lpstr>
      <vt:lpstr>Calibri Light</vt:lpstr>
      <vt:lpstr>Cambria</vt:lpstr>
      <vt:lpstr>Century Gothic</vt:lpstr>
      <vt:lpstr>HelveticaNeueLT Pro 57 Cn</vt:lpstr>
      <vt:lpstr>Tahoma</vt:lpstr>
      <vt:lpstr>Times New Roman</vt:lpstr>
      <vt:lpstr>Wingdings</vt:lpstr>
      <vt:lpstr>Wingdings 2</vt:lpstr>
      <vt:lpstr>HDOfficeLightV0</vt:lpstr>
      <vt:lpstr>TÜRKİYE’DE ARAŞTIRMA ALTYAPILARININ ETKİNLİĞİNİN ARTIRILMASI: ANALİZ VE ÖNERİLER    Mehmet Cem FENDOĞLU   Strateji ve Bütçe Uzmanı  2023 Vizyonunda Üniversitelerin Araştırma Laboratuvarları Çalıştayı – V, Amasya (21-22 Mart 2019)</vt:lpstr>
      <vt:lpstr>PowerPoint Sunusu</vt:lpstr>
      <vt:lpstr>Strateji ve Bütçe Başkanlığı</vt:lpstr>
      <vt:lpstr>Araştırma Altyapısı  (Araştırma Laboratuvarı, Araştırma Merkezi):   Yetişmiş nitelikli insan kaynağı ile günün modern teknolojilerine dayalı makine-teçhizat/yazılım/donanıma sahip, araştırma-eğitim-yenilik bilgi üçgeninde faaliyet gösteren, kendi alanlarında üst düzey araştırma yapmak amacıyla faaliyet gösteren ortamlar, kaynaklar ve hizmetlerdir.</vt:lpstr>
      <vt:lpstr>Araştırma Altyapıları: akademi ile sanayi arasındaki köprü</vt:lpstr>
      <vt:lpstr>Son 15 yılda Araştırma Altyapılarına yaklaşık 8 milyar TL harcandı</vt:lpstr>
      <vt:lpstr>Araştırma Altyapılarının illere göre dağılım, 2017</vt:lpstr>
      <vt:lpstr>Araştırma Altyapı yatırımlarının bölgelere göre dağılım (milyar TL)</vt:lpstr>
      <vt:lpstr>Araştırma Altyapılarının çalışma alanlarına göre dağılımı</vt:lpstr>
      <vt:lpstr>Araştırma Altyapılarının alan bazlı dağılımı</vt:lpstr>
      <vt:lpstr>Araştırma Altyapılarının alan bazlı dağılımı</vt:lpstr>
      <vt:lpstr>Üniversitelerdeki Araştırma Altyapılarının Temel Sorunları</vt:lpstr>
      <vt:lpstr> Bir çözüm girişimi: 6550 sayılı Araştırma Altyapılarının Desteklenmesine Dair Kanun </vt:lpstr>
      <vt:lpstr>PowerPoint Sunusu</vt:lpstr>
      <vt:lpstr>Anket Çalışması</vt:lpstr>
      <vt:lpstr>Anket Çalışması</vt:lpstr>
      <vt:lpstr>Araştırma Altyapılarının gelirleri, 2014-2016 Ort. (Yüzde)</vt:lpstr>
      <vt:lpstr>Test ve analiz gelirlerinin paydaşlara göre dağılımı, 2014-2016 Ort. (Yüzde)</vt:lpstr>
      <vt:lpstr>Araştırma Altyapılarının giderleri (2014-2016 Ortalama, Yüzde)</vt:lpstr>
      <vt:lpstr>AA Müdürlerinin “Altyapınızın gelir-gider dengesini sağlayabilmesinde karşılaştığı zorluklar nelerdir?”  Sorusuna Verdiği Cevaplar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YILINA TEKLİF EDİLEN ARAŞTIRMA ALTYAPISI PROJELERİNİ DEĞERLENDİRME SÜRECİ</dc:title>
  <dc:creator>Pelin Deniz TEKNECİ</dc:creator>
  <cp:lastModifiedBy>Mehmet Cem FENDOĞLU</cp:lastModifiedBy>
  <cp:revision>1079</cp:revision>
  <cp:lastPrinted>2019-03-19T14:51:16Z</cp:lastPrinted>
  <dcterms:created xsi:type="dcterms:W3CDTF">2014-12-04T08:20:14Z</dcterms:created>
  <dcterms:modified xsi:type="dcterms:W3CDTF">2019-03-20T19:02:31Z</dcterms:modified>
</cp:coreProperties>
</file>