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 id="2147483912" r:id="rId2"/>
  </p:sldMasterIdLst>
  <p:notesMasterIdLst>
    <p:notesMasterId r:id="rId32"/>
  </p:notesMasterIdLst>
  <p:handoutMasterIdLst>
    <p:handoutMasterId r:id="rId33"/>
  </p:handoutMasterIdLst>
  <p:sldIdLst>
    <p:sldId id="1971" r:id="rId3"/>
    <p:sldId id="2125" r:id="rId4"/>
    <p:sldId id="2117" r:id="rId5"/>
    <p:sldId id="2118" r:id="rId6"/>
    <p:sldId id="2120" r:id="rId7"/>
    <p:sldId id="2122" r:id="rId8"/>
    <p:sldId id="2124" r:id="rId9"/>
    <p:sldId id="2127" r:id="rId10"/>
    <p:sldId id="2027" r:id="rId11"/>
    <p:sldId id="2028" r:id="rId12"/>
    <p:sldId id="2033" r:id="rId13"/>
    <p:sldId id="2034" r:id="rId14"/>
    <p:sldId id="2040" r:id="rId15"/>
    <p:sldId id="1890" r:id="rId16"/>
    <p:sldId id="1891" r:id="rId17"/>
    <p:sldId id="2056" r:id="rId18"/>
    <p:sldId id="2063" r:id="rId19"/>
    <p:sldId id="2064" r:id="rId20"/>
    <p:sldId id="2065" r:id="rId21"/>
    <p:sldId id="1922" r:id="rId22"/>
    <p:sldId id="1923" r:id="rId23"/>
    <p:sldId id="1925" r:id="rId24"/>
    <p:sldId id="2111" r:id="rId25"/>
    <p:sldId id="1935" r:id="rId26"/>
    <p:sldId id="2021" r:id="rId27"/>
    <p:sldId id="1940" r:id="rId28"/>
    <p:sldId id="2010" r:id="rId29"/>
    <p:sldId id="2011" r:id="rId30"/>
    <p:sldId id="2128" r:id="rId31"/>
  </p:sldIdLst>
  <p:sldSz cx="12147550" cy="6832600"/>
  <p:notesSz cx="6858000" cy="9872663"/>
  <p:defaultTextStyle>
    <a:defPPr>
      <a:defRPr lang="en-US"/>
    </a:defPPr>
    <a:lvl1pPr algn="l" rtl="0" fontAlgn="base">
      <a:spcBef>
        <a:spcPct val="0"/>
      </a:spcBef>
      <a:spcAft>
        <a:spcPct val="0"/>
      </a:spcAft>
      <a:defRPr kern="1200">
        <a:solidFill>
          <a:schemeClr val="tx1"/>
        </a:solidFill>
        <a:latin typeface="Calibri" pitchFamily="34" charset="0"/>
        <a:ea typeface="ヒラギノ角ゴ Pro W3" pitchFamily="1" charset="-128"/>
        <a:cs typeface="+mn-cs"/>
      </a:defRPr>
    </a:lvl1pPr>
    <a:lvl2pPr marL="457056"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114"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171"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227"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5284" algn="l" defTabSz="914114" rtl="0" eaLnBrk="1" latinLnBrk="0" hangingPunct="1">
      <a:defRPr kern="1200">
        <a:solidFill>
          <a:schemeClr val="tx1"/>
        </a:solidFill>
        <a:latin typeface="Calibri" pitchFamily="34" charset="0"/>
        <a:ea typeface="ヒラギノ角ゴ Pro W3" pitchFamily="1" charset="-128"/>
        <a:cs typeface="+mn-cs"/>
      </a:defRPr>
    </a:lvl6pPr>
    <a:lvl7pPr marL="2742343" algn="l" defTabSz="914114" rtl="0" eaLnBrk="1" latinLnBrk="0" hangingPunct="1">
      <a:defRPr kern="1200">
        <a:solidFill>
          <a:schemeClr val="tx1"/>
        </a:solidFill>
        <a:latin typeface="Calibri" pitchFamily="34" charset="0"/>
        <a:ea typeface="ヒラギノ角ゴ Pro W3" pitchFamily="1" charset="-128"/>
        <a:cs typeface="+mn-cs"/>
      </a:defRPr>
    </a:lvl7pPr>
    <a:lvl8pPr marL="3199398" algn="l" defTabSz="914114" rtl="0" eaLnBrk="1" latinLnBrk="0" hangingPunct="1">
      <a:defRPr kern="1200">
        <a:solidFill>
          <a:schemeClr val="tx1"/>
        </a:solidFill>
        <a:latin typeface="Calibri" pitchFamily="34" charset="0"/>
        <a:ea typeface="ヒラギノ角ゴ Pro W3" pitchFamily="1" charset="-128"/>
        <a:cs typeface="+mn-cs"/>
      </a:defRPr>
    </a:lvl8pPr>
    <a:lvl9pPr marL="3656455" algn="l" defTabSz="914114" rtl="0" eaLnBrk="1" latinLnBrk="0" hangingPunct="1">
      <a:defRPr kern="1200">
        <a:solidFill>
          <a:schemeClr val="tx1"/>
        </a:solidFill>
        <a:latin typeface="Calibri" pitchFamily="34" charset="0"/>
        <a:ea typeface="ヒラギノ角ゴ Pro W3" pitchFamily="1" charset="-128"/>
        <a:cs typeface="+mn-cs"/>
      </a:defRPr>
    </a:lvl9pPr>
  </p:defaultTextStyle>
  <p:extLst>
    <p:ext uri="{EFAFB233-063F-42B5-8137-9DF3F51BA10A}">
      <p15:sldGuideLst xmlns:p15="http://schemas.microsoft.com/office/powerpoint/2012/main">
        <p15:guide id="1" orient="horz" pos="3016" userDrawn="1">
          <p15:clr>
            <a:srgbClr val="A4A3A4"/>
          </p15:clr>
        </p15:guide>
        <p15:guide id="2" pos="3082" userDrawn="1">
          <p15:clr>
            <a:srgbClr val="A4A3A4"/>
          </p15:clr>
        </p15:guide>
        <p15:guide id="3" orient="horz" pos="338" userDrawn="1">
          <p15:clr>
            <a:srgbClr val="A4A3A4"/>
          </p15:clr>
        </p15:guide>
        <p15:guide id="4" pos="813" userDrawn="1">
          <p15:clr>
            <a:srgbClr val="A4A3A4"/>
          </p15:clr>
        </p15:guide>
        <p15:guide id="5" orient="horz" pos="3015" userDrawn="1">
          <p15:clr>
            <a:srgbClr val="A4A3A4"/>
          </p15:clr>
        </p15:guide>
        <p15:guide id="6" orient="horz" pos="337" userDrawn="1">
          <p15:clr>
            <a:srgbClr val="A4A3A4"/>
          </p15:clr>
        </p15:guide>
      </p15:sldGuideLst>
    </p:ext>
    <p:ext uri="{2D200454-40CA-4A62-9FC3-DE9A4176ACB9}">
      <p15:notesGuideLst xmlns:p15="http://schemas.microsoft.com/office/powerpoint/2012/main">
        <p15:guide id="1" orient="horz" pos="3446" userDrawn="1">
          <p15:clr>
            <a:srgbClr val="A4A3A4"/>
          </p15:clr>
        </p15:guide>
        <p15:guide id="2" pos="2207" userDrawn="1">
          <p15:clr>
            <a:srgbClr val="A4A3A4"/>
          </p15:clr>
        </p15:guide>
        <p15:guide id="3" orient="horz" pos="3447" userDrawn="1">
          <p15:clr>
            <a:srgbClr val="A4A3A4"/>
          </p15:clr>
        </p15:guide>
        <p15:guide id="4" orient="horz" pos="3110" userDrawn="1">
          <p15:clr>
            <a:srgbClr val="A4A3A4"/>
          </p15:clr>
        </p15:guide>
        <p15:guide id="6"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hri.daglar" initials="f" lastIdx="2" clrIdx="0">
    <p:extLst>
      <p:ext uri="{19B8F6BF-5375-455C-9EA6-DF929625EA0E}">
        <p15:presenceInfo xmlns:p15="http://schemas.microsoft.com/office/powerpoint/2012/main" userId="S-1-5-21-1820033974-4059273746-3907897502-68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BAD5"/>
    <a:srgbClr val="00ADEF"/>
    <a:srgbClr val="93CDDD"/>
    <a:srgbClr val="FFFFFF"/>
    <a:srgbClr val="FFFFCC"/>
    <a:srgbClr val="C0C0C0"/>
    <a:srgbClr val="FF99FF"/>
    <a:srgbClr val="99FF9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81149" autoAdjust="0"/>
  </p:normalViewPr>
  <p:slideViewPr>
    <p:cSldViewPr>
      <p:cViewPr varScale="1">
        <p:scale>
          <a:sx n="60" d="100"/>
          <a:sy n="60" d="100"/>
        </p:scale>
        <p:origin x="1152" y="78"/>
      </p:cViewPr>
      <p:guideLst>
        <p:guide orient="horz" pos="3016"/>
        <p:guide pos="3082"/>
        <p:guide orient="horz" pos="338"/>
        <p:guide pos="813"/>
        <p:guide orient="horz" pos="3015"/>
        <p:guide orient="horz" pos="337"/>
      </p:guideLst>
    </p:cSldViewPr>
  </p:slideViewPr>
  <p:outlineViewPr>
    <p:cViewPr>
      <p:scale>
        <a:sx n="33" d="100"/>
        <a:sy n="33" d="100"/>
      </p:scale>
      <p:origin x="0" y="5352"/>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4104" y="282"/>
      </p:cViewPr>
      <p:guideLst>
        <p:guide orient="horz" pos="3446"/>
        <p:guide pos="2207"/>
        <p:guide orient="horz" pos="3447"/>
        <p:guide orient="horz" pos="311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image" Target="../media/image32.png"/><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diagrams/_rels/data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image" Target="../media/image3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image" Target="../media/image32.png"/><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DA2904-A471-41FE-A6DA-00031FF9E00A}" type="doc">
      <dgm:prSet loTypeId="urn:microsoft.com/office/officeart/2005/8/layout/vList3" loCatId="list" qsTypeId="urn:microsoft.com/office/officeart/2005/8/quickstyle/simple5" qsCatId="simple" csTypeId="urn:microsoft.com/office/officeart/2005/8/colors/colorful1" csCatId="colorful" phldr="1"/>
      <dgm:spPr/>
    </dgm:pt>
    <dgm:pt modelId="{31AB0C1E-DA36-43A0-9DA0-3F486802A28F}">
      <dgm:prSet phldrT="[Metin]"/>
      <dgm:spPr>
        <a:solidFill>
          <a:srgbClr val="C00000"/>
        </a:solidFill>
      </dgm:spPr>
      <dgm:t>
        <a:bodyPr/>
        <a:lstStyle/>
        <a:p>
          <a:r>
            <a:rPr lang="tr-TR" b="1" dirty="0" smtClean="0"/>
            <a:t>SAVUNMA SANAYİİ MÜSTEŞARLIĞI </a:t>
          </a:r>
          <a:endParaRPr lang="tr-TR" dirty="0"/>
        </a:p>
      </dgm:t>
    </dgm:pt>
    <dgm:pt modelId="{5777AC15-24D9-4608-B34E-63AD37644F79}" type="parTrans" cxnId="{33CFF74D-F8E2-412E-8F55-5BFC8761F348}">
      <dgm:prSet/>
      <dgm:spPr/>
      <dgm:t>
        <a:bodyPr/>
        <a:lstStyle/>
        <a:p>
          <a:endParaRPr lang="tr-TR"/>
        </a:p>
      </dgm:t>
    </dgm:pt>
    <dgm:pt modelId="{A5C79718-B5A5-4B50-B701-31686FA0BBAC}" type="sibTrans" cxnId="{33CFF74D-F8E2-412E-8F55-5BFC8761F348}">
      <dgm:prSet/>
      <dgm:spPr/>
      <dgm:t>
        <a:bodyPr/>
        <a:lstStyle/>
        <a:p>
          <a:endParaRPr lang="tr-TR"/>
        </a:p>
      </dgm:t>
    </dgm:pt>
    <dgm:pt modelId="{C7B811DC-A2CD-4521-9A7C-EE78D09AAC11}">
      <dgm:prSet phldrT="[Metin]"/>
      <dgm:spPr>
        <a:solidFill>
          <a:srgbClr val="0070C0"/>
        </a:solidFill>
      </dgm:spPr>
      <dgm:t>
        <a:bodyPr/>
        <a:lstStyle/>
        <a:p>
          <a:r>
            <a:rPr lang="tr-TR" b="1" dirty="0" smtClean="0"/>
            <a:t>ASELSAN </a:t>
          </a:r>
          <a:endParaRPr lang="tr-TR" dirty="0"/>
        </a:p>
      </dgm:t>
    </dgm:pt>
    <dgm:pt modelId="{6AAB341F-47A4-402D-8721-4A436CF05C69}" type="parTrans" cxnId="{6B040CA6-83A3-40D6-A8BB-8758639BAF3D}">
      <dgm:prSet/>
      <dgm:spPr/>
      <dgm:t>
        <a:bodyPr/>
        <a:lstStyle/>
        <a:p>
          <a:endParaRPr lang="tr-TR"/>
        </a:p>
      </dgm:t>
    </dgm:pt>
    <dgm:pt modelId="{C6255401-FA81-48AC-972E-BCA4F8CD38F1}" type="sibTrans" cxnId="{6B040CA6-83A3-40D6-A8BB-8758639BAF3D}">
      <dgm:prSet/>
      <dgm:spPr/>
      <dgm:t>
        <a:bodyPr/>
        <a:lstStyle/>
        <a:p>
          <a:endParaRPr lang="tr-TR"/>
        </a:p>
      </dgm:t>
    </dgm:pt>
    <dgm:pt modelId="{2A585985-BC3C-4054-ABE4-D51F2433ED1B}">
      <dgm:prSet phldrT="[Metin]"/>
      <dgm:spPr>
        <a:solidFill>
          <a:srgbClr val="990000"/>
        </a:solidFill>
      </dgm:spPr>
      <dgm:t>
        <a:bodyPr/>
        <a:lstStyle/>
        <a:p>
          <a:r>
            <a:rPr lang="tr-TR" b="1" dirty="0" smtClean="0"/>
            <a:t>SAVUNMA VE HAVACILIK SANAYİİ İMALATÇILAR DERNEĞİ </a:t>
          </a:r>
          <a:endParaRPr lang="tr-TR" dirty="0"/>
        </a:p>
      </dgm:t>
    </dgm:pt>
    <dgm:pt modelId="{9AA3F9D8-6D90-4C10-87FE-4E418A043503}" type="parTrans" cxnId="{ACD4C565-C72B-4952-9375-C079BCE6B36F}">
      <dgm:prSet/>
      <dgm:spPr/>
      <dgm:t>
        <a:bodyPr/>
        <a:lstStyle/>
        <a:p>
          <a:endParaRPr lang="tr-TR"/>
        </a:p>
      </dgm:t>
    </dgm:pt>
    <dgm:pt modelId="{8A1320B0-3CB0-49F6-8548-AA98A7011E5F}" type="sibTrans" cxnId="{ACD4C565-C72B-4952-9375-C079BCE6B36F}">
      <dgm:prSet/>
      <dgm:spPr/>
      <dgm:t>
        <a:bodyPr/>
        <a:lstStyle/>
        <a:p>
          <a:endParaRPr lang="tr-TR"/>
        </a:p>
      </dgm:t>
    </dgm:pt>
    <dgm:pt modelId="{982193D7-06D1-4EA5-BAE3-0087AD3B13FA}">
      <dgm:prSet/>
      <dgm:spPr>
        <a:solidFill>
          <a:schemeClr val="tx2"/>
        </a:solidFill>
      </dgm:spPr>
      <dgm:t>
        <a:bodyPr/>
        <a:lstStyle/>
        <a:p>
          <a:r>
            <a:rPr lang="tr-TR" b="1" dirty="0" smtClean="0"/>
            <a:t>BİLGİ TEKNOLOJİLERİ VE İLETİŞİM KURUMU </a:t>
          </a:r>
          <a:endParaRPr lang="tr-TR" dirty="0"/>
        </a:p>
      </dgm:t>
    </dgm:pt>
    <dgm:pt modelId="{B5D69E6E-59ED-4B3E-BFF2-1003778D547F}" type="parTrans" cxnId="{A40628CF-C851-45E0-AD6A-BDA04DEBED9A}">
      <dgm:prSet/>
      <dgm:spPr/>
      <dgm:t>
        <a:bodyPr/>
        <a:lstStyle/>
        <a:p>
          <a:endParaRPr lang="tr-TR"/>
        </a:p>
      </dgm:t>
    </dgm:pt>
    <dgm:pt modelId="{FF55EC09-A905-4360-8D49-51B64FDEC2EF}" type="sibTrans" cxnId="{A40628CF-C851-45E0-AD6A-BDA04DEBED9A}">
      <dgm:prSet/>
      <dgm:spPr/>
      <dgm:t>
        <a:bodyPr/>
        <a:lstStyle/>
        <a:p>
          <a:endParaRPr lang="tr-TR"/>
        </a:p>
      </dgm:t>
    </dgm:pt>
    <dgm:pt modelId="{0B3BDCF0-48B9-4EFC-98EE-8B664D7F13EA}">
      <dgm:prSet/>
      <dgm:spPr>
        <a:solidFill>
          <a:schemeClr val="tx2"/>
        </a:solidFill>
      </dgm:spPr>
      <dgm:t>
        <a:bodyPr/>
        <a:lstStyle/>
        <a:p>
          <a:r>
            <a:rPr lang="tr-TR" b="1" dirty="0" smtClean="0"/>
            <a:t>TÜRK HAVACILIK VE UZAY SANAYİ A.Ş</a:t>
          </a:r>
          <a:endParaRPr lang="tr-TR" dirty="0"/>
        </a:p>
      </dgm:t>
    </dgm:pt>
    <dgm:pt modelId="{EECC40E7-83AB-4DBF-A11E-769D3F70DF8F}" type="parTrans" cxnId="{863F37C2-B2A4-4BE0-A9BF-4A0D5A462F68}">
      <dgm:prSet/>
      <dgm:spPr/>
      <dgm:t>
        <a:bodyPr/>
        <a:lstStyle/>
        <a:p>
          <a:endParaRPr lang="tr-TR"/>
        </a:p>
      </dgm:t>
    </dgm:pt>
    <dgm:pt modelId="{9AA8E2B4-75DD-4F80-B5BA-7B478C70A445}" type="sibTrans" cxnId="{863F37C2-B2A4-4BE0-A9BF-4A0D5A462F68}">
      <dgm:prSet/>
      <dgm:spPr/>
      <dgm:t>
        <a:bodyPr/>
        <a:lstStyle/>
        <a:p>
          <a:endParaRPr lang="tr-TR"/>
        </a:p>
      </dgm:t>
    </dgm:pt>
    <dgm:pt modelId="{797F3059-E94E-4F34-A317-9C93659FD561}">
      <dgm:prSet/>
      <dgm:spPr>
        <a:solidFill>
          <a:srgbClr val="FFC000"/>
        </a:solidFill>
      </dgm:spPr>
      <dgm:t>
        <a:bodyPr/>
        <a:lstStyle/>
        <a:p>
          <a:r>
            <a:rPr lang="tr-TR" b="1" dirty="0" smtClean="0"/>
            <a:t>POSTA VE TELGRAF TEŞKİLATI A.Ş.</a:t>
          </a:r>
          <a:endParaRPr lang="tr-TR" b="1" dirty="0"/>
        </a:p>
      </dgm:t>
    </dgm:pt>
    <dgm:pt modelId="{2B46F704-4D2E-46A8-8F55-D8297F91D744}" type="parTrans" cxnId="{26C238E4-94B1-4CBE-B8C9-D15EAC153761}">
      <dgm:prSet/>
      <dgm:spPr/>
      <dgm:t>
        <a:bodyPr/>
        <a:lstStyle/>
        <a:p>
          <a:endParaRPr lang="tr-TR"/>
        </a:p>
      </dgm:t>
    </dgm:pt>
    <dgm:pt modelId="{F1468A15-EECE-423D-B11C-D9D635710122}" type="sibTrans" cxnId="{26C238E4-94B1-4CBE-B8C9-D15EAC153761}">
      <dgm:prSet/>
      <dgm:spPr/>
      <dgm:t>
        <a:bodyPr/>
        <a:lstStyle/>
        <a:p>
          <a:endParaRPr lang="tr-TR"/>
        </a:p>
      </dgm:t>
    </dgm:pt>
    <dgm:pt modelId="{64F4572C-846C-4EAB-A741-D188F690F95E}">
      <dgm:prSet/>
      <dgm:spPr>
        <a:solidFill>
          <a:schemeClr val="tx2">
            <a:lumMod val="60000"/>
            <a:lumOff val="40000"/>
          </a:schemeClr>
        </a:solidFill>
      </dgm:spPr>
      <dgm:t>
        <a:bodyPr/>
        <a:lstStyle/>
        <a:p>
          <a:r>
            <a:rPr lang="tr-TR" b="1" dirty="0" smtClean="0"/>
            <a:t>ODTÜ TEKNOKENT YÖNETİM A.Ş </a:t>
          </a:r>
          <a:endParaRPr lang="tr-TR" dirty="0"/>
        </a:p>
      </dgm:t>
    </dgm:pt>
    <dgm:pt modelId="{6F35E083-796A-4166-B75F-4C65A894E4AE}" type="parTrans" cxnId="{2CA148E4-064C-4783-BDBF-13867099693F}">
      <dgm:prSet/>
      <dgm:spPr/>
      <dgm:t>
        <a:bodyPr/>
        <a:lstStyle/>
        <a:p>
          <a:endParaRPr lang="tr-TR"/>
        </a:p>
      </dgm:t>
    </dgm:pt>
    <dgm:pt modelId="{CC065C94-DCF0-473F-97CF-0E39600A0905}" type="sibTrans" cxnId="{2CA148E4-064C-4783-BDBF-13867099693F}">
      <dgm:prSet/>
      <dgm:spPr/>
      <dgm:t>
        <a:bodyPr/>
        <a:lstStyle/>
        <a:p>
          <a:endParaRPr lang="tr-TR"/>
        </a:p>
      </dgm:t>
    </dgm:pt>
    <dgm:pt modelId="{733B1D4A-DA44-44A1-9C9D-F53E6727BEC4}" type="pres">
      <dgm:prSet presAssocID="{31DA2904-A471-41FE-A6DA-00031FF9E00A}" presName="linearFlow" presStyleCnt="0">
        <dgm:presLayoutVars>
          <dgm:dir/>
          <dgm:resizeHandles val="exact"/>
        </dgm:presLayoutVars>
      </dgm:prSet>
      <dgm:spPr/>
    </dgm:pt>
    <dgm:pt modelId="{36BA0907-0052-4566-AD55-B362E98B3171}" type="pres">
      <dgm:prSet presAssocID="{31AB0C1E-DA36-43A0-9DA0-3F486802A28F}" presName="composite" presStyleCnt="0"/>
      <dgm:spPr/>
    </dgm:pt>
    <dgm:pt modelId="{12AFD3A6-9DAF-4829-ABE5-7B2B3594C896}" type="pres">
      <dgm:prSet presAssocID="{31AB0C1E-DA36-43A0-9DA0-3F486802A28F}" presName="imgShp" presStyleLbl="fgImgPlace1" presStyleIdx="0" presStyleCnt="7"/>
      <dgm:spPr>
        <a:blipFill rotWithShape="1">
          <a:blip xmlns:r="http://schemas.openxmlformats.org/officeDocument/2006/relationships" r:embed="rId1"/>
          <a:stretch>
            <a:fillRect/>
          </a:stretch>
        </a:blipFill>
      </dgm:spPr>
    </dgm:pt>
    <dgm:pt modelId="{E39DDDBE-4BA7-4D23-A724-9A798DE978A7}" type="pres">
      <dgm:prSet presAssocID="{31AB0C1E-DA36-43A0-9DA0-3F486802A28F}" presName="txShp" presStyleLbl="node1" presStyleIdx="0" presStyleCnt="7">
        <dgm:presLayoutVars>
          <dgm:bulletEnabled val="1"/>
        </dgm:presLayoutVars>
      </dgm:prSet>
      <dgm:spPr/>
      <dgm:t>
        <a:bodyPr/>
        <a:lstStyle/>
        <a:p>
          <a:endParaRPr lang="tr-TR"/>
        </a:p>
      </dgm:t>
    </dgm:pt>
    <dgm:pt modelId="{011C9269-4835-43DB-9F9D-190218C21E05}" type="pres">
      <dgm:prSet presAssocID="{A5C79718-B5A5-4B50-B701-31686FA0BBAC}" presName="spacing" presStyleCnt="0"/>
      <dgm:spPr/>
    </dgm:pt>
    <dgm:pt modelId="{46CEC617-3783-45E4-9320-21C2339B557D}" type="pres">
      <dgm:prSet presAssocID="{C7B811DC-A2CD-4521-9A7C-EE78D09AAC11}" presName="composite" presStyleCnt="0"/>
      <dgm:spPr/>
    </dgm:pt>
    <dgm:pt modelId="{06352B72-8F95-4B10-844E-A20866DB8184}" type="pres">
      <dgm:prSet presAssocID="{C7B811DC-A2CD-4521-9A7C-EE78D09AAC11}" presName="imgShp" presStyleLbl="fgImgPlace1" presStyleIdx="1" presStyleCnt="7"/>
      <dgm:spPr>
        <a:blipFill rotWithShape="1">
          <a:blip xmlns:r="http://schemas.openxmlformats.org/officeDocument/2006/relationships" r:embed="rId2"/>
          <a:stretch>
            <a:fillRect/>
          </a:stretch>
        </a:blipFill>
      </dgm:spPr>
    </dgm:pt>
    <dgm:pt modelId="{B5150C60-CA0B-41E3-922C-05180D5BAF81}" type="pres">
      <dgm:prSet presAssocID="{C7B811DC-A2CD-4521-9A7C-EE78D09AAC11}" presName="txShp" presStyleLbl="node1" presStyleIdx="1" presStyleCnt="7">
        <dgm:presLayoutVars>
          <dgm:bulletEnabled val="1"/>
        </dgm:presLayoutVars>
      </dgm:prSet>
      <dgm:spPr/>
      <dgm:t>
        <a:bodyPr/>
        <a:lstStyle/>
        <a:p>
          <a:endParaRPr lang="tr-TR"/>
        </a:p>
      </dgm:t>
    </dgm:pt>
    <dgm:pt modelId="{F3CFE970-8C9F-475D-9C75-9E9599A7AA2E}" type="pres">
      <dgm:prSet presAssocID="{C6255401-FA81-48AC-972E-BCA4F8CD38F1}" presName="spacing" presStyleCnt="0"/>
      <dgm:spPr/>
    </dgm:pt>
    <dgm:pt modelId="{ADA070CF-1396-42D7-84EA-C320E7ABADAD}" type="pres">
      <dgm:prSet presAssocID="{0B3BDCF0-48B9-4EFC-98EE-8B664D7F13EA}" presName="composite" presStyleCnt="0"/>
      <dgm:spPr/>
    </dgm:pt>
    <dgm:pt modelId="{31DA5CA9-87EB-40B1-BD4A-89C261DBA34D}" type="pres">
      <dgm:prSet presAssocID="{0B3BDCF0-48B9-4EFC-98EE-8B664D7F13EA}" presName="imgShp" presStyleLbl="fgImgPlace1" presStyleIdx="2" presStyleCnt="7"/>
      <dgm:spPr>
        <a:blipFill rotWithShape="1">
          <a:blip xmlns:r="http://schemas.openxmlformats.org/officeDocument/2006/relationships" r:embed="rId3"/>
          <a:stretch>
            <a:fillRect/>
          </a:stretch>
        </a:blipFill>
      </dgm:spPr>
    </dgm:pt>
    <dgm:pt modelId="{A5B738A1-CF7B-445D-857D-13CD825EA589}" type="pres">
      <dgm:prSet presAssocID="{0B3BDCF0-48B9-4EFC-98EE-8B664D7F13EA}" presName="txShp" presStyleLbl="node1" presStyleIdx="2" presStyleCnt="7">
        <dgm:presLayoutVars>
          <dgm:bulletEnabled val="1"/>
        </dgm:presLayoutVars>
      </dgm:prSet>
      <dgm:spPr/>
      <dgm:t>
        <a:bodyPr/>
        <a:lstStyle/>
        <a:p>
          <a:endParaRPr lang="tr-TR"/>
        </a:p>
      </dgm:t>
    </dgm:pt>
    <dgm:pt modelId="{CA39F1E1-ED3F-4335-ADAB-9BAA752509E3}" type="pres">
      <dgm:prSet presAssocID="{9AA8E2B4-75DD-4F80-B5BA-7B478C70A445}" presName="spacing" presStyleCnt="0"/>
      <dgm:spPr/>
    </dgm:pt>
    <dgm:pt modelId="{22AACF34-A669-4260-977F-63C98B1CC8CE}" type="pres">
      <dgm:prSet presAssocID="{2A585985-BC3C-4054-ABE4-D51F2433ED1B}" presName="composite" presStyleCnt="0"/>
      <dgm:spPr/>
    </dgm:pt>
    <dgm:pt modelId="{2DF9BA5C-0DDF-4A37-B118-8635032862D7}" type="pres">
      <dgm:prSet presAssocID="{2A585985-BC3C-4054-ABE4-D51F2433ED1B}" presName="imgShp" presStyleLbl="fgImgPlace1" presStyleIdx="3" presStyleCnt="7"/>
      <dgm:spPr>
        <a:blipFill rotWithShape="1">
          <a:blip xmlns:r="http://schemas.openxmlformats.org/officeDocument/2006/relationships" r:embed="rId4"/>
          <a:stretch>
            <a:fillRect/>
          </a:stretch>
        </a:blipFill>
      </dgm:spPr>
    </dgm:pt>
    <dgm:pt modelId="{BA0A6F5D-2407-4F1B-A939-336BA115EAAC}" type="pres">
      <dgm:prSet presAssocID="{2A585985-BC3C-4054-ABE4-D51F2433ED1B}" presName="txShp" presStyleLbl="node1" presStyleIdx="3" presStyleCnt="7" custLinFactNeighborX="408" custLinFactNeighborY="3081">
        <dgm:presLayoutVars>
          <dgm:bulletEnabled val="1"/>
        </dgm:presLayoutVars>
      </dgm:prSet>
      <dgm:spPr/>
      <dgm:t>
        <a:bodyPr/>
        <a:lstStyle/>
        <a:p>
          <a:endParaRPr lang="tr-TR"/>
        </a:p>
      </dgm:t>
    </dgm:pt>
    <dgm:pt modelId="{C44DEE16-189E-43E4-B979-F438F9EF2E3E}" type="pres">
      <dgm:prSet presAssocID="{8A1320B0-3CB0-49F6-8548-AA98A7011E5F}" presName="spacing" presStyleCnt="0"/>
      <dgm:spPr/>
    </dgm:pt>
    <dgm:pt modelId="{2ADFCF14-0FDA-416C-B96B-43026DA1FE29}" type="pres">
      <dgm:prSet presAssocID="{982193D7-06D1-4EA5-BAE3-0087AD3B13FA}" presName="composite" presStyleCnt="0"/>
      <dgm:spPr/>
    </dgm:pt>
    <dgm:pt modelId="{86D1AD97-7C27-462A-8EB3-0B13C18BC86F}" type="pres">
      <dgm:prSet presAssocID="{982193D7-06D1-4EA5-BAE3-0087AD3B13FA}" presName="imgShp" presStyleLbl="fgImgPlace1" presStyleIdx="4" presStyleCnt="7"/>
      <dgm:spPr>
        <a:blipFill rotWithShape="1">
          <a:blip xmlns:r="http://schemas.openxmlformats.org/officeDocument/2006/relationships" r:embed="rId5"/>
          <a:stretch>
            <a:fillRect/>
          </a:stretch>
        </a:blipFill>
      </dgm:spPr>
    </dgm:pt>
    <dgm:pt modelId="{FAB4D071-F929-4F24-9B59-7CB03FB72780}" type="pres">
      <dgm:prSet presAssocID="{982193D7-06D1-4EA5-BAE3-0087AD3B13FA}" presName="txShp" presStyleLbl="node1" presStyleIdx="4" presStyleCnt="7">
        <dgm:presLayoutVars>
          <dgm:bulletEnabled val="1"/>
        </dgm:presLayoutVars>
      </dgm:prSet>
      <dgm:spPr/>
      <dgm:t>
        <a:bodyPr/>
        <a:lstStyle/>
        <a:p>
          <a:endParaRPr lang="tr-TR"/>
        </a:p>
      </dgm:t>
    </dgm:pt>
    <dgm:pt modelId="{3342D6BF-55A9-41CB-8CFC-3AEA4208C0F9}" type="pres">
      <dgm:prSet presAssocID="{FF55EC09-A905-4360-8D49-51B64FDEC2EF}" presName="spacing" presStyleCnt="0"/>
      <dgm:spPr/>
    </dgm:pt>
    <dgm:pt modelId="{36C0E3D4-8CAE-4D53-A4A3-4EAD7116E142}" type="pres">
      <dgm:prSet presAssocID="{797F3059-E94E-4F34-A317-9C93659FD561}" presName="composite" presStyleCnt="0"/>
      <dgm:spPr/>
    </dgm:pt>
    <dgm:pt modelId="{F6E8BD21-99D5-4A9F-B01E-41AE57DB39E4}" type="pres">
      <dgm:prSet presAssocID="{797F3059-E94E-4F34-A317-9C93659FD561}" presName="imgShp" presStyleLbl="fgImgPlace1" presStyleIdx="5" presStyleCnt="7"/>
      <dgm:spPr>
        <a:blipFill rotWithShape="1">
          <a:blip xmlns:r="http://schemas.openxmlformats.org/officeDocument/2006/relationships" r:embed="rId6"/>
          <a:stretch>
            <a:fillRect/>
          </a:stretch>
        </a:blipFill>
      </dgm:spPr>
    </dgm:pt>
    <dgm:pt modelId="{D99C584D-2C8C-4AA8-B42E-D77C9D98D120}" type="pres">
      <dgm:prSet presAssocID="{797F3059-E94E-4F34-A317-9C93659FD561}" presName="txShp" presStyleLbl="node1" presStyleIdx="5" presStyleCnt="7">
        <dgm:presLayoutVars>
          <dgm:bulletEnabled val="1"/>
        </dgm:presLayoutVars>
      </dgm:prSet>
      <dgm:spPr/>
      <dgm:t>
        <a:bodyPr/>
        <a:lstStyle/>
        <a:p>
          <a:endParaRPr lang="tr-TR"/>
        </a:p>
      </dgm:t>
    </dgm:pt>
    <dgm:pt modelId="{0C94D653-58E7-4AB1-A561-61C8DD49B51C}" type="pres">
      <dgm:prSet presAssocID="{F1468A15-EECE-423D-B11C-D9D635710122}" presName="spacing" presStyleCnt="0"/>
      <dgm:spPr/>
    </dgm:pt>
    <dgm:pt modelId="{502FEAF4-64B8-44C2-9E64-782545D2971B}" type="pres">
      <dgm:prSet presAssocID="{64F4572C-846C-4EAB-A741-D188F690F95E}" presName="composite" presStyleCnt="0"/>
      <dgm:spPr/>
    </dgm:pt>
    <dgm:pt modelId="{BA682332-CF19-4B38-946D-232928920063}" type="pres">
      <dgm:prSet presAssocID="{64F4572C-846C-4EAB-A741-D188F690F95E}" presName="imgShp" presStyleLbl="fgImgPlace1" presStyleIdx="6" presStyleCnt="7"/>
      <dgm:spPr>
        <a:blipFill rotWithShape="1">
          <a:blip xmlns:r="http://schemas.openxmlformats.org/officeDocument/2006/relationships" r:embed="rId7"/>
          <a:stretch>
            <a:fillRect/>
          </a:stretch>
        </a:blipFill>
      </dgm:spPr>
    </dgm:pt>
    <dgm:pt modelId="{36987886-B14B-4772-BF4B-6069984C9726}" type="pres">
      <dgm:prSet presAssocID="{64F4572C-846C-4EAB-A741-D188F690F95E}" presName="txShp" presStyleLbl="node1" presStyleIdx="6" presStyleCnt="7">
        <dgm:presLayoutVars>
          <dgm:bulletEnabled val="1"/>
        </dgm:presLayoutVars>
      </dgm:prSet>
      <dgm:spPr/>
      <dgm:t>
        <a:bodyPr/>
        <a:lstStyle/>
        <a:p>
          <a:endParaRPr lang="tr-TR"/>
        </a:p>
      </dgm:t>
    </dgm:pt>
  </dgm:ptLst>
  <dgm:cxnLst>
    <dgm:cxn modelId="{A40628CF-C851-45E0-AD6A-BDA04DEBED9A}" srcId="{31DA2904-A471-41FE-A6DA-00031FF9E00A}" destId="{982193D7-06D1-4EA5-BAE3-0087AD3B13FA}" srcOrd="4" destOrd="0" parTransId="{B5D69E6E-59ED-4B3E-BFF2-1003778D547F}" sibTransId="{FF55EC09-A905-4360-8D49-51B64FDEC2EF}"/>
    <dgm:cxn modelId="{A560E798-0121-475F-9960-DFB2A691CB6D}" type="presOf" srcId="{31AB0C1E-DA36-43A0-9DA0-3F486802A28F}" destId="{E39DDDBE-4BA7-4D23-A724-9A798DE978A7}" srcOrd="0" destOrd="0" presId="urn:microsoft.com/office/officeart/2005/8/layout/vList3"/>
    <dgm:cxn modelId="{33CFF74D-F8E2-412E-8F55-5BFC8761F348}" srcId="{31DA2904-A471-41FE-A6DA-00031FF9E00A}" destId="{31AB0C1E-DA36-43A0-9DA0-3F486802A28F}" srcOrd="0" destOrd="0" parTransId="{5777AC15-24D9-4608-B34E-63AD37644F79}" sibTransId="{A5C79718-B5A5-4B50-B701-31686FA0BBAC}"/>
    <dgm:cxn modelId="{25E90CAD-67B8-45D2-BEDB-6E20D8332B98}" type="presOf" srcId="{0B3BDCF0-48B9-4EFC-98EE-8B664D7F13EA}" destId="{A5B738A1-CF7B-445D-857D-13CD825EA589}" srcOrd="0" destOrd="0" presId="urn:microsoft.com/office/officeart/2005/8/layout/vList3"/>
    <dgm:cxn modelId="{1BF983B5-4BB3-450D-80AB-61672987CA4E}" type="presOf" srcId="{982193D7-06D1-4EA5-BAE3-0087AD3B13FA}" destId="{FAB4D071-F929-4F24-9B59-7CB03FB72780}" srcOrd="0" destOrd="0" presId="urn:microsoft.com/office/officeart/2005/8/layout/vList3"/>
    <dgm:cxn modelId="{C28D2F96-82D2-4A04-B74D-7D554B48896E}" type="presOf" srcId="{797F3059-E94E-4F34-A317-9C93659FD561}" destId="{D99C584D-2C8C-4AA8-B42E-D77C9D98D120}" srcOrd="0" destOrd="0" presId="urn:microsoft.com/office/officeart/2005/8/layout/vList3"/>
    <dgm:cxn modelId="{EE81BC0F-87D4-49D6-A253-B6DF42B4792F}" type="presOf" srcId="{C7B811DC-A2CD-4521-9A7C-EE78D09AAC11}" destId="{B5150C60-CA0B-41E3-922C-05180D5BAF81}" srcOrd="0" destOrd="0" presId="urn:microsoft.com/office/officeart/2005/8/layout/vList3"/>
    <dgm:cxn modelId="{C0629C8A-0E47-470B-ABE4-5AC2543B4662}" type="presOf" srcId="{31DA2904-A471-41FE-A6DA-00031FF9E00A}" destId="{733B1D4A-DA44-44A1-9C9D-F53E6727BEC4}" srcOrd="0" destOrd="0" presId="urn:microsoft.com/office/officeart/2005/8/layout/vList3"/>
    <dgm:cxn modelId="{AD1B593A-01BB-41AA-85D1-CE31FF2DAB25}" type="presOf" srcId="{64F4572C-846C-4EAB-A741-D188F690F95E}" destId="{36987886-B14B-4772-BF4B-6069984C9726}" srcOrd="0" destOrd="0" presId="urn:microsoft.com/office/officeart/2005/8/layout/vList3"/>
    <dgm:cxn modelId="{26C238E4-94B1-4CBE-B8C9-D15EAC153761}" srcId="{31DA2904-A471-41FE-A6DA-00031FF9E00A}" destId="{797F3059-E94E-4F34-A317-9C93659FD561}" srcOrd="5" destOrd="0" parTransId="{2B46F704-4D2E-46A8-8F55-D8297F91D744}" sibTransId="{F1468A15-EECE-423D-B11C-D9D635710122}"/>
    <dgm:cxn modelId="{2CA148E4-064C-4783-BDBF-13867099693F}" srcId="{31DA2904-A471-41FE-A6DA-00031FF9E00A}" destId="{64F4572C-846C-4EAB-A741-D188F690F95E}" srcOrd="6" destOrd="0" parTransId="{6F35E083-796A-4166-B75F-4C65A894E4AE}" sibTransId="{CC065C94-DCF0-473F-97CF-0E39600A0905}"/>
    <dgm:cxn modelId="{6B040CA6-83A3-40D6-A8BB-8758639BAF3D}" srcId="{31DA2904-A471-41FE-A6DA-00031FF9E00A}" destId="{C7B811DC-A2CD-4521-9A7C-EE78D09AAC11}" srcOrd="1" destOrd="0" parTransId="{6AAB341F-47A4-402D-8721-4A436CF05C69}" sibTransId="{C6255401-FA81-48AC-972E-BCA4F8CD38F1}"/>
    <dgm:cxn modelId="{863F37C2-B2A4-4BE0-A9BF-4A0D5A462F68}" srcId="{31DA2904-A471-41FE-A6DA-00031FF9E00A}" destId="{0B3BDCF0-48B9-4EFC-98EE-8B664D7F13EA}" srcOrd="2" destOrd="0" parTransId="{EECC40E7-83AB-4DBF-A11E-769D3F70DF8F}" sibTransId="{9AA8E2B4-75DD-4F80-B5BA-7B478C70A445}"/>
    <dgm:cxn modelId="{ACD4C565-C72B-4952-9375-C079BCE6B36F}" srcId="{31DA2904-A471-41FE-A6DA-00031FF9E00A}" destId="{2A585985-BC3C-4054-ABE4-D51F2433ED1B}" srcOrd="3" destOrd="0" parTransId="{9AA3F9D8-6D90-4C10-87FE-4E418A043503}" sibTransId="{8A1320B0-3CB0-49F6-8548-AA98A7011E5F}"/>
    <dgm:cxn modelId="{C0A785BA-BC23-4FAA-B069-CA7894B00C6C}" type="presOf" srcId="{2A585985-BC3C-4054-ABE4-D51F2433ED1B}" destId="{BA0A6F5D-2407-4F1B-A939-336BA115EAAC}" srcOrd="0" destOrd="0" presId="urn:microsoft.com/office/officeart/2005/8/layout/vList3"/>
    <dgm:cxn modelId="{76A33865-81FA-4C32-97C9-C16F6E1A752B}" type="presParOf" srcId="{733B1D4A-DA44-44A1-9C9D-F53E6727BEC4}" destId="{36BA0907-0052-4566-AD55-B362E98B3171}" srcOrd="0" destOrd="0" presId="urn:microsoft.com/office/officeart/2005/8/layout/vList3"/>
    <dgm:cxn modelId="{4FC9F095-98E7-4EE7-AB83-863613BE7EF5}" type="presParOf" srcId="{36BA0907-0052-4566-AD55-B362E98B3171}" destId="{12AFD3A6-9DAF-4829-ABE5-7B2B3594C896}" srcOrd="0" destOrd="0" presId="urn:microsoft.com/office/officeart/2005/8/layout/vList3"/>
    <dgm:cxn modelId="{D8D3A1A5-9D01-4DC3-8417-D2EE3A9F31AB}" type="presParOf" srcId="{36BA0907-0052-4566-AD55-B362E98B3171}" destId="{E39DDDBE-4BA7-4D23-A724-9A798DE978A7}" srcOrd="1" destOrd="0" presId="urn:microsoft.com/office/officeart/2005/8/layout/vList3"/>
    <dgm:cxn modelId="{1CF3C8DA-8D19-41D9-9E52-80289CB36AD4}" type="presParOf" srcId="{733B1D4A-DA44-44A1-9C9D-F53E6727BEC4}" destId="{011C9269-4835-43DB-9F9D-190218C21E05}" srcOrd="1" destOrd="0" presId="urn:microsoft.com/office/officeart/2005/8/layout/vList3"/>
    <dgm:cxn modelId="{FADA5147-AFFA-4417-AE29-3B96E0CF6B3E}" type="presParOf" srcId="{733B1D4A-DA44-44A1-9C9D-F53E6727BEC4}" destId="{46CEC617-3783-45E4-9320-21C2339B557D}" srcOrd="2" destOrd="0" presId="urn:microsoft.com/office/officeart/2005/8/layout/vList3"/>
    <dgm:cxn modelId="{2E92B67E-CBED-4784-B214-8624C0AF48F7}" type="presParOf" srcId="{46CEC617-3783-45E4-9320-21C2339B557D}" destId="{06352B72-8F95-4B10-844E-A20866DB8184}" srcOrd="0" destOrd="0" presId="urn:microsoft.com/office/officeart/2005/8/layout/vList3"/>
    <dgm:cxn modelId="{220B927A-F640-4A66-8F9B-90B8CCC9E508}" type="presParOf" srcId="{46CEC617-3783-45E4-9320-21C2339B557D}" destId="{B5150C60-CA0B-41E3-922C-05180D5BAF81}" srcOrd="1" destOrd="0" presId="urn:microsoft.com/office/officeart/2005/8/layout/vList3"/>
    <dgm:cxn modelId="{791E8553-CBEB-45E2-B065-1925A3665257}" type="presParOf" srcId="{733B1D4A-DA44-44A1-9C9D-F53E6727BEC4}" destId="{F3CFE970-8C9F-475D-9C75-9E9599A7AA2E}" srcOrd="3" destOrd="0" presId="urn:microsoft.com/office/officeart/2005/8/layout/vList3"/>
    <dgm:cxn modelId="{F99A8E5A-C222-4FC2-87E9-578F964696A5}" type="presParOf" srcId="{733B1D4A-DA44-44A1-9C9D-F53E6727BEC4}" destId="{ADA070CF-1396-42D7-84EA-C320E7ABADAD}" srcOrd="4" destOrd="0" presId="urn:microsoft.com/office/officeart/2005/8/layout/vList3"/>
    <dgm:cxn modelId="{0AEB76AD-4AC2-4D2B-BFC5-22E7D736630E}" type="presParOf" srcId="{ADA070CF-1396-42D7-84EA-C320E7ABADAD}" destId="{31DA5CA9-87EB-40B1-BD4A-89C261DBA34D}" srcOrd="0" destOrd="0" presId="urn:microsoft.com/office/officeart/2005/8/layout/vList3"/>
    <dgm:cxn modelId="{5228BCC8-92E2-4EC9-8320-EB2C7BCAA58F}" type="presParOf" srcId="{ADA070CF-1396-42D7-84EA-C320E7ABADAD}" destId="{A5B738A1-CF7B-445D-857D-13CD825EA589}" srcOrd="1" destOrd="0" presId="urn:microsoft.com/office/officeart/2005/8/layout/vList3"/>
    <dgm:cxn modelId="{A51713FD-D097-4E11-8750-762C7BAA15B2}" type="presParOf" srcId="{733B1D4A-DA44-44A1-9C9D-F53E6727BEC4}" destId="{CA39F1E1-ED3F-4335-ADAB-9BAA752509E3}" srcOrd="5" destOrd="0" presId="urn:microsoft.com/office/officeart/2005/8/layout/vList3"/>
    <dgm:cxn modelId="{333DF855-B007-49C7-99A4-76463CF6C367}" type="presParOf" srcId="{733B1D4A-DA44-44A1-9C9D-F53E6727BEC4}" destId="{22AACF34-A669-4260-977F-63C98B1CC8CE}" srcOrd="6" destOrd="0" presId="urn:microsoft.com/office/officeart/2005/8/layout/vList3"/>
    <dgm:cxn modelId="{934D8B40-DD2E-4045-BC25-47B446FB2DB6}" type="presParOf" srcId="{22AACF34-A669-4260-977F-63C98B1CC8CE}" destId="{2DF9BA5C-0DDF-4A37-B118-8635032862D7}" srcOrd="0" destOrd="0" presId="urn:microsoft.com/office/officeart/2005/8/layout/vList3"/>
    <dgm:cxn modelId="{1DE2D2ED-515D-4345-96DB-582E5DD24DF7}" type="presParOf" srcId="{22AACF34-A669-4260-977F-63C98B1CC8CE}" destId="{BA0A6F5D-2407-4F1B-A939-336BA115EAAC}" srcOrd="1" destOrd="0" presId="urn:microsoft.com/office/officeart/2005/8/layout/vList3"/>
    <dgm:cxn modelId="{7435BCB8-9A03-487D-B961-2578FEDB36D6}" type="presParOf" srcId="{733B1D4A-DA44-44A1-9C9D-F53E6727BEC4}" destId="{C44DEE16-189E-43E4-B979-F438F9EF2E3E}" srcOrd="7" destOrd="0" presId="urn:microsoft.com/office/officeart/2005/8/layout/vList3"/>
    <dgm:cxn modelId="{853257D3-508B-468F-84EA-0EF5BD4E8970}" type="presParOf" srcId="{733B1D4A-DA44-44A1-9C9D-F53E6727BEC4}" destId="{2ADFCF14-0FDA-416C-B96B-43026DA1FE29}" srcOrd="8" destOrd="0" presId="urn:microsoft.com/office/officeart/2005/8/layout/vList3"/>
    <dgm:cxn modelId="{8357BDED-DAAD-4F55-AB67-551A0E3297CC}" type="presParOf" srcId="{2ADFCF14-0FDA-416C-B96B-43026DA1FE29}" destId="{86D1AD97-7C27-462A-8EB3-0B13C18BC86F}" srcOrd="0" destOrd="0" presId="urn:microsoft.com/office/officeart/2005/8/layout/vList3"/>
    <dgm:cxn modelId="{F2DDA24A-1E5C-4A63-B1B8-C458D1B85398}" type="presParOf" srcId="{2ADFCF14-0FDA-416C-B96B-43026DA1FE29}" destId="{FAB4D071-F929-4F24-9B59-7CB03FB72780}" srcOrd="1" destOrd="0" presId="urn:microsoft.com/office/officeart/2005/8/layout/vList3"/>
    <dgm:cxn modelId="{1F4AD29F-2735-439B-AFD5-70AB55298365}" type="presParOf" srcId="{733B1D4A-DA44-44A1-9C9D-F53E6727BEC4}" destId="{3342D6BF-55A9-41CB-8CFC-3AEA4208C0F9}" srcOrd="9" destOrd="0" presId="urn:microsoft.com/office/officeart/2005/8/layout/vList3"/>
    <dgm:cxn modelId="{A7177125-8AD9-4E44-871E-86FAB1D566B8}" type="presParOf" srcId="{733B1D4A-DA44-44A1-9C9D-F53E6727BEC4}" destId="{36C0E3D4-8CAE-4D53-A4A3-4EAD7116E142}" srcOrd="10" destOrd="0" presId="urn:microsoft.com/office/officeart/2005/8/layout/vList3"/>
    <dgm:cxn modelId="{0A67BD5C-6E21-4A6C-ACAE-12D98F189635}" type="presParOf" srcId="{36C0E3D4-8CAE-4D53-A4A3-4EAD7116E142}" destId="{F6E8BD21-99D5-4A9F-B01E-41AE57DB39E4}" srcOrd="0" destOrd="0" presId="urn:microsoft.com/office/officeart/2005/8/layout/vList3"/>
    <dgm:cxn modelId="{35E7E798-FD6C-4426-8D04-D79EEA366D2C}" type="presParOf" srcId="{36C0E3D4-8CAE-4D53-A4A3-4EAD7116E142}" destId="{D99C584D-2C8C-4AA8-B42E-D77C9D98D120}" srcOrd="1" destOrd="0" presId="urn:microsoft.com/office/officeart/2005/8/layout/vList3"/>
    <dgm:cxn modelId="{DE100791-FF4F-4ED2-8EA2-A4981F8EB77A}" type="presParOf" srcId="{733B1D4A-DA44-44A1-9C9D-F53E6727BEC4}" destId="{0C94D653-58E7-4AB1-A561-61C8DD49B51C}" srcOrd="11" destOrd="0" presId="urn:microsoft.com/office/officeart/2005/8/layout/vList3"/>
    <dgm:cxn modelId="{8BABFCDB-3C58-48F4-888B-3092DF25BFB3}" type="presParOf" srcId="{733B1D4A-DA44-44A1-9C9D-F53E6727BEC4}" destId="{502FEAF4-64B8-44C2-9E64-782545D2971B}" srcOrd="12" destOrd="0" presId="urn:microsoft.com/office/officeart/2005/8/layout/vList3"/>
    <dgm:cxn modelId="{9B6DF0C3-0437-4D61-8173-CA9F803865B2}" type="presParOf" srcId="{502FEAF4-64B8-44C2-9E64-782545D2971B}" destId="{BA682332-CF19-4B38-946D-232928920063}" srcOrd="0" destOrd="0" presId="urn:microsoft.com/office/officeart/2005/8/layout/vList3"/>
    <dgm:cxn modelId="{A73C3AB3-0498-458E-82E7-C724FFF967EA}" type="presParOf" srcId="{502FEAF4-64B8-44C2-9E64-782545D2971B}" destId="{36987886-B14B-4772-BF4B-6069984C972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DA2904-A471-41FE-A6DA-00031FF9E00A}" type="doc">
      <dgm:prSet loTypeId="urn:microsoft.com/office/officeart/2005/8/layout/vList3" loCatId="list" qsTypeId="urn:microsoft.com/office/officeart/2005/8/quickstyle/simple5" qsCatId="simple" csTypeId="urn:microsoft.com/office/officeart/2005/8/colors/colorful1" csCatId="colorful" phldr="1"/>
      <dgm:spPr/>
    </dgm:pt>
    <dgm:pt modelId="{31AB0C1E-DA36-43A0-9DA0-3F486802A28F}">
      <dgm:prSet phldrT="[Metin]"/>
      <dgm:spPr>
        <a:solidFill>
          <a:srgbClr val="C00000"/>
        </a:solidFill>
      </dgm:spPr>
      <dgm:t>
        <a:bodyPr/>
        <a:lstStyle/>
        <a:p>
          <a:r>
            <a:rPr lang="tr-TR" b="1" dirty="0" smtClean="0"/>
            <a:t>SAVUNMA SANAYİİ MÜSTEŞARLIĞI </a:t>
          </a:r>
          <a:endParaRPr lang="tr-TR" dirty="0"/>
        </a:p>
      </dgm:t>
    </dgm:pt>
    <dgm:pt modelId="{5777AC15-24D9-4608-B34E-63AD37644F79}" type="parTrans" cxnId="{33CFF74D-F8E2-412E-8F55-5BFC8761F348}">
      <dgm:prSet/>
      <dgm:spPr/>
      <dgm:t>
        <a:bodyPr/>
        <a:lstStyle/>
        <a:p>
          <a:endParaRPr lang="tr-TR"/>
        </a:p>
      </dgm:t>
    </dgm:pt>
    <dgm:pt modelId="{A5C79718-B5A5-4B50-B701-31686FA0BBAC}" type="sibTrans" cxnId="{33CFF74D-F8E2-412E-8F55-5BFC8761F348}">
      <dgm:prSet/>
      <dgm:spPr/>
      <dgm:t>
        <a:bodyPr/>
        <a:lstStyle/>
        <a:p>
          <a:endParaRPr lang="tr-TR"/>
        </a:p>
      </dgm:t>
    </dgm:pt>
    <dgm:pt modelId="{C7B811DC-A2CD-4521-9A7C-EE78D09AAC11}">
      <dgm:prSet phldrT="[Metin]"/>
      <dgm:spPr>
        <a:solidFill>
          <a:srgbClr val="0070C0"/>
        </a:solidFill>
      </dgm:spPr>
      <dgm:t>
        <a:bodyPr/>
        <a:lstStyle/>
        <a:p>
          <a:r>
            <a:rPr lang="tr-TR" b="1" dirty="0" smtClean="0"/>
            <a:t>ASELSAN </a:t>
          </a:r>
          <a:endParaRPr lang="tr-TR" dirty="0"/>
        </a:p>
      </dgm:t>
    </dgm:pt>
    <dgm:pt modelId="{6AAB341F-47A4-402D-8721-4A436CF05C69}" type="parTrans" cxnId="{6B040CA6-83A3-40D6-A8BB-8758639BAF3D}">
      <dgm:prSet/>
      <dgm:spPr/>
      <dgm:t>
        <a:bodyPr/>
        <a:lstStyle/>
        <a:p>
          <a:endParaRPr lang="tr-TR"/>
        </a:p>
      </dgm:t>
    </dgm:pt>
    <dgm:pt modelId="{C6255401-FA81-48AC-972E-BCA4F8CD38F1}" type="sibTrans" cxnId="{6B040CA6-83A3-40D6-A8BB-8758639BAF3D}">
      <dgm:prSet/>
      <dgm:spPr/>
      <dgm:t>
        <a:bodyPr/>
        <a:lstStyle/>
        <a:p>
          <a:endParaRPr lang="tr-TR"/>
        </a:p>
      </dgm:t>
    </dgm:pt>
    <dgm:pt modelId="{2A585985-BC3C-4054-ABE4-D51F2433ED1B}">
      <dgm:prSet phldrT="[Metin]"/>
      <dgm:spPr>
        <a:solidFill>
          <a:srgbClr val="990000"/>
        </a:solidFill>
      </dgm:spPr>
      <dgm:t>
        <a:bodyPr/>
        <a:lstStyle/>
        <a:p>
          <a:r>
            <a:rPr lang="tr-TR" b="1" dirty="0" smtClean="0"/>
            <a:t>SAVUNMA VE HAVACILIK SANAYİİ İMALATÇILAR DERNEĞİ </a:t>
          </a:r>
          <a:endParaRPr lang="tr-TR" dirty="0"/>
        </a:p>
      </dgm:t>
    </dgm:pt>
    <dgm:pt modelId="{9AA3F9D8-6D90-4C10-87FE-4E418A043503}" type="parTrans" cxnId="{ACD4C565-C72B-4952-9375-C079BCE6B36F}">
      <dgm:prSet/>
      <dgm:spPr/>
      <dgm:t>
        <a:bodyPr/>
        <a:lstStyle/>
        <a:p>
          <a:endParaRPr lang="tr-TR"/>
        </a:p>
      </dgm:t>
    </dgm:pt>
    <dgm:pt modelId="{8A1320B0-3CB0-49F6-8548-AA98A7011E5F}" type="sibTrans" cxnId="{ACD4C565-C72B-4952-9375-C079BCE6B36F}">
      <dgm:prSet/>
      <dgm:spPr/>
      <dgm:t>
        <a:bodyPr/>
        <a:lstStyle/>
        <a:p>
          <a:endParaRPr lang="tr-TR"/>
        </a:p>
      </dgm:t>
    </dgm:pt>
    <dgm:pt modelId="{0B3BDCF0-48B9-4EFC-98EE-8B664D7F13EA}">
      <dgm:prSet/>
      <dgm:spPr>
        <a:solidFill>
          <a:schemeClr val="tx2"/>
        </a:solidFill>
      </dgm:spPr>
      <dgm:t>
        <a:bodyPr/>
        <a:lstStyle/>
        <a:p>
          <a:r>
            <a:rPr lang="tr-TR" b="1" dirty="0" smtClean="0"/>
            <a:t>TÜRK HAVACILIK VE UZAY SANAYİ A.Ş</a:t>
          </a:r>
          <a:endParaRPr lang="tr-TR" dirty="0"/>
        </a:p>
      </dgm:t>
    </dgm:pt>
    <dgm:pt modelId="{EECC40E7-83AB-4DBF-A11E-769D3F70DF8F}" type="parTrans" cxnId="{863F37C2-B2A4-4BE0-A9BF-4A0D5A462F68}">
      <dgm:prSet/>
      <dgm:spPr/>
      <dgm:t>
        <a:bodyPr/>
        <a:lstStyle/>
        <a:p>
          <a:endParaRPr lang="tr-TR"/>
        </a:p>
      </dgm:t>
    </dgm:pt>
    <dgm:pt modelId="{9AA8E2B4-75DD-4F80-B5BA-7B478C70A445}" type="sibTrans" cxnId="{863F37C2-B2A4-4BE0-A9BF-4A0D5A462F68}">
      <dgm:prSet/>
      <dgm:spPr/>
      <dgm:t>
        <a:bodyPr/>
        <a:lstStyle/>
        <a:p>
          <a:endParaRPr lang="tr-TR"/>
        </a:p>
      </dgm:t>
    </dgm:pt>
    <dgm:pt modelId="{733B1D4A-DA44-44A1-9C9D-F53E6727BEC4}" type="pres">
      <dgm:prSet presAssocID="{31DA2904-A471-41FE-A6DA-00031FF9E00A}" presName="linearFlow" presStyleCnt="0">
        <dgm:presLayoutVars>
          <dgm:dir/>
          <dgm:resizeHandles val="exact"/>
        </dgm:presLayoutVars>
      </dgm:prSet>
      <dgm:spPr/>
    </dgm:pt>
    <dgm:pt modelId="{36BA0907-0052-4566-AD55-B362E98B3171}" type="pres">
      <dgm:prSet presAssocID="{31AB0C1E-DA36-43A0-9DA0-3F486802A28F}" presName="composite" presStyleCnt="0"/>
      <dgm:spPr/>
    </dgm:pt>
    <dgm:pt modelId="{12AFD3A6-9DAF-4829-ABE5-7B2B3594C896}" type="pres">
      <dgm:prSet presAssocID="{31AB0C1E-DA36-43A0-9DA0-3F486802A28F}" presName="imgShp" presStyleLbl="fgImgPlace1" presStyleIdx="0" presStyleCnt="4"/>
      <dgm:spPr>
        <a:blipFill rotWithShape="1">
          <a:blip xmlns:r="http://schemas.openxmlformats.org/officeDocument/2006/relationships" r:embed="rId1"/>
          <a:stretch>
            <a:fillRect/>
          </a:stretch>
        </a:blipFill>
      </dgm:spPr>
    </dgm:pt>
    <dgm:pt modelId="{E39DDDBE-4BA7-4D23-A724-9A798DE978A7}" type="pres">
      <dgm:prSet presAssocID="{31AB0C1E-DA36-43A0-9DA0-3F486802A28F}" presName="txShp" presStyleLbl="node1" presStyleIdx="0" presStyleCnt="4">
        <dgm:presLayoutVars>
          <dgm:bulletEnabled val="1"/>
        </dgm:presLayoutVars>
      </dgm:prSet>
      <dgm:spPr/>
      <dgm:t>
        <a:bodyPr/>
        <a:lstStyle/>
        <a:p>
          <a:endParaRPr lang="tr-TR"/>
        </a:p>
      </dgm:t>
    </dgm:pt>
    <dgm:pt modelId="{011C9269-4835-43DB-9F9D-190218C21E05}" type="pres">
      <dgm:prSet presAssocID="{A5C79718-B5A5-4B50-B701-31686FA0BBAC}" presName="spacing" presStyleCnt="0"/>
      <dgm:spPr/>
    </dgm:pt>
    <dgm:pt modelId="{46CEC617-3783-45E4-9320-21C2339B557D}" type="pres">
      <dgm:prSet presAssocID="{C7B811DC-A2CD-4521-9A7C-EE78D09AAC11}" presName="composite" presStyleCnt="0"/>
      <dgm:spPr/>
    </dgm:pt>
    <dgm:pt modelId="{06352B72-8F95-4B10-844E-A20866DB8184}" type="pres">
      <dgm:prSet presAssocID="{C7B811DC-A2CD-4521-9A7C-EE78D09AAC11}" presName="imgShp" presStyleLbl="fgImgPlace1" presStyleIdx="1" presStyleCnt="4"/>
      <dgm:spPr>
        <a:blipFill rotWithShape="1">
          <a:blip xmlns:r="http://schemas.openxmlformats.org/officeDocument/2006/relationships" r:embed="rId2"/>
          <a:stretch>
            <a:fillRect/>
          </a:stretch>
        </a:blipFill>
      </dgm:spPr>
    </dgm:pt>
    <dgm:pt modelId="{B5150C60-CA0B-41E3-922C-05180D5BAF81}" type="pres">
      <dgm:prSet presAssocID="{C7B811DC-A2CD-4521-9A7C-EE78D09AAC11}" presName="txShp" presStyleLbl="node1" presStyleIdx="1" presStyleCnt="4">
        <dgm:presLayoutVars>
          <dgm:bulletEnabled val="1"/>
        </dgm:presLayoutVars>
      </dgm:prSet>
      <dgm:spPr/>
      <dgm:t>
        <a:bodyPr/>
        <a:lstStyle/>
        <a:p>
          <a:endParaRPr lang="tr-TR"/>
        </a:p>
      </dgm:t>
    </dgm:pt>
    <dgm:pt modelId="{F3CFE970-8C9F-475D-9C75-9E9599A7AA2E}" type="pres">
      <dgm:prSet presAssocID="{C6255401-FA81-48AC-972E-BCA4F8CD38F1}" presName="spacing" presStyleCnt="0"/>
      <dgm:spPr/>
    </dgm:pt>
    <dgm:pt modelId="{ADA070CF-1396-42D7-84EA-C320E7ABADAD}" type="pres">
      <dgm:prSet presAssocID="{0B3BDCF0-48B9-4EFC-98EE-8B664D7F13EA}" presName="composite" presStyleCnt="0"/>
      <dgm:spPr/>
    </dgm:pt>
    <dgm:pt modelId="{31DA5CA9-87EB-40B1-BD4A-89C261DBA34D}" type="pres">
      <dgm:prSet presAssocID="{0B3BDCF0-48B9-4EFC-98EE-8B664D7F13EA}" presName="imgShp" presStyleLbl="fgImgPlace1" presStyleIdx="2" presStyleCnt="4"/>
      <dgm:spPr>
        <a:blipFill rotWithShape="1">
          <a:blip xmlns:r="http://schemas.openxmlformats.org/officeDocument/2006/relationships" r:embed="rId3"/>
          <a:stretch>
            <a:fillRect/>
          </a:stretch>
        </a:blipFill>
      </dgm:spPr>
    </dgm:pt>
    <dgm:pt modelId="{A5B738A1-CF7B-445D-857D-13CD825EA589}" type="pres">
      <dgm:prSet presAssocID="{0B3BDCF0-48B9-4EFC-98EE-8B664D7F13EA}" presName="txShp" presStyleLbl="node1" presStyleIdx="2" presStyleCnt="4">
        <dgm:presLayoutVars>
          <dgm:bulletEnabled val="1"/>
        </dgm:presLayoutVars>
      </dgm:prSet>
      <dgm:spPr/>
      <dgm:t>
        <a:bodyPr/>
        <a:lstStyle/>
        <a:p>
          <a:endParaRPr lang="tr-TR"/>
        </a:p>
      </dgm:t>
    </dgm:pt>
    <dgm:pt modelId="{CA39F1E1-ED3F-4335-ADAB-9BAA752509E3}" type="pres">
      <dgm:prSet presAssocID="{9AA8E2B4-75DD-4F80-B5BA-7B478C70A445}" presName="spacing" presStyleCnt="0"/>
      <dgm:spPr/>
    </dgm:pt>
    <dgm:pt modelId="{22AACF34-A669-4260-977F-63C98B1CC8CE}" type="pres">
      <dgm:prSet presAssocID="{2A585985-BC3C-4054-ABE4-D51F2433ED1B}" presName="composite" presStyleCnt="0"/>
      <dgm:spPr/>
    </dgm:pt>
    <dgm:pt modelId="{2DF9BA5C-0DDF-4A37-B118-8635032862D7}" type="pres">
      <dgm:prSet presAssocID="{2A585985-BC3C-4054-ABE4-D51F2433ED1B}" presName="imgShp" presStyleLbl="fgImgPlace1" presStyleIdx="3" presStyleCnt="4"/>
      <dgm:spPr>
        <a:blipFill rotWithShape="1">
          <a:blip xmlns:r="http://schemas.openxmlformats.org/officeDocument/2006/relationships" r:embed="rId4"/>
          <a:stretch>
            <a:fillRect/>
          </a:stretch>
        </a:blipFill>
      </dgm:spPr>
    </dgm:pt>
    <dgm:pt modelId="{BA0A6F5D-2407-4F1B-A939-336BA115EAAC}" type="pres">
      <dgm:prSet presAssocID="{2A585985-BC3C-4054-ABE4-D51F2433ED1B}" presName="txShp" presStyleLbl="node1" presStyleIdx="3" presStyleCnt="4" custLinFactNeighborX="408" custLinFactNeighborY="3081">
        <dgm:presLayoutVars>
          <dgm:bulletEnabled val="1"/>
        </dgm:presLayoutVars>
      </dgm:prSet>
      <dgm:spPr/>
      <dgm:t>
        <a:bodyPr/>
        <a:lstStyle/>
        <a:p>
          <a:endParaRPr lang="tr-TR"/>
        </a:p>
      </dgm:t>
    </dgm:pt>
  </dgm:ptLst>
  <dgm:cxnLst>
    <dgm:cxn modelId="{33CFF74D-F8E2-412E-8F55-5BFC8761F348}" srcId="{31DA2904-A471-41FE-A6DA-00031FF9E00A}" destId="{31AB0C1E-DA36-43A0-9DA0-3F486802A28F}" srcOrd="0" destOrd="0" parTransId="{5777AC15-24D9-4608-B34E-63AD37644F79}" sibTransId="{A5C79718-B5A5-4B50-B701-31686FA0BBAC}"/>
    <dgm:cxn modelId="{92DAA11F-6322-4A25-AFE0-FDC2B5592FB4}" type="presOf" srcId="{31DA2904-A471-41FE-A6DA-00031FF9E00A}" destId="{733B1D4A-DA44-44A1-9C9D-F53E6727BEC4}" srcOrd="0" destOrd="0" presId="urn:microsoft.com/office/officeart/2005/8/layout/vList3"/>
    <dgm:cxn modelId="{C69FE88A-CCAD-4894-B068-6392CC652E87}" type="presOf" srcId="{0B3BDCF0-48B9-4EFC-98EE-8B664D7F13EA}" destId="{A5B738A1-CF7B-445D-857D-13CD825EA589}" srcOrd="0" destOrd="0" presId="urn:microsoft.com/office/officeart/2005/8/layout/vList3"/>
    <dgm:cxn modelId="{96DCC0D2-6616-40C4-B55D-31D4089F9C0E}" type="presOf" srcId="{31AB0C1E-DA36-43A0-9DA0-3F486802A28F}" destId="{E39DDDBE-4BA7-4D23-A724-9A798DE978A7}" srcOrd="0" destOrd="0" presId="urn:microsoft.com/office/officeart/2005/8/layout/vList3"/>
    <dgm:cxn modelId="{E2A1233A-349A-4679-90CC-F45772CD002E}" type="presOf" srcId="{2A585985-BC3C-4054-ABE4-D51F2433ED1B}" destId="{BA0A6F5D-2407-4F1B-A939-336BA115EAAC}" srcOrd="0" destOrd="0" presId="urn:microsoft.com/office/officeart/2005/8/layout/vList3"/>
    <dgm:cxn modelId="{8D6F1CAB-0A12-4E45-A997-E06C83245F14}" type="presOf" srcId="{C7B811DC-A2CD-4521-9A7C-EE78D09AAC11}" destId="{B5150C60-CA0B-41E3-922C-05180D5BAF81}" srcOrd="0" destOrd="0" presId="urn:microsoft.com/office/officeart/2005/8/layout/vList3"/>
    <dgm:cxn modelId="{6B040CA6-83A3-40D6-A8BB-8758639BAF3D}" srcId="{31DA2904-A471-41FE-A6DA-00031FF9E00A}" destId="{C7B811DC-A2CD-4521-9A7C-EE78D09AAC11}" srcOrd="1" destOrd="0" parTransId="{6AAB341F-47A4-402D-8721-4A436CF05C69}" sibTransId="{C6255401-FA81-48AC-972E-BCA4F8CD38F1}"/>
    <dgm:cxn modelId="{863F37C2-B2A4-4BE0-A9BF-4A0D5A462F68}" srcId="{31DA2904-A471-41FE-A6DA-00031FF9E00A}" destId="{0B3BDCF0-48B9-4EFC-98EE-8B664D7F13EA}" srcOrd="2" destOrd="0" parTransId="{EECC40E7-83AB-4DBF-A11E-769D3F70DF8F}" sibTransId="{9AA8E2B4-75DD-4F80-B5BA-7B478C70A445}"/>
    <dgm:cxn modelId="{ACD4C565-C72B-4952-9375-C079BCE6B36F}" srcId="{31DA2904-A471-41FE-A6DA-00031FF9E00A}" destId="{2A585985-BC3C-4054-ABE4-D51F2433ED1B}" srcOrd="3" destOrd="0" parTransId="{9AA3F9D8-6D90-4C10-87FE-4E418A043503}" sibTransId="{8A1320B0-3CB0-49F6-8548-AA98A7011E5F}"/>
    <dgm:cxn modelId="{7AF13D70-BB84-4FEF-AEE9-11D6034C8328}" type="presParOf" srcId="{733B1D4A-DA44-44A1-9C9D-F53E6727BEC4}" destId="{36BA0907-0052-4566-AD55-B362E98B3171}" srcOrd="0" destOrd="0" presId="urn:microsoft.com/office/officeart/2005/8/layout/vList3"/>
    <dgm:cxn modelId="{A3083941-947F-4C8C-8A31-509216798F91}" type="presParOf" srcId="{36BA0907-0052-4566-AD55-B362E98B3171}" destId="{12AFD3A6-9DAF-4829-ABE5-7B2B3594C896}" srcOrd="0" destOrd="0" presId="urn:microsoft.com/office/officeart/2005/8/layout/vList3"/>
    <dgm:cxn modelId="{D54FB024-AC9B-4C0F-B6C1-8430BB24DCE7}" type="presParOf" srcId="{36BA0907-0052-4566-AD55-B362E98B3171}" destId="{E39DDDBE-4BA7-4D23-A724-9A798DE978A7}" srcOrd="1" destOrd="0" presId="urn:microsoft.com/office/officeart/2005/8/layout/vList3"/>
    <dgm:cxn modelId="{8D4F7E9F-ED73-4B0A-9E83-557A19CF8BC9}" type="presParOf" srcId="{733B1D4A-DA44-44A1-9C9D-F53E6727BEC4}" destId="{011C9269-4835-43DB-9F9D-190218C21E05}" srcOrd="1" destOrd="0" presId="urn:microsoft.com/office/officeart/2005/8/layout/vList3"/>
    <dgm:cxn modelId="{B6887F89-0BE8-4CF4-A70B-424175A86926}" type="presParOf" srcId="{733B1D4A-DA44-44A1-9C9D-F53E6727BEC4}" destId="{46CEC617-3783-45E4-9320-21C2339B557D}" srcOrd="2" destOrd="0" presId="urn:microsoft.com/office/officeart/2005/8/layout/vList3"/>
    <dgm:cxn modelId="{CC251718-4268-4B42-83A8-26F9D37CDD70}" type="presParOf" srcId="{46CEC617-3783-45E4-9320-21C2339B557D}" destId="{06352B72-8F95-4B10-844E-A20866DB8184}" srcOrd="0" destOrd="0" presId="urn:microsoft.com/office/officeart/2005/8/layout/vList3"/>
    <dgm:cxn modelId="{9B6952E1-5A81-450E-A614-AF5BA7D68EA5}" type="presParOf" srcId="{46CEC617-3783-45E4-9320-21C2339B557D}" destId="{B5150C60-CA0B-41E3-922C-05180D5BAF81}" srcOrd="1" destOrd="0" presId="urn:microsoft.com/office/officeart/2005/8/layout/vList3"/>
    <dgm:cxn modelId="{D20B0DD2-6CD7-4A67-8185-175C7E3AD9D0}" type="presParOf" srcId="{733B1D4A-DA44-44A1-9C9D-F53E6727BEC4}" destId="{F3CFE970-8C9F-475D-9C75-9E9599A7AA2E}" srcOrd="3" destOrd="0" presId="urn:microsoft.com/office/officeart/2005/8/layout/vList3"/>
    <dgm:cxn modelId="{9DF14D3C-1A1F-41FA-8C1C-BD03720D3BBA}" type="presParOf" srcId="{733B1D4A-DA44-44A1-9C9D-F53E6727BEC4}" destId="{ADA070CF-1396-42D7-84EA-C320E7ABADAD}" srcOrd="4" destOrd="0" presId="urn:microsoft.com/office/officeart/2005/8/layout/vList3"/>
    <dgm:cxn modelId="{CFF68576-8A90-4EDB-B738-B1B0E32694DF}" type="presParOf" srcId="{ADA070CF-1396-42D7-84EA-C320E7ABADAD}" destId="{31DA5CA9-87EB-40B1-BD4A-89C261DBA34D}" srcOrd="0" destOrd="0" presId="urn:microsoft.com/office/officeart/2005/8/layout/vList3"/>
    <dgm:cxn modelId="{EC16D5C3-9D1D-4936-95A5-EB447D3B8F9C}" type="presParOf" srcId="{ADA070CF-1396-42D7-84EA-C320E7ABADAD}" destId="{A5B738A1-CF7B-445D-857D-13CD825EA589}" srcOrd="1" destOrd="0" presId="urn:microsoft.com/office/officeart/2005/8/layout/vList3"/>
    <dgm:cxn modelId="{0B83DA08-54C4-4BC5-B00B-1E0CBBB52607}" type="presParOf" srcId="{733B1D4A-DA44-44A1-9C9D-F53E6727BEC4}" destId="{CA39F1E1-ED3F-4335-ADAB-9BAA752509E3}" srcOrd="5" destOrd="0" presId="urn:microsoft.com/office/officeart/2005/8/layout/vList3"/>
    <dgm:cxn modelId="{4FF95CFB-A3C2-4699-80E6-4D1013842B91}" type="presParOf" srcId="{733B1D4A-DA44-44A1-9C9D-F53E6727BEC4}" destId="{22AACF34-A669-4260-977F-63C98B1CC8CE}" srcOrd="6" destOrd="0" presId="urn:microsoft.com/office/officeart/2005/8/layout/vList3"/>
    <dgm:cxn modelId="{39E181F6-FEB4-4635-9C10-8512E31B4F0E}" type="presParOf" srcId="{22AACF34-A669-4260-977F-63C98B1CC8CE}" destId="{2DF9BA5C-0DDF-4A37-B118-8635032862D7}" srcOrd="0" destOrd="0" presId="urn:microsoft.com/office/officeart/2005/8/layout/vList3"/>
    <dgm:cxn modelId="{C79A1489-B637-45A3-9926-74A72EEB5F10}" type="presParOf" srcId="{22AACF34-A669-4260-977F-63C98B1CC8CE}" destId="{BA0A6F5D-2407-4F1B-A939-336BA115EAAC}"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DDDBE-4BA7-4D23-A724-9A798DE978A7}">
      <dsp:nvSpPr>
        <dsp:cNvPr id="0" name=""/>
        <dsp:cNvSpPr/>
      </dsp:nvSpPr>
      <dsp:spPr>
        <a:xfrm rot="10800000">
          <a:off x="787936" y="2476"/>
          <a:ext cx="2671646" cy="460013"/>
        </a:xfrm>
        <a:prstGeom prst="homePlat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2853" tIns="45720" rIns="85344" bIns="45720" numCol="1" spcCol="1270" anchor="ctr" anchorCtr="0">
          <a:noAutofit/>
        </a:bodyPr>
        <a:lstStyle/>
        <a:p>
          <a:pPr lvl="0" algn="ctr" defTabSz="533400">
            <a:lnSpc>
              <a:spcPct val="90000"/>
            </a:lnSpc>
            <a:spcBef>
              <a:spcPct val="0"/>
            </a:spcBef>
            <a:spcAft>
              <a:spcPct val="35000"/>
            </a:spcAft>
          </a:pPr>
          <a:r>
            <a:rPr lang="tr-TR" sz="1200" b="1" kern="1200" dirty="0" smtClean="0"/>
            <a:t>SAVUNMA SANAYİİ MÜSTEŞARLIĞI </a:t>
          </a:r>
          <a:endParaRPr lang="tr-TR" sz="1200" kern="1200" dirty="0"/>
        </a:p>
      </dsp:txBody>
      <dsp:txXfrm rot="10800000">
        <a:off x="902939" y="2476"/>
        <a:ext cx="2556643" cy="460013"/>
      </dsp:txXfrm>
    </dsp:sp>
    <dsp:sp modelId="{12AFD3A6-9DAF-4829-ABE5-7B2B3594C896}">
      <dsp:nvSpPr>
        <dsp:cNvPr id="0" name=""/>
        <dsp:cNvSpPr/>
      </dsp:nvSpPr>
      <dsp:spPr>
        <a:xfrm>
          <a:off x="557930" y="2476"/>
          <a:ext cx="460013" cy="460013"/>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B5150C60-CA0B-41E3-922C-05180D5BAF81}">
      <dsp:nvSpPr>
        <dsp:cNvPr id="0" name=""/>
        <dsp:cNvSpPr/>
      </dsp:nvSpPr>
      <dsp:spPr>
        <a:xfrm rot="10800000">
          <a:off x="787936" y="599806"/>
          <a:ext cx="2671646" cy="460013"/>
        </a:xfrm>
        <a:prstGeom prst="homePlate">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2853" tIns="45720" rIns="85344" bIns="45720" numCol="1" spcCol="1270" anchor="ctr" anchorCtr="0">
          <a:noAutofit/>
        </a:bodyPr>
        <a:lstStyle/>
        <a:p>
          <a:pPr lvl="0" algn="ctr" defTabSz="533400">
            <a:lnSpc>
              <a:spcPct val="90000"/>
            </a:lnSpc>
            <a:spcBef>
              <a:spcPct val="0"/>
            </a:spcBef>
            <a:spcAft>
              <a:spcPct val="35000"/>
            </a:spcAft>
          </a:pPr>
          <a:r>
            <a:rPr lang="tr-TR" sz="1200" b="1" kern="1200" dirty="0" smtClean="0"/>
            <a:t>ASELSAN </a:t>
          </a:r>
          <a:endParaRPr lang="tr-TR" sz="1200" kern="1200" dirty="0"/>
        </a:p>
      </dsp:txBody>
      <dsp:txXfrm rot="10800000">
        <a:off x="902939" y="599806"/>
        <a:ext cx="2556643" cy="460013"/>
      </dsp:txXfrm>
    </dsp:sp>
    <dsp:sp modelId="{06352B72-8F95-4B10-844E-A20866DB8184}">
      <dsp:nvSpPr>
        <dsp:cNvPr id="0" name=""/>
        <dsp:cNvSpPr/>
      </dsp:nvSpPr>
      <dsp:spPr>
        <a:xfrm>
          <a:off x="557930" y="599806"/>
          <a:ext cx="460013" cy="460013"/>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A5B738A1-CF7B-445D-857D-13CD825EA589}">
      <dsp:nvSpPr>
        <dsp:cNvPr id="0" name=""/>
        <dsp:cNvSpPr/>
      </dsp:nvSpPr>
      <dsp:spPr>
        <a:xfrm rot="10800000">
          <a:off x="787936" y="1197137"/>
          <a:ext cx="2671646" cy="460013"/>
        </a:xfrm>
        <a:prstGeom prst="homePlate">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2853" tIns="45720" rIns="85344" bIns="45720" numCol="1" spcCol="1270" anchor="ctr" anchorCtr="0">
          <a:noAutofit/>
        </a:bodyPr>
        <a:lstStyle/>
        <a:p>
          <a:pPr lvl="0" algn="ctr" defTabSz="533400">
            <a:lnSpc>
              <a:spcPct val="90000"/>
            </a:lnSpc>
            <a:spcBef>
              <a:spcPct val="0"/>
            </a:spcBef>
            <a:spcAft>
              <a:spcPct val="35000"/>
            </a:spcAft>
          </a:pPr>
          <a:r>
            <a:rPr lang="tr-TR" sz="1200" b="1" kern="1200" dirty="0" smtClean="0"/>
            <a:t>TÜRK HAVACILIK VE UZAY SANAYİ A.Ş</a:t>
          </a:r>
          <a:endParaRPr lang="tr-TR" sz="1200" kern="1200" dirty="0"/>
        </a:p>
      </dsp:txBody>
      <dsp:txXfrm rot="10800000">
        <a:off x="902939" y="1197137"/>
        <a:ext cx="2556643" cy="460013"/>
      </dsp:txXfrm>
    </dsp:sp>
    <dsp:sp modelId="{31DA5CA9-87EB-40B1-BD4A-89C261DBA34D}">
      <dsp:nvSpPr>
        <dsp:cNvPr id="0" name=""/>
        <dsp:cNvSpPr/>
      </dsp:nvSpPr>
      <dsp:spPr>
        <a:xfrm>
          <a:off x="557930" y="1197137"/>
          <a:ext cx="460013" cy="460013"/>
        </a:xfrm>
        <a:prstGeom prst="ellipse">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BA0A6F5D-2407-4F1B-A939-336BA115EAAC}">
      <dsp:nvSpPr>
        <dsp:cNvPr id="0" name=""/>
        <dsp:cNvSpPr/>
      </dsp:nvSpPr>
      <dsp:spPr>
        <a:xfrm rot="10800000">
          <a:off x="798837" y="1808640"/>
          <a:ext cx="2671646" cy="460013"/>
        </a:xfrm>
        <a:prstGeom prst="homePlate">
          <a:avLst/>
        </a:prstGeom>
        <a:solidFill>
          <a:srgbClr val="99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2853" tIns="45720" rIns="85344" bIns="45720" numCol="1" spcCol="1270" anchor="ctr" anchorCtr="0">
          <a:noAutofit/>
        </a:bodyPr>
        <a:lstStyle/>
        <a:p>
          <a:pPr lvl="0" algn="ctr" defTabSz="533400">
            <a:lnSpc>
              <a:spcPct val="90000"/>
            </a:lnSpc>
            <a:spcBef>
              <a:spcPct val="0"/>
            </a:spcBef>
            <a:spcAft>
              <a:spcPct val="35000"/>
            </a:spcAft>
          </a:pPr>
          <a:r>
            <a:rPr lang="tr-TR" sz="1200" b="1" kern="1200" dirty="0" smtClean="0"/>
            <a:t>SAVUNMA VE HAVACILIK SANAYİİ İMALATÇILAR DERNEĞİ </a:t>
          </a:r>
          <a:endParaRPr lang="tr-TR" sz="1200" kern="1200" dirty="0"/>
        </a:p>
      </dsp:txBody>
      <dsp:txXfrm rot="10800000">
        <a:off x="913840" y="1808640"/>
        <a:ext cx="2556643" cy="460013"/>
      </dsp:txXfrm>
    </dsp:sp>
    <dsp:sp modelId="{2DF9BA5C-0DDF-4A37-B118-8635032862D7}">
      <dsp:nvSpPr>
        <dsp:cNvPr id="0" name=""/>
        <dsp:cNvSpPr/>
      </dsp:nvSpPr>
      <dsp:spPr>
        <a:xfrm>
          <a:off x="557930" y="1794467"/>
          <a:ext cx="460013" cy="460013"/>
        </a:xfrm>
        <a:prstGeom prst="ellipse">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AB4D071-F929-4F24-9B59-7CB03FB72780}">
      <dsp:nvSpPr>
        <dsp:cNvPr id="0" name=""/>
        <dsp:cNvSpPr/>
      </dsp:nvSpPr>
      <dsp:spPr>
        <a:xfrm rot="10800000">
          <a:off x="787936" y="2391797"/>
          <a:ext cx="2671646" cy="460013"/>
        </a:xfrm>
        <a:prstGeom prst="homePlate">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2853" tIns="45720" rIns="85344" bIns="45720" numCol="1" spcCol="1270" anchor="ctr" anchorCtr="0">
          <a:noAutofit/>
        </a:bodyPr>
        <a:lstStyle/>
        <a:p>
          <a:pPr lvl="0" algn="ctr" defTabSz="533400">
            <a:lnSpc>
              <a:spcPct val="90000"/>
            </a:lnSpc>
            <a:spcBef>
              <a:spcPct val="0"/>
            </a:spcBef>
            <a:spcAft>
              <a:spcPct val="35000"/>
            </a:spcAft>
          </a:pPr>
          <a:r>
            <a:rPr lang="tr-TR" sz="1200" b="1" kern="1200" dirty="0" smtClean="0"/>
            <a:t>BİLGİ TEKNOLOJİLERİ VE İLETİŞİM KURUMU </a:t>
          </a:r>
          <a:endParaRPr lang="tr-TR" sz="1200" kern="1200" dirty="0"/>
        </a:p>
      </dsp:txBody>
      <dsp:txXfrm rot="10800000">
        <a:off x="902939" y="2391797"/>
        <a:ext cx="2556643" cy="460013"/>
      </dsp:txXfrm>
    </dsp:sp>
    <dsp:sp modelId="{86D1AD97-7C27-462A-8EB3-0B13C18BC86F}">
      <dsp:nvSpPr>
        <dsp:cNvPr id="0" name=""/>
        <dsp:cNvSpPr/>
      </dsp:nvSpPr>
      <dsp:spPr>
        <a:xfrm>
          <a:off x="557930" y="2391797"/>
          <a:ext cx="460013" cy="460013"/>
        </a:xfrm>
        <a:prstGeom prst="ellipse">
          <a:avLst/>
        </a:prstGeom>
        <a:blipFill rotWithShape="1">
          <a:blip xmlns:r="http://schemas.openxmlformats.org/officeDocument/2006/relationships" r:embed="rId5"/>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D99C584D-2C8C-4AA8-B42E-D77C9D98D120}">
      <dsp:nvSpPr>
        <dsp:cNvPr id="0" name=""/>
        <dsp:cNvSpPr/>
      </dsp:nvSpPr>
      <dsp:spPr>
        <a:xfrm rot="10800000">
          <a:off x="787936" y="2989128"/>
          <a:ext cx="2671646" cy="460013"/>
        </a:xfrm>
        <a:prstGeom prst="homePlat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2853" tIns="45720" rIns="85344" bIns="45720" numCol="1" spcCol="1270" anchor="ctr" anchorCtr="0">
          <a:noAutofit/>
        </a:bodyPr>
        <a:lstStyle/>
        <a:p>
          <a:pPr lvl="0" algn="ctr" defTabSz="533400">
            <a:lnSpc>
              <a:spcPct val="90000"/>
            </a:lnSpc>
            <a:spcBef>
              <a:spcPct val="0"/>
            </a:spcBef>
            <a:spcAft>
              <a:spcPct val="35000"/>
            </a:spcAft>
          </a:pPr>
          <a:r>
            <a:rPr lang="tr-TR" sz="1200" b="1" kern="1200" dirty="0" smtClean="0"/>
            <a:t>POSTA VE TELGRAF TEŞKİLATI A.Ş.</a:t>
          </a:r>
          <a:endParaRPr lang="tr-TR" sz="1200" b="1" kern="1200" dirty="0"/>
        </a:p>
      </dsp:txBody>
      <dsp:txXfrm rot="10800000">
        <a:off x="902939" y="2989128"/>
        <a:ext cx="2556643" cy="460013"/>
      </dsp:txXfrm>
    </dsp:sp>
    <dsp:sp modelId="{F6E8BD21-99D5-4A9F-B01E-41AE57DB39E4}">
      <dsp:nvSpPr>
        <dsp:cNvPr id="0" name=""/>
        <dsp:cNvSpPr/>
      </dsp:nvSpPr>
      <dsp:spPr>
        <a:xfrm>
          <a:off x="557930" y="2989128"/>
          <a:ext cx="460013" cy="460013"/>
        </a:xfrm>
        <a:prstGeom prst="ellipse">
          <a:avLst/>
        </a:prstGeom>
        <a:blipFill rotWithShape="1">
          <a:blip xmlns:r="http://schemas.openxmlformats.org/officeDocument/2006/relationships" r:embed="rId6"/>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36987886-B14B-4772-BF4B-6069984C9726}">
      <dsp:nvSpPr>
        <dsp:cNvPr id="0" name=""/>
        <dsp:cNvSpPr/>
      </dsp:nvSpPr>
      <dsp:spPr>
        <a:xfrm rot="10800000">
          <a:off x="787936" y="3586458"/>
          <a:ext cx="2671646" cy="460013"/>
        </a:xfrm>
        <a:prstGeom prst="homePlate">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2853" tIns="45720" rIns="85344" bIns="45720" numCol="1" spcCol="1270" anchor="ctr" anchorCtr="0">
          <a:noAutofit/>
        </a:bodyPr>
        <a:lstStyle/>
        <a:p>
          <a:pPr lvl="0" algn="ctr" defTabSz="533400">
            <a:lnSpc>
              <a:spcPct val="90000"/>
            </a:lnSpc>
            <a:spcBef>
              <a:spcPct val="0"/>
            </a:spcBef>
            <a:spcAft>
              <a:spcPct val="35000"/>
            </a:spcAft>
          </a:pPr>
          <a:r>
            <a:rPr lang="tr-TR" sz="1200" b="1" kern="1200" dirty="0" smtClean="0"/>
            <a:t>ODTÜ TEKNOKENT YÖNETİM A.Ş </a:t>
          </a:r>
          <a:endParaRPr lang="tr-TR" sz="1200" kern="1200" dirty="0"/>
        </a:p>
      </dsp:txBody>
      <dsp:txXfrm rot="10800000">
        <a:off x="902939" y="3586458"/>
        <a:ext cx="2556643" cy="460013"/>
      </dsp:txXfrm>
    </dsp:sp>
    <dsp:sp modelId="{BA682332-CF19-4B38-946D-232928920063}">
      <dsp:nvSpPr>
        <dsp:cNvPr id="0" name=""/>
        <dsp:cNvSpPr/>
      </dsp:nvSpPr>
      <dsp:spPr>
        <a:xfrm>
          <a:off x="557930" y="3586458"/>
          <a:ext cx="460013" cy="460013"/>
        </a:xfrm>
        <a:prstGeom prst="ellipse">
          <a:avLst/>
        </a:prstGeom>
        <a:blipFill rotWithShape="1">
          <a:blip xmlns:r="http://schemas.openxmlformats.org/officeDocument/2006/relationships" r:embed="rId7"/>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DDDBE-4BA7-4D23-A724-9A798DE978A7}">
      <dsp:nvSpPr>
        <dsp:cNvPr id="0" name=""/>
        <dsp:cNvSpPr/>
      </dsp:nvSpPr>
      <dsp:spPr>
        <a:xfrm rot="10800000">
          <a:off x="879610" y="887"/>
          <a:ext cx="2671646" cy="826709"/>
        </a:xfrm>
        <a:prstGeom prst="homePlat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4556" tIns="60960" rIns="113792" bIns="60960" numCol="1" spcCol="1270" anchor="ctr" anchorCtr="0">
          <a:noAutofit/>
        </a:bodyPr>
        <a:lstStyle/>
        <a:p>
          <a:pPr lvl="0" algn="ctr" defTabSz="711200">
            <a:lnSpc>
              <a:spcPct val="90000"/>
            </a:lnSpc>
            <a:spcBef>
              <a:spcPct val="0"/>
            </a:spcBef>
            <a:spcAft>
              <a:spcPct val="35000"/>
            </a:spcAft>
          </a:pPr>
          <a:r>
            <a:rPr lang="tr-TR" sz="1600" b="1" kern="1200" dirty="0" smtClean="0"/>
            <a:t>SAVUNMA SANAYİİ MÜSTEŞARLIĞI </a:t>
          </a:r>
          <a:endParaRPr lang="tr-TR" sz="1600" kern="1200" dirty="0"/>
        </a:p>
      </dsp:txBody>
      <dsp:txXfrm rot="10800000">
        <a:off x="1086287" y="887"/>
        <a:ext cx="2464969" cy="826709"/>
      </dsp:txXfrm>
    </dsp:sp>
    <dsp:sp modelId="{12AFD3A6-9DAF-4829-ABE5-7B2B3594C896}">
      <dsp:nvSpPr>
        <dsp:cNvPr id="0" name=""/>
        <dsp:cNvSpPr/>
      </dsp:nvSpPr>
      <dsp:spPr>
        <a:xfrm>
          <a:off x="466256" y="887"/>
          <a:ext cx="826709" cy="826709"/>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B5150C60-CA0B-41E3-922C-05180D5BAF81}">
      <dsp:nvSpPr>
        <dsp:cNvPr id="0" name=""/>
        <dsp:cNvSpPr/>
      </dsp:nvSpPr>
      <dsp:spPr>
        <a:xfrm rot="10800000">
          <a:off x="879610" y="1074375"/>
          <a:ext cx="2671646" cy="826709"/>
        </a:xfrm>
        <a:prstGeom prst="homePlate">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4556" tIns="60960" rIns="113792" bIns="60960" numCol="1" spcCol="1270" anchor="ctr" anchorCtr="0">
          <a:noAutofit/>
        </a:bodyPr>
        <a:lstStyle/>
        <a:p>
          <a:pPr lvl="0" algn="ctr" defTabSz="711200">
            <a:lnSpc>
              <a:spcPct val="90000"/>
            </a:lnSpc>
            <a:spcBef>
              <a:spcPct val="0"/>
            </a:spcBef>
            <a:spcAft>
              <a:spcPct val="35000"/>
            </a:spcAft>
          </a:pPr>
          <a:r>
            <a:rPr lang="tr-TR" sz="1600" b="1" kern="1200" dirty="0" smtClean="0"/>
            <a:t>ASELSAN </a:t>
          </a:r>
          <a:endParaRPr lang="tr-TR" sz="1600" kern="1200" dirty="0"/>
        </a:p>
      </dsp:txBody>
      <dsp:txXfrm rot="10800000">
        <a:off x="1086287" y="1074375"/>
        <a:ext cx="2464969" cy="826709"/>
      </dsp:txXfrm>
    </dsp:sp>
    <dsp:sp modelId="{06352B72-8F95-4B10-844E-A20866DB8184}">
      <dsp:nvSpPr>
        <dsp:cNvPr id="0" name=""/>
        <dsp:cNvSpPr/>
      </dsp:nvSpPr>
      <dsp:spPr>
        <a:xfrm>
          <a:off x="466256" y="1074375"/>
          <a:ext cx="826709" cy="826709"/>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A5B738A1-CF7B-445D-857D-13CD825EA589}">
      <dsp:nvSpPr>
        <dsp:cNvPr id="0" name=""/>
        <dsp:cNvSpPr/>
      </dsp:nvSpPr>
      <dsp:spPr>
        <a:xfrm rot="10800000">
          <a:off x="879610" y="2147863"/>
          <a:ext cx="2671646" cy="826709"/>
        </a:xfrm>
        <a:prstGeom prst="homePlate">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4556" tIns="60960" rIns="113792" bIns="60960" numCol="1" spcCol="1270" anchor="ctr" anchorCtr="0">
          <a:noAutofit/>
        </a:bodyPr>
        <a:lstStyle/>
        <a:p>
          <a:pPr lvl="0" algn="ctr" defTabSz="711200">
            <a:lnSpc>
              <a:spcPct val="90000"/>
            </a:lnSpc>
            <a:spcBef>
              <a:spcPct val="0"/>
            </a:spcBef>
            <a:spcAft>
              <a:spcPct val="35000"/>
            </a:spcAft>
          </a:pPr>
          <a:r>
            <a:rPr lang="tr-TR" sz="1600" b="1" kern="1200" dirty="0" smtClean="0"/>
            <a:t>TÜRK HAVACILIK VE UZAY SANAYİ A.Ş</a:t>
          </a:r>
          <a:endParaRPr lang="tr-TR" sz="1600" kern="1200" dirty="0"/>
        </a:p>
      </dsp:txBody>
      <dsp:txXfrm rot="10800000">
        <a:off x="1086287" y="2147863"/>
        <a:ext cx="2464969" cy="826709"/>
      </dsp:txXfrm>
    </dsp:sp>
    <dsp:sp modelId="{31DA5CA9-87EB-40B1-BD4A-89C261DBA34D}">
      <dsp:nvSpPr>
        <dsp:cNvPr id="0" name=""/>
        <dsp:cNvSpPr/>
      </dsp:nvSpPr>
      <dsp:spPr>
        <a:xfrm>
          <a:off x="466256" y="2147863"/>
          <a:ext cx="826709" cy="826709"/>
        </a:xfrm>
        <a:prstGeom prst="ellipse">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BA0A6F5D-2407-4F1B-A939-336BA115EAAC}">
      <dsp:nvSpPr>
        <dsp:cNvPr id="0" name=""/>
        <dsp:cNvSpPr/>
      </dsp:nvSpPr>
      <dsp:spPr>
        <a:xfrm rot="10800000">
          <a:off x="890511" y="3222238"/>
          <a:ext cx="2671646" cy="826709"/>
        </a:xfrm>
        <a:prstGeom prst="homePlate">
          <a:avLst/>
        </a:prstGeom>
        <a:solidFill>
          <a:srgbClr val="99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4556" tIns="60960" rIns="113792" bIns="60960" numCol="1" spcCol="1270" anchor="ctr" anchorCtr="0">
          <a:noAutofit/>
        </a:bodyPr>
        <a:lstStyle/>
        <a:p>
          <a:pPr lvl="0" algn="ctr" defTabSz="711200">
            <a:lnSpc>
              <a:spcPct val="90000"/>
            </a:lnSpc>
            <a:spcBef>
              <a:spcPct val="0"/>
            </a:spcBef>
            <a:spcAft>
              <a:spcPct val="35000"/>
            </a:spcAft>
          </a:pPr>
          <a:r>
            <a:rPr lang="tr-TR" sz="1600" b="1" kern="1200" dirty="0" smtClean="0"/>
            <a:t>SAVUNMA VE HAVACILIK SANAYİİ İMALATÇILAR DERNEĞİ </a:t>
          </a:r>
          <a:endParaRPr lang="tr-TR" sz="1600" kern="1200" dirty="0"/>
        </a:p>
      </dsp:txBody>
      <dsp:txXfrm rot="10800000">
        <a:off x="1097188" y="3222238"/>
        <a:ext cx="2464969" cy="826709"/>
      </dsp:txXfrm>
    </dsp:sp>
    <dsp:sp modelId="{2DF9BA5C-0DDF-4A37-B118-8635032862D7}">
      <dsp:nvSpPr>
        <dsp:cNvPr id="0" name=""/>
        <dsp:cNvSpPr/>
      </dsp:nvSpPr>
      <dsp:spPr>
        <a:xfrm>
          <a:off x="466256" y="3221351"/>
          <a:ext cx="826709" cy="826709"/>
        </a:xfrm>
        <a:prstGeom prst="ellipse">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4 Slayt Numarası Yer Tutucusu"/>
          <p:cNvSpPr>
            <a:spLocks noGrp="1"/>
          </p:cNvSpPr>
          <p:nvPr>
            <p:ph type="sldNum" sz="quarter" idx="3"/>
          </p:nvPr>
        </p:nvSpPr>
        <p:spPr>
          <a:xfrm>
            <a:off x="3884622" y="9377318"/>
            <a:ext cx="2971800" cy="493634"/>
          </a:xfrm>
          <a:prstGeom prst="rect">
            <a:avLst/>
          </a:prstGeom>
        </p:spPr>
        <p:txBody>
          <a:bodyPr vert="horz" lIns="91249" tIns="45624" rIns="91249" bIns="45624" rtlCol="0" anchor="b"/>
          <a:lstStyle>
            <a:lvl1pPr algn="r">
              <a:defRPr sz="1200"/>
            </a:lvl1pPr>
          </a:lstStyle>
          <a:p>
            <a:fld id="{852BF596-14AD-4026-B47E-1D33425C8778}" type="slidenum">
              <a:rPr lang="tr-TR" smtClean="0"/>
              <a:pPr/>
              <a:t>‹#›</a:t>
            </a:fld>
            <a:endParaRPr lang="tr-TR"/>
          </a:p>
        </p:txBody>
      </p:sp>
    </p:spTree>
    <p:extLst>
      <p:ext uri="{BB962C8B-B14F-4D97-AF65-F5344CB8AC3E}">
        <p14:creationId xmlns:p14="http://schemas.microsoft.com/office/powerpoint/2010/main" val="19185365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7" y="3"/>
            <a:ext cx="2971800" cy="493634"/>
          </a:xfrm>
          <a:prstGeom prst="rect">
            <a:avLst/>
          </a:prstGeom>
        </p:spPr>
        <p:txBody>
          <a:bodyPr vert="horz" lIns="91249" tIns="45624" rIns="91249" bIns="45624" rtlCol="0"/>
          <a:lstStyle>
            <a:lvl1pPr algn="l">
              <a:defRPr sz="1200"/>
            </a:lvl1pPr>
          </a:lstStyle>
          <a:p>
            <a:endParaRPr lang="tr-TR"/>
          </a:p>
        </p:txBody>
      </p:sp>
      <p:sp>
        <p:nvSpPr>
          <p:cNvPr id="3" name="2 Veri Yer Tutucusu"/>
          <p:cNvSpPr>
            <a:spLocks noGrp="1"/>
          </p:cNvSpPr>
          <p:nvPr>
            <p:ph type="dt" idx="1"/>
          </p:nvPr>
        </p:nvSpPr>
        <p:spPr>
          <a:xfrm>
            <a:off x="3884622" y="3"/>
            <a:ext cx="2971800" cy="493634"/>
          </a:xfrm>
          <a:prstGeom prst="rect">
            <a:avLst/>
          </a:prstGeom>
        </p:spPr>
        <p:txBody>
          <a:bodyPr vert="horz" lIns="91249" tIns="45624" rIns="91249" bIns="45624" rtlCol="0"/>
          <a:lstStyle>
            <a:lvl1pPr algn="r">
              <a:defRPr sz="1200"/>
            </a:lvl1pPr>
          </a:lstStyle>
          <a:p>
            <a:endParaRPr lang="tr-TR" dirty="0"/>
          </a:p>
        </p:txBody>
      </p:sp>
      <p:sp>
        <p:nvSpPr>
          <p:cNvPr id="4" name="3 Slayt Görüntüsü Yer Tutucusu"/>
          <p:cNvSpPr>
            <a:spLocks noGrp="1" noRot="1" noChangeAspect="1"/>
          </p:cNvSpPr>
          <p:nvPr>
            <p:ph type="sldImg" idx="2"/>
          </p:nvPr>
        </p:nvSpPr>
        <p:spPr>
          <a:xfrm>
            <a:off x="138113" y="739775"/>
            <a:ext cx="6581775" cy="3702050"/>
          </a:xfrm>
          <a:prstGeom prst="rect">
            <a:avLst/>
          </a:prstGeom>
          <a:noFill/>
          <a:ln w="12700">
            <a:solidFill>
              <a:prstClr val="black"/>
            </a:solidFill>
          </a:ln>
        </p:spPr>
        <p:txBody>
          <a:bodyPr vert="horz" lIns="91249" tIns="45624" rIns="91249" bIns="45624" rtlCol="0" anchor="ctr"/>
          <a:lstStyle/>
          <a:p>
            <a:endParaRPr lang="tr-TR"/>
          </a:p>
        </p:txBody>
      </p:sp>
      <p:sp>
        <p:nvSpPr>
          <p:cNvPr id="5" name="4 Not Yer Tutucusu"/>
          <p:cNvSpPr>
            <a:spLocks noGrp="1"/>
          </p:cNvSpPr>
          <p:nvPr>
            <p:ph type="body" sz="quarter" idx="3"/>
          </p:nvPr>
        </p:nvSpPr>
        <p:spPr>
          <a:xfrm>
            <a:off x="685802" y="4689519"/>
            <a:ext cx="5486400" cy="4442699"/>
          </a:xfrm>
          <a:prstGeom prst="rect">
            <a:avLst/>
          </a:prstGeom>
        </p:spPr>
        <p:txBody>
          <a:bodyPr vert="horz" lIns="91249" tIns="45624" rIns="91249" bIns="45624"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7" y="9377318"/>
            <a:ext cx="2971800" cy="493634"/>
          </a:xfrm>
          <a:prstGeom prst="rect">
            <a:avLst/>
          </a:prstGeom>
        </p:spPr>
        <p:txBody>
          <a:bodyPr vert="horz" lIns="91249" tIns="45624" rIns="91249" bIns="45624"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22" y="9377318"/>
            <a:ext cx="2971800" cy="493634"/>
          </a:xfrm>
          <a:prstGeom prst="rect">
            <a:avLst/>
          </a:prstGeom>
        </p:spPr>
        <p:txBody>
          <a:bodyPr vert="horz" lIns="91249" tIns="45624" rIns="91249" bIns="45624" rtlCol="0" anchor="b"/>
          <a:lstStyle>
            <a:lvl1pPr algn="r">
              <a:defRPr sz="1200"/>
            </a:lvl1pPr>
          </a:lstStyle>
          <a:p>
            <a:fld id="{0D34A84A-BE48-4212-99C4-D6CDDF0D2B65}" type="slidenum">
              <a:rPr lang="tr-TR" smtClean="0"/>
              <a:pPr/>
              <a:t>‹#›</a:t>
            </a:fld>
            <a:endParaRPr lang="tr-TR"/>
          </a:p>
        </p:txBody>
      </p:sp>
    </p:spTree>
    <p:extLst>
      <p:ext uri="{BB962C8B-B14F-4D97-AF65-F5344CB8AC3E}">
        <p14:creationId xmlns:p14="http://schemas.microsoft.com/office/powerpoint/2010/main" val="2103662133"/>
      </p:ext>
    </p:extLst>
  </p:cSld>
  <p:clrMap bg1="lt1" tx1="dk1" bg2="lt2" tx2="dk2" accent1="accent1" accent2="accent2" accent3="accent3" accent4="accent4" accent5="accent5" accent6="accent6" hlink="hlink" folHlink="folHlink"/>
  <p:hf hdr="0" ftr="0" dt="0"/>
  <p:notesStyle>
    <a:lvl1pPr marL="0" algn="l" defTabSz="914114" rtl="0" eaLnBrk="1" latinLnBrk="0" hangingPunct="1">
      <a:defRPr sz="1200" kern="1200">
        <a:solidFill>
          <a:schemeClr val="tx1"/>
        </a:solidFill>
        <a:latin typeface="+mn-lt"/>
        <a:ea typeface="+mn-ea"/>
        <a:cs typeface="+mn-cs"/>
      </a:defRPr>
    </a:lvl1pPr>
    <a:lvl2pPr marL="457056" algn="l" defTabSz="914114" rtl="0" eaLnBrk="1" latinLnBrk="0" hangingPunct="1">
      <a:defRPr sz="1200" kern="1200">
        <a:solidFill>
          <a:schemeClr val="tx1"/>
        </a:solidFill>
        <a:latin typeface="+mn-lt"/>
        <a:ea typeface="+mn-ea"/>
        <a:cs typeface="+mn-cs"/>
      </a:defRPr>
    </a:lvl2pPr>
    <a:lvl3pPr marL="914114" algn="l" defTabSz="914114" rtl="0" eaLnBrk="1" latinLnBrk="0" hangingPunct="1">
      <a:defRPr sz="1200" kern="1200">
        <a:solidFill>
          <a:schemeClr val="tx1"/>
        </a:solidFill>
        <a:latin typeface="+mn-lt"/>
        <a:ea typeface="+mn-ea"/>
        <a:cs typeface="+mn-cs"/>
      </a:defRPr>
    </a:lvl3pPr>
    <a:lvl4pPr marL="1371171" algn="l" defTabSz="914114" rtl="0" eaLnBrk="1" latinLnBrk="0" hangingPunct="1">
      <a:defRPr sz="1200" kern="1200">
        <a:solidFill>
          <a:schemeClr val="tx1"/>
        </a:solidFill>
        <a:latin typeface="+mn-lt"/>
        <a:ea typeface="+mn-ea"/>
        <a:cs typeface="+mn-cs"/>
      </a:defRPr>
    </a:lvl4pPr>
    <a:lvl5pPr marL="1828227" algn="l" defTabSz="914114" rtl="0" eaLnBrk="1" latinLnBrk="0" hangingPunct="1">
      <a:defRPr sz="1200" kern="1200">
        <a:solidFill>
          <a:schemeClr val="tx1"/>
        </a:solidFill>
        <a:latin typeface="+mn-lt"/>
        <a:ea typeface="+mn-ea"/>
        <a:cs typeface="+mn-cs"/>
      </a:defRPr>
    </a:lvl5pPr>
    <a:lvl6pPr marL="2285284" algn="l" defTabSz="914114" rtl="0" eaLnBrk="1" latinLnBrk="0" hangingPunct="1">
      <a:defRPr sz="1200" kern="1200">
        <a:solidFill>
          <a:schemeClr val="tx1"/>
        </a:solidFill>
        <a:latin typeface="+mn-lt"/>
        <a:ea typeface="+mn-ea"/>
        <a:cs typeface="+mn-cs"/>
      </a:defRPr>
    </a:lvl6pPr>
    <a:lvl7pPr marL="2742343" algn="l" defTabSz="914114" rtl="0" eaLnBrk="1" latinLnBrk="0" hangingPunct="1">
      <a:defRPr sz="1200" kern="1200">
        <a:solidFill>
          <a:schemeClr val="tx1"/>
        </a:solidFill>
        <a:latin typeface="+mn-lt"/>
        <a:ea typeface="+mn-ea"/>
        <a:cs typeface="+mn-cs"/>
      </a:defRPr>
    </a:lvl7pPr>
    <a:lvl8pPr marL="3199398" algn="l" defTabSz="914114" rtl="0" eaLnBrk="1" latinLnBrk="0" hangingPunct="1">
      <a:defRPr sz="1200" kern="1200">
        <a:solidFill>
          <a:schemeClr val="tx1"/>
        </a:solidFill>
        <a:latin typeface="+mn-lt"/>
        <a:ea typeface="+mn-ea"/>
        <a:cs typeface="+mn-cs"/>
      </a:defRPr>
    </a:lvl8pPr>
    <a:lvl9pPr marL="3656455" algn="l" defTabSz="91411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38113" y="739775"/>
            <a:ext cx="6581775" cy="3702050"/>
          </a:xfrm>
        </p:spPr>
      </p:sp>
      <p:sp>
        <p:nvSpPr>
          <p:cNvPr id="3" name="2 Not Yer Tutucusu"/>
          <p:cNvSpPr>
            <a:spLocks noGrp="1"/>
          </p:cNvSpPr>
          <p:nvPr>
            <p:ph type="body" idx="1"/>
          </p:nvPr>
        </p:nvSpPr>
        <p:spPr/>
        <p:txBody>
          <a:bodyPr>
            <a:normAutofit/>
          </a:bodyPr>
          <a:lstStyle/>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solidFill>
                  <a:prstClr val="black"/>
                </a:solidFill>
              </a:rPr>
              <a:pPr/>
              <a:t>1</a:t>
            </a:fld>
            <a:endParaRPr lang="tr-TR">
              <a:solidFill>
                <a:prstClr val="black"/>
              </a:solidFill>
            </a:endParaRPr>
          </a:p>
        </p:txBody>
      </p:sp>
    </p:spTree>
    <p:extLst>
      <p:ext uri="{BB962C8B-B14F-4D97-AF65-F5344CB8AC3E}">
        <p14:creationId xmlns:p14="http://schemas.microsoft.com/office/powerpoint/2010/main" val="118648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488" y="742950"/>
            <a:ext cx="6604000" cy="3714750"/>
          </a:xfrm>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327600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488" y="742950"/>
            <a:ext cx="6604000" cy="371475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419203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25513" y="587375"/>
            <a:ext cx="5222875" cy="2938463"/>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12</a:t>
            </a:fld>
            <a:endParaRPr lang="tr-TR"/>
          </a:p>
        </p:txBody>
      </p:sp>
    </p:spTree>
    <p:extLst>
      <p:ext uri="{BB962C8B-B14F-4D97-AF65-F5344CB8AC3E}">
        <p14:creationId xmlns:p14="http://schemas.microsoft.com/office/powerpoint/2010/main" val="459120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752475" y="1147763"/>
            <a:ext cx="5507038" cy="30988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A883F5D-C733-447C-9786-1A45A58F1F21}" type="slidenum">
              <a:rPr lang="en-ID" smtClean="0">
                <a:solidFill>
                  <a:prstClr val="black"/>
                </a:solidFill>
              </a:rPr>
              <a:pPr/>
              <a:t>21</a:t>
            </a:fld>
            <a:endParaRPr lang="en-ID">
              <a:solidFill>
                <a:prstClr val="black"/>
              </a:solidFill>
            </a:endParaRPr>
          </a:p>
        </p:txBody>
      </p:sp>
    </p:spTree>
    <p:extLst>
      <p:ext uri="{BB962C8B-B14F-4D97-AF65-F5344CB8AC3E}">
        <p14:creationId xmlns:p14="http://schemas.microsoft.com/office/powerpoint/2010/main" val="912017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38113" y="739775"/>
            <a:ext cx="6581775" cy="3702050"/>
          </a:xfrm>
        </p:spPr>
      </p:sp>
      <p:sp>
        <p:nvSpPr>
          <p:cNvPr id="3" name="Not Yer Tutucusu 2"/>
          <p:cNvSpPr>
            <a:spLocks noGrp="1"/>
          </p:cNvSpPr>
          <p:nvPr>
            <p:ph type="body" idx="1"/>
          </p:nvPr>
        </p:nvSpPr>
        <p:spPr/>
        <p:txBody>
          <a:bodyPr/>
          <a:lstStyle/>
          <a:p>
            <a:pPr>
              <a:buFont typeface="Wingdings" panose="05000000000000000000" pitchFamily="2" charset="2"/>
              <a:buChar char="ü"/>
            </a:pPr>
            <a:r>
              <a:rPr lang="tr-TR" sz="1200" dirty="0" smtClean="0"/>
              <a:t>KBS üzerinde program başvuruları, ödeme talep formları ve ara faaliyet raporlarının ekleriyle beraber online ortamda doldurulması ve kabul edilen başvuruların otomatik evrak kaydına alınması sağlandı.</a:t>
            </a:r>
          </a:p>
          <a:p>
            <a:pPr>
              <a:buFont typeface="Wingdings" panose="05000000000000000000" pitchFamily="2" charset="2"/>
              <a:buChar char="ü"/>
            </a:pPr>
            <a:r>
              <a:rPr lang="tr-TR" sz="1200" dirty="0" smtClean="0"/>
              <a:t>Revizeye açılan başvurular için </a:t>
            </a:r>
            <a:r>
              <a:rPr lang="tr-TR" sz="1200" dirty="0" err="1" smtClean="0"/>
              <a:t>versiyonlamaya</a:t>
            </a:r>
            <a:r>
              <a:rPr lang="tr-TR" sz="1200" dirty="0" smtClean="0"/>
              <a:t> olanak sağlayacak şekilde bir yapı kuruldu.  Böylece defalarca evrak kayda alınan</a:t>
            </a:r>
            <a:r>
              <a:rPr lang="tr-TR" sz="1200" baseline="0" dirty="0" smtClean="0"/>
              <a:t> evraklar izlenebilir hale geldi.</a:t>
            </a:r>
            <a:endParaRPr lang="tr-TR" sz="1200" dirty="0" smtClean="0"/>
          </a:p>
          <a:p>
            <a:endParaRPr lang="tr-TR" dirty="0"/>
          </a:p>
        </p:txBody>
      </p:sp>
      <p:sp>
        <p:nvSpPr>
          <p:cNvPr id="4" name="Slayt Numarası Yer Tutucusu 3"/>
          <p:cNvSpPr>
            <a:spLocks noGrp="1"/>
          </p:cNvSpPr>
          <p:nvPr>
            <p:ph type="sldNum" sz="quarter" idx="10"/>
          </p:nvPr>
        </p:nvSpPr>
        <p:spPr/>
        <p:txBody>
          <a:bodyPr/>
          <a:lstStyle/>
          <a:p>
            <a:fld id="{DA74D0DF-35D8-4B88-B3F2-6E8346265A92}" type="slidenum">
              <a:rPr lang="tr-TR" altLang="tr-TR" smtClean="0"/>
              <a:pPr/>
              <a:t>27</a:t>
            </a:fld>
            <a:endParaRPr lang="tr-TR" altLang="tr-TR"/>
          </a:p>
        </p:txBody>
      </p:sp>
    </p:spTree>
    <p:extLst>
      <p:ext uri="{BB962C8B-B14F-4D97-AF65-F5344CB8AC3E}">
        <p14:creationId xmlns:p14="http://schemas.microsoft.com/office/powerpoint/2010/main" val="3520884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38113" y="739775"/>
            <a:ext cx="6581775" cy="3702050"/>
          </a:xfrm>
        </p:spPr>
      </p:sp>
      <p:sp>
        <p:nvSpPr>
          <p:cNvPr id="3" name="Not Yer Tutucusu 2"/>
          <p:cNvSpPr>
            <a:spLocks noGrp="1"/>
          </p:cNvSpPr>
          <p:nvPr>
            <p:ph type="body" idx="1"/>
          </p:nvPr>
        </p:nvSpPr>
        <p:spPr/>
        <p:txBody>
          <a:bodyPr/>
          <a:lstStyle/>
          <a:p>
            <a:pPr>
              <a:buFont typeface="Wingdings" panose="05000000000000000000" pitchFamily="2" charset="2"/>
              <a:buChar char="ü"/>
            </a:pPr>
            <a:endParaRPr lang="tr-TR" sz="1200" dirty="0" smtClean="0"/>
          </a:p>
          <a:p>
            <a:pPr>
              <a:buFont typeface="Wingdings" panose="05000000000000000000" pitchFamily="2" charset="2"/>
              <a:buChar char="ü"/>
            </a:pPr>
            <a:r>
              <a:rPr lang="tr-TR" sz="1800" dirty="0" smtClean="0"/>
              <a:t>Aralık 2011 de Girişimcilik Desteği Dışında Online Süreçler Başladı</a:t>
            </a:r>
          </a:p>
          <a:p>
            <a:pPr lvl="1">
              <a:buFont typeface="Wingdings" panose="05000000000000000000" pitchFamily="2" charset="2"/>
              <a:buChar char="ü"/>
            </a:pPr>
            <a:r>
              <a:rPr lang="tr-TR" sz="1400" dirty="0" smtClean="0"/>
              <a:t>	Kurullar,</a:t>
            </a:r>
          </a:p>
          <a:p>
            <a:pPr lvl="1">
              <a:buFont typeface="Wingdings" panose="05000000000000000000" pitchFamily="2" charset="2"/>
              <a:buChar char="ü"/>
            </a:pPr>
            <a:r>
              <a:rPr lang="tr-TR" sz="1400" dirty="0" smtClean="0"/>
              <a:t>	Tespit Tutanakları, Ödeme </a:t>
            </a:r>
          </a:p>
          <a:p>
            <a:pPr lvl="1">
              <a:buFont typeface="Wingdings" panose="05000000000000000000" pitchFamily="2" charset="2"/>
              <a:buChar char="ü"/>
            </a:pPr>
            <a:r>
              <a:rPr lang="tr-TR" sz="1400" dirty="0" smtClean="0"/>
              <a:t>	Onaylamalar…</a:t>
            </a:r>
          </a:p>
          <a:p>
            <a:pPr algn="just" eaLnBrk="1" fontAlgn="auto" hangingPunct="1">
              <a:spcAft>
                <a:spcPts val="0"/>
              </a:spcAft>
              <a:buFont typeface="Arial" pitchFamily="34" charset="0"/>
              <a:buNone/>
              <a:defRPr/>
            </a:pPr>
            <a:r>
              <a:rPr lang="tr-TR" sz="1200" dirty="0" smtClean="0"/>
              <a:t>2009 yılında değişen KOSGEB Kanunu çerçevesinde KOSGEB KOBİ Bilgi Sistemi (KBS) İmalat dışı desteklenen sektörleri alacak şekilde yenilenmiştir. Bu kapsamda Veri tabanımızda </a:t>
            </a:r>
            <a:r>
              <a:rPr lang="tr-TR" sz="1200" b="1" dirty="0" smtClean="0">
                <a:solidFill>
                  <a:schemeClr val="tx2">
                    <a:lumMod val="60000"/>
                    <a:lumOff val="40000"/>
                  </a:schemeClr>
                </a:solidFill>
              </a:rPr>
              <a:t>1.357.043 </a:t>
            </a:r>
            <a:r>
              <a:rPr lang="tr-TR" sz="1200" dirty="0" smtClean="0"/>
              <a:t>(29.12.2017 tarihi itibariyle) adet yararlanıcı kaydı bulunmaktadır. Bu kayıtlardan yaklaşık </a:t>
            </a:r>
            <a:r>
              <a:rPr lang="tr-TR" sz="1200" b="1" dirty="0" smtClean="0">
                <a:solidFill>
                  <a:schemeClr val="tx2">
                    <a:lumMod val="60000"/>
                    <a:lumOff val="40000"/>
                  </a:schemeClr>
                </a:solidFill>
              </a:rPr>
              <a:t>924.644 </a:t>
            </a:r>
            <a:r>
              <a:rPr lang="tr-TR" sz="1200" dirty="0" smtClean="0"/>
              <a:t>(29.12.2017 tarihi itibariyle)</a:t>
            </a:r>
            <a:r>
              <a:rPr lang="tr-TR" sz="1200" b="1" dirty="0" smtClean="0">
                <a:solidFill>
                  <a:srgbClr val="FF0000"/>
                </a:solidFill>
              </a:rPr>
              <a:t> </a:t>
            </a:r>
            <a:r>
              <a:rPr lang="tr-TR" sz="1200" dirty="0" smtClean="0"/>
              <a:t>tanesi KOBİ Beyannamesi’ni en az bir kez doldurmuş ve onaylanmıştır.</a:t>
            </a:r>
          </a:p>
          <a:p>
            <a:pPr algn="just" eaLnBrk="1" fontAlgn="auto" hangingPunct="1">
              <a:spcAft>
                <a:spcPts val="0"/>
              </a:spcAft>
              <a:buFont typeface="Arial" pitchFamily="34" charset="0"/>
              <a:buNone/>
              <a:defRPr/>
            </a:pPr>
            <a:r>
              <a:rPr lang="tr-TR" sz="1200" dirty="0" smtClean="0"/>
              <a:t>		KBS üzerinden KOSGEB Destek Programlarına çevrimiçi başvuru yapılabilmekte ve destek süreçleri sistem üzerinden yürütülüp, takip edilebilmektedir. Bu amaçla Destek ve Proje Başvuru formları, Ödeme Talepleri, Faaliyet Raporları, Ödeme Olurları ve İzlemeleri ile Proje Değerlendirmeleri için oluşturulan Kurul kararları sistem içerisinden oluşturulmaktadır.</a:t>
            </a:r>
          </a:p>
          <a:p>
            <a:pPr>
              <a:buFont typeface="Wingdings" panose="05000000000000000000" pitchFamily="2" charset="2"/>
              <a:buChar char="ü"/>
            </a:pPr>
            <a:endParaRPr lang="tr-TR" sz="1200" dirty="0" smtClean="0"/>
          </a:p>
          <a:p>
            <a:endParaRPr lang="tr-TR" dirty="0"/>
          </a:p>
        </p:txBody>
      </p:sp>
      <p:sp>
        <p:nvSpPr>
          <p:cNvPr id="4" name="Slayt Numarası Yer Tutucusu 3"/>
          <p:cNvSpPr>
            <a:spLocks noGrp="1"/>
          </p:cNvSpPr>
          <p:nvPr>
            <p:ph type="sldNum" sz="quarter" idx="10"/>
          </p:nvPr>
        </p:nvSpPr>
        <p:spPr/>
        <p:txBody>
          <a:bodyPr/>
          <a:lstStyle/>
          <a:p>
            <a:fld id="{DA74D0DF-35D8-4B88-B3F2-6E8346265A92}" type="slidenum">
              <a:rPr lang="tr-TR" altLang="tr-TR" smtClean="0"/>
              <a:pPr/>
              <a:t>28</a:t>
            </a:fld>
            <a:endParaRPr lang="tr-TR" altLang="tr-TR"/>
          </a:p>
        </p:txBody>
      </p:sp>
    </p:spTree>
    <p:extLst>
      <p:ext uri="{BB962C8B-B14F-4D97-AF65-F5344CB8AC3E}">
        <p14:creationId xmlns:p14="http://schemas.microsoft.com/office/powerpoint/2010/main" val="2124736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066" y="2122644"/>
            <a:ext cx="10325418"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44"/>
            <a:ext cx="8503285" cy="1746109"/>
          </a:xfrm>
        </p:spPr>
        <p:txBody>
          <a:bodyPr/>
          <a:lstStyle>
            <a:lvl1pPr marL="0" indent="0" algn="ctr">
              <a:buNone/>
              <a:defRPr>
                <a:solidFill>
                  <a:schemeClr val="tx1">
                    <a:tint val="75000"/>
                  </a:schemeClr>
                </a:solidFill>
              </a:defRPr>
            </a:lvl1pPr>
            <a:lvl2pPr marL="457056" indent="0" algn="ctr">
              <a:buNone/>
              <a:defRPr>
                <a:solidFill>
                  <a:schemeClr val="tx1">
                    <a:tint val="75000"/>
                  </a:schemeClr>
                </a:solidFill>
              </a:defRPr>
            </a:lvl2pPr>
            <a:lvl3pPr marL="914114" indent="0" algn="ctr">
              <a:buNone/>
              <a:defRPr>
                <a:solidFill>
                  <a:schemeClr val="tx1">
                    <a:tint val="75000"/>
                  </a:schemeClr>
                </a:solidFill>
              </a:defRPr>
            </a:lvl3pPr>
            <a:lvl4pPr marL="1371171" indent="0" algn="ctr">
              <a:buNone/>
              <a:defRPr>
                <a:solidFill>
                  <a:schemeClr val="tx1">
                    <a:tint val="75000"/>
                  </a:schemeClr>
                </a:solidFill>
              </a:defRPr>
            </a:lvl4pPr>
            <a:lvl5pPr marL="1828227" indent="0" algn="ctr">
              <a:buNone/>
              <a:defRPr>
                <a:solidFill>
                  <a:schemeClr val="tx1">
                    <a:tint val="75000"/>
                  </a:schemeClr>
                </a:solidFill>
              </a:defRPr>
            </a:lvl5pPr>
            <a:lvl6pPr marL="2285284" indent="0" algn="ctr">
              <a:buNone/>
              <a:defRPr>
                <a:solidFill>
                  <a:schemeClr val="tx1">
                    <a:tint val="75000"/>
                  </a:schemeClr>
                </a:solidFill>
              </a:defRPr>
            </a:lvl6pPr>
            <a:lvl7pPr marL="2742343" indent="0" algn="ctr">
              <a:buNone/>
              <a:defRPr>
                <a:solidFill>
                  <a:schemeClr val="tx1">
                    <a:tint val="75000"/>
                  </a:schemeClr>
                </a:solidFill>
              </a:defRPr>
            </a:lvl7pPr>
            <a:lvl8pPr marL="3199398" indent="0" algn="ctr">
              <a:buNone/>
              <a:defRPr>
                <a:solidFill>
                  <a:schemeClr val="tx1">
                    <a:tint val="75000"/>
                  </a:schemeClr>
                </a:solidFill>
              </a:defRPr>
            </a:lvl8pPr>
            <a:lvl9pPr marL="3656455"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A2C2008C-1B0D-4D67-8120-8A53D9E1A2E7}" type="datetime1">
              <a:rPr lang="en-US" smtClean="0">
                <a:solidFill>
                  <a:prstClr val="black">
                    <a:tint val="75000"/>
                  </a:prstClr>
                </a:solidFill>
              </a:rPr>
              <a:t>3/21/2019</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789332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513EBEF6-2F20-47F8-99FE-1DF57440E1FD}" type="datetime1">
              <a:rPr lang="en-US" smtClean="0">
                <a:solidFill>
                  <a:prstClr val="black">
                    <a:tint val="75000"/>
                  </a:prstClr>
                </a:solidFill>
              </a:rPr>
              <a:t>3/21/2019</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28494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06975" y="273772"/>
            <a:ext cx="2733199"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7379" y="273772"/>
            <a:ext cx="7997137"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66E25BAB-19B5-462E-81DE-5F9A577CB5BB}" type="datetime1">
              <a:rPr lang="en-US" smtClean="0">
                <a:solidFill>
                  <a:prstClr val="black">
                    <a:tint val="75000"/>
                  </a:prstClr>
                </a:solidFill>
              </a:rPr>
              <a:t>3/21/2019</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44864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Rectangle 9"/>
          <p:cNvSpPr/>
          <p:nvPr/>
        </p:nvSpPr>
        <p:spPr>
          <a:xfrm>
            <a:off x="0" y="0"/>
            <a:ext cx="12147550" cy="45550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47550" cy="4555068"/>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5533" y="4941766"/>
            <a:ext cx="7744063" cy="1457621"/>
          </a:xfrm>
        </p:spPr>
        <p:txBody>
          <a:bodyPr anchor="ctr">
            <a:normAutofit/>
          </a:bodyPr>
          <a:lstStyle>
            <a:lvl1pPr algn="r">
              <a:defRPr sz="4982" spc="199"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8579207" y="4941766"/>
            <a:ext cx="3188732" cy="1457621"/>
          </a:xfrm>
        </p:spPr>
        <p:txBody>
          <a:bodyPr lIns="91440" rIns="91440" anchor="ctr">
            <a:normAutofit/>
          </a:bodyPr>
          <a:lstStyle>
            <a:lvl1pPr marL="0" indent="0" algn="l">
              <a:lnSpc>
                <a:spcPct val="100000"/>
              </a:lnSpc>
              <a:spcBef>
                <a:spcPts val="0"/>
              </a:spcBef>
              <a:buNone/>
              <a:defRPr sz="1793">
                <a:solidFill>
                  <a:schemeClr val="tx1">
                    <a:lumMod val="95000"/>
                    <a:lumOff val="5000"/>
                  </a:schemeClr>
                </a:solidFill>
              </a:defRPr>
            </a:lvl1pPr>
            <a:lvl2pPr marL="455508" indent="0" algn="ctr">
              <a:buNone/>
              <a:defRPr sz="1793"/>
            </a:lvl2pPr>
            <a:lvl3pPr marL="911017" indent="0" algn="ctr">
              <a:buNone/>
              <a:defRPr sz="1793"/>
            </a:lvl3pPr>
            <a:lvl4pPr marL="1366525" indent="0" algn="ctr">
              <a:buNone/>
              <a:defRPr sz="1793"/>
            </a:lvl4pPr>
            <a:lvl5pPr marL="1822033" indent="0" algn="ctr">
              <a:buNone/>
              <a:defRPr sz="1793"/>
            </a:lvl5pPr>
            <a:lvl6pPr marL="2277542" indent="0" algn="ctr">
              <a:buNone/>
              <a:defRPr sz="1793"/>
            </a:lvl6pPr>
            <a:lvl7pPr marL="2733050" indent="0" algn="ctr">
              <a:buNone/>
              <a:defRPr sz="1793"/>
            </a:lvl7pPr>
            <a:lvl8pPr marL="3188559" indent="0" algn="ctr">
              <a:buNone/>
              <a:defRPr sz="1793"/>
            </a:lvl8pPr>
            <a:lvl9pPr marL="3644067" indent="0" algn="ctr">
              <a:buNone/>
              <a:defRPr sz="1793"/>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lvl1pPr algn="l">
              <a:defRPr/>
            </a:lvl1pPr>
          </a:lstStyle>
          <a:p>
            <a:pPr>
              <a:defRPr/>
            </a:pPr>
            <a:fld id="{75C66CF3-F179-470A-849E-9BE93935F6C0}" type="datetime1">
              <a:rPr lang="en-US" smtClean="0">
                <a:solidFill>
                  <a:prstClr val="black">
                    <a:tint val="75000"/>
                  </a:prstClr>
                </a:solidFill>
              </a:rPr>
              <a:pPr>
                <a:defRPr/>
              </a:pPr>
              <a:t>3/21/2019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cxnSp>
        <p:nvCxnSpPr>
          <p:cNvPr id="8" name="Straight Connector 7"/>
          <p:cNvCxnSpPr/>
          <p:nvPr/>
        </p:nvCxnSpPr>
        <p:spPr>
          <a:xfrm flipV="1">
            <a:off x="8356266" y="5244609"/>
            <a:ext cx="0" cy="911013"/>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212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F17E314C-9BC2-4F28-909D-831E3BB0961E}" type="datetime1">
              <a:rPr lang="en-US" smtClean="0">
                <a:solidFill>
                  <a:prstClr val="black">
                    <a:tint val="75000"/>
                  </a:prstClr>
                </a:solidFill>
              </a:rPr>
              <a:pPr>
                <a:defRPr/>
              </a:pPr>
              <a:t>3/21/2019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281519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9" name="Rectangle 8"/>
          <p:cNvSpPr/>
          <p:nvPr/>
        </p:nvSpPr>
        <p:spPr>
          <a:xfrm>
            <a:off x="0" y="0"/>
            <a:ext cx="12147550" cy="455506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47550" cy="4555068"/>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5533" y="4941766"/>
            <a:ext cx="7744063" cy="1457621"/>
          </a:xfrm>
        </p:spPr>
        <p:txBody>
          <a:bodyPr anchor="ctr">
            <a:normAutofit/>
          </a:bodyPr>
          <a:lstStyle>
            <a:lvl1pPr algn="r">
              <a:defRPr sz="4982" b="0" spc="199"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8579207" y="4941766"/>
            <a:ext cx="3188732" cy="1457621"/>
          </a:xfrm>
        </p:spPr>
        <p:txBody>
          <a:bodyPr lIns="91440" rIns="91440" anchor="ctr">
            <a:normAutofit/>
          </a:bodyPr>
          <a:lstStyle>
            <a:lvl1pPr marL="0" indent="0">
              <a:lnSpc>
                <a:spcPct val="100000"/>
              </a:lnSpc>
              <a:spcBef>
                <a:spcPts val="0"/>
              </a:spcBef>
              <a:buNone/>
              <a:defRPr sz="1793">
                <a:solidFill>
                  <a:schemeClr val="tx1">
                    <a:lumMod val="95000"/>
                    <a:lumOff val="5000"/>
                  </a:schemeClr>
                </a:solidFill>
              </a:defRPr>
            </a:lvl1pPr>
            <a:lvl2pPr marL="455508" indent="0">
              <a:buNone/>
              <a:defRPr sz="1793">
                <a:solidFill>
                  <a:schemeClr val="tx1">
                    <a:tint val="75000"/>
                  </a:schemeClr>
                </a:solidFill>
              </a:defRPr>
            </a:lvl2pPr>
            <a:lvl3pPr marL="911017" indent="0">
              <a:buNone/>
              <a:defRPr sz="1594">
                <a:solidFill>
                  <a:schemeClr val="tx1">
                    <a:tint val="75000"/>
                  </a:schemeClr>
                </a:solidFill>
              </a:defRPr>
            </a:lvl3pPr>
            <a:lvl4pPr marL="1366525" indent="0">
              <a:buNone/>
              <a:defRPr sz="1395">
                <a:solidFill>
                  <a:schemeClr val="tx1">
                    <a:tint val="75000"/>
                  </a:schemeClr>
                </a:solidFill>
              </a:defRPr>
            </a:lvl4pPr>
            <a:lvl5pPr marL="1822033" indent="0">
              <a:buNone/>
              <a:defRPr sz="1395">
                <a:solidFill>
                  <a:schemeClr val="tx1">
                    <a:tint val="75000"/>
                  </a:schemeClr>
                </a:solidFill>
              </a:defRPr>
            </a:lvl5pPr>
            <a:lvl6pPr marL="2277542" indent="0">
              <a:buNone/>
              <a:defRPr sz="1395">
                <a:solidFill>
                  <a:schemeClr val="tx1">
                    <a:tint val="75000"/>
                  </a:schemeClr>
                </a:solidFill>
              </a:defRPr>
            </a:lvl6pPr>
            <a:lvl7pPr marL="2733050" indent="0">
              <a:buNone/>
              <a:defRPr sz="1395">
                <a:solidFill>
                  <a:schemeClr val="tx1">
                    <a:tint val="75000"/>
                  </a:schemeClr>
                </a:solidFill>
              </a:defRPr>
            </a:lvl7pPr>
            <a:lvl8pPr marL="3188559" indent="0">
              <a:buNone/>
              <a:defRPr sz="1395">
                <a:solidFill>
                  <a:schemeClr val="tx1">
                    <a:tint val="75000"/>
                  </a:schemeClr>
                </a:solidFill>
              </a:defRPr>
            </a:lvl8pPr>
            <a:lvl9pPr marL="3644067" indent="0">
              <a:buNone/>
              <a:defRPr sz="1395">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20F3B380-B7E9-4FF7-BF52-D98C14B8110C}" type="datetime1">
              <a:rPr lang="en-US" smtClean="0">
                <a:solidFill>
                  <a:prstClr val="black">
                    <a:tint val="75000"/>
                  </a:prstClr>
                </a:solidFill>
              </a:rPr>
              <a:pPr>
                <a:defRPr/>
              </a:pPr>
              <a:t>3/21/2019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cxnSp>
        <p:nvCxnSpPr>
          <p:cNvPr id="8" name="Straight Connector 7"/>
          <p:cNvCxnSpPr/>
          <p:nvPr/>
        </p:nvCxnSpPr>
        <p:spPr>
          <a:xfrm flipV="1">
            <a:off x="8356266" y="5244609"/>
            <a:ext cx="0" cy="911013"/>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2124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20394" y="583048"/>
            <a:ext cx="9684634" cy="149406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20393" y="2277533"/>
            <a:ext cx="4737545" cy="400845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967484" y="2277533"/>
            <a:ext cx="4737545" cy="400845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0D9E6DD9-8F81-425C-BBDE-474E60075AAB}" type="datetime1">
              <a:rPr lang="en-US" smtClean="0">
                <a:solidFill>
                  <a:prstClr val="black">
                    <a:tint val="75000"/>
                  </a:prstClr>
                </a:solidFill>
              </a:rPr>
              <a:pPr>
                <a:defRPr/>
              </a:pPr>
              <a:t>3/21/2019</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00307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20394" y="2171563"/>
            <a:ext cx="4737545" cy="819912"/>
          </a:xfrm>
        </p:spPr>
        <p:txBody>
          <a:bodyPr lIns="137160" rIns="137160" anchor="ctr">
            <a:normAutofit/>
          </a:bodyPr>
          <a:lstStyle>
            <a:lvl1pPr marL="0" indent="0">
              <a:spcBef>
                <a:spcPts val="0"/>
              </a:spcBef>
              <a:spcAft>
                <a:spcPts val="0"/>
              </a:spcAft>
              <a:buNone/>
              <a:defRPr sz="2291" b="0" cap="none" baseline="0">
                <a:solidFill>
                  <a:schemeClr val="accent1"/>
                </a:solidFill>
                <a:latin typeface="+mn-lt"/>
              </a:defRPr>
            </a:lvl1pPr>
            <a:lvl2pPr marL="455508" indent="0">
              <a:buNone/>
              <a:defRPr sz="1993" b="1"/>
            </a:lvl2pPr>
            <a:lvl3pPr marL="911017" indent="0">
              <a:buNone/>
              <a:defRPr sz="1793" b="1"/>
            </a:lvl3pPr>
            <a:lvl4pPr marL="1366525" indent="0">
              <a:buNone/>
              <a:defRPr sz="1594" b="1"/>
            </a:lvl4pPr>
            <a:lvl5pPr marL="1822033" indent="0">
              <a:buNone/>
              <a:defRPr sz="1594" b="1"/>
            </a:lvl5pPr>
            <a:lvl6pPr marL="2277542" indent="0">
              <a:buNone/>
              <a:defRPr sz="1594" b="1"/>
            </a:lvl6pPr>
            <a:lvl7pPr marL="2733050" indent="0">
              <a:buNone/>
              <a:defRPr sz="1594" b="1"/>
            </a:lvl7pPr>
            <a:lvl8pPr marL="3188559" indent="0">
              <a:buNone/>
              <a:defRPr sz="1594" b="1"/>
            </a:lvl8pPr>
            <a:lvl9pPr marL="3644067" indent="0">
              <a:buNone/>
              <a:defRPr sz="1594" b="1"/>
            </a:lvl9pPr>
          </a:lstStyle>
          <a:p>
            <a:pPr lvl="0"/>
            <a:r>
              <a:rPr lang="tr-TR" smtClean="0"/>
              <a:t>Asıl metin stillerini düzenlemek için tıklatın</a:t>
            </a:r>
          </a:p>
        </p:txBody>
      </p:sp>
      <p:sp>
        <p:nvSpPr>
          <p:cNvPr id="4" name="Content Placeholder 3"/>
          <p:cNvSpPr>
            <a:spLocks noGrp="1"/>
          </p:cNvSpPr>
          <p:nvPr>
            <p:ph sz="half" idx="2"/>
          </p:nvPr>
        </p:nvSpPr>
        <p:spPr>
          <a:xfrm>
            <a:off x="1020394" y="2956796"/>
            <a:ext cx="4737545" cy="332919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969046" y="2171563"/>
            <a:ext cx="4737545" cy="819912"/>
          </a:xfrm>
        </p:spPr>
        <p:txBody>
          <a:bodyPr lIns="137160" rIns="137160" anchor="ctr">
            <a:normAutofit/>
          </a:bodyPr>
          <a:lstStyle>
            <a:lvl1pPr marL="0" indent="0">
              <a:spcBef>
                <a:spcPts val="0"/>
              </a:spcBef>
              <a:spcAft>
                <a:spcPts val="0"/>
              </a:spcAft>
              <a:buNone/>
              <a:defRPr lang="en-US" sz="2291" b="0" kern="1200" cap="none" baseline="0" dirty="0">
                <a:solidFill>
                  <a:schemeClr val="accent1"/>
                </a:solidFill>
                <a:latin typeface="+mn-lt"/>
                <a:ea typeface="+mn-ea"/>
                <a:cs typeface="+mn-cs"/>
              </a:defRPr>
            </a:lvl1pPr>
            <a:lvl2pPr marL="455508" indent="0">
              <a:buNone/>
              <a:defRPr sz="1993" b="1"/>
            </a:lvl2pPr>
            <a:lvl3pPr marL="911017" indent="0">
              <a:buNone/>
              <a:defRPr sz="1793" b="1"/>
            </a:lvl3pPr>
            <a:lvl4pPr marL="1366525" indent="0">
              <a:buNone/>
              <a:defRPr sz="1594" b="1"/>
            </a:lvl4pPr>
            <a:lvl5pPr marL="1822033" indent="0">
              <a:buNone/>
              <a:defRPr sz="1594" b="1"/>
            </a:lvl5pPr>
            <a:lvl6pPr marL="2277542" indent="0">
              <a:buNone/>
              <a:defRPr sz="1594" b="1"/>
            </a:lvl6pPr>
            <a:lvl7pPr marL="2733050" indent="0">
              <a:buNone/>
              <a:defRPr sz="1594" b="1"/>
            </a:lvl7pPr>
            <a:lvl8pPr marL="3188559" indent="0">
              <a:buNone/>
              <a:defRPr sz="1594" b="1"/>
            </a:lvl8pPr>
            <a:lvl9pPr marL="3644067" indent="0">
              <a:buNone/>
              <a:defRPr sz="1594" b="1"/>
            </a:lvl9pPr>
          </a:lstStyle>
          <a:p>
            <a:pPr marL="0" lvl="0" indent="0" algn="l" defTabSz="911017" rtl="0" eaLnBrk="1" latinLnBrk="0" hangingPunct="1">
              <a:lnSpc>
                <a:spcPct val="90000"/>
              </a:lnSpc>
              <a:spcBef>
                <a:spcPts val="1793"/>
              </a:spcBef>
              <a:buNone/>
            </a:pPr>
            <a:r>
              <a:rPr lang="tr-TR" smtClean="0"/>
              <a:t>Asıl metin stillerini düzenlemek için tıklatın</a:t>
            </a:r>
          </a:p>
        </p:txBody>
      </p:sp>
      <p:sp>
        <p:nvSpPr>
          <p:cNvPr id="6" name="Content Placeholder 5"/>
          <p:cNvSpPr>
            <a:spLocks noGrp="1"/>
          </p:cNvSpPr>
          <p:nvPr>
            <p:ph sz="quarter" idx="4"/>
          </p:nvPr>
        </p:nvSpPr>
        <p:spPr>
          <a:xfrm>
            <a:off x="5969046" y="2956796"/>
            <a:ext cx="4737545" cy="332919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E1D928EC-6291-4E38-9AC1-C0219A7AFEB2}" type="datetime1">
              <a:rPr lang="en-US" smtClean="0">
                <a:solidFill>
                  <a:prstClr val="black">
                    <a:tint val="75000"/>
                  </a:prstClr>
                </a:solidFill>
              </a:rPr>
              <a:pPr>
                <a:defRPr/>
              </a:pPr>
              <a:t>3/21/2019</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595687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217F4B28-0C0E-4157-BF62-99AF079E40E0}" type="datetime1">
              <a:rPr lang="en-US" smtClean="0">
                <a:solidFill>
                  <a:prstClr val="black">
                    <a:tint val="75000"/>
                  </a:prstClr>
                </a:solidFill>
              </a:rPr>
              <a:pPr>
                <a:defRPr/>
              </a:pPr>
              <a:t>3/21/2019</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195669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DF42E69-52F2-4806-855F-7935B5F44710}" type="datetime1">
              <a:rPr lang="en-US" smtClean="0">
                <a:solidFill>
                  <a:prstClr val="black">
                    <a:tint val="75000"/>
                  </a:prstClr>
                </a:solidFill>
              </a:rPr>
              <a:pPr>
                <a:defRPr/>
              </a:pPr>
              <a:t>3/21/2019</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22186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1020394" y="469763"/>
            <a:ext cx="4373118" cy="1730925"/>
          </a:xfrm>
        </p:spPr>
        <p:txBody>
          <a:bodyPr>
            <a:noAutofit/>
          </a:bodyPr>
          <a:lstStyle>
            <a:lvl1pPr>
              <a:lnSpc>
                <a:spcPct val="80000"/>
              </a:lnSpc>
              <a:defRPr sz="3985"/>
            </a:lvl1pPr>
          </a:lstStyle>
          <a:p>
            <a:r>
              <a:rPr lang="tr-TR" smtClean="0"/>
              <a:t>Asıl başlık stili için tıklatın</a:t>
            </a:r>
            <a:endParaRPr lang="en-US" dirty="0"/>
          </a:p>
        </p:txBody>
      </p:sp>
      <p:sp>
        <p:nvSpPr>
          <p:cNvPr id="3" name="Content Placeholder 2"/>
          <p:cNvSpPr>
            <a:spLocks noGrp="1"/>
          </p:cNvSpPr>
          <p:nvPr>
            <p:ph idx="1"/>
          </p:nvPr>
        </p:nvSpPr>
        <p:spPr>
          <a:xfrm>
            <a:off x="5694164" y="819912"/>
            <a:ext cx="5657721" cy="5165446"/>
          </a:xfrm>
        </p:spPr>
        <p:txBody>
          <a:bodyPr/>
          <a:lstStyle>
            <a:lvl1pPr>
              <a:defRPr sz="2391"/>
            </a:lvl1pPr>
            <a:lvl2pPr>
              <a:defRPr sz="1993"/>
            </a:lvl2pPr>
            <a:lvl3pPr>
              <a:defRPr sz="1594"/>
            </a:lvl3pPr>
            <a:lvl4pPr>
              <a:defRPr sz="1594"/>
            </a:lvl4pPr>
            <a:lvl5pPr>
              <a:defRPr sz="1594"/>
            </a:lvl5pPr>
            <a:lvl6pPr>
              <a:defRPr sz="1594"/>
            </a:lvl6pPr>
            <a:lvl7pPr>
              <a:defRPr sz="1594"/>
            </a:lvl7pPr>
            <a:lvl8pPr>
              <a:defRPr sz="1594"/>
            </a:lvl8pPr>
            <a:lvl9pPr>
              <a:defRPr sz="1594"/>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20394" y="2249145"/>
            <a:ext cx="4373118" cy="3748360"/>
          </a:xfrm>
        </p:spPr>
        <p:txBody>
          <a:bodyPr lIns="91440" rIns="91440">
            <a:normAutofit/>
          </a:bodyPr>
          <a:lstStyle>
            <a:lvl1pPr marL="0" indent="0">
              <a:lnSpc>
                <a:spcPct val="108000"/>
              </a:lnSpc>
              <a:spcBef>
                <a:spcPts val="598"/>
              </a:spcBef>
              <a:buNone/>
              <a:defRPr sz="1594"/>
            </a:lvl1pPr>
            <a:lvl2pPr marL="455508" indent="0">
              <a:buNone/>
              <a:defRPr sz="1196"/>
            </a:lvl2pPr>
            <a:lvl3pPr marL="911017" indent="0">
              <a:buNone/>
              <a:defRPr sz="996"/>
            </a:lvl3pPr>
            <a:lvl4pPr marL="1366525" indent="0">
              <a:buNone/>
              <a:defRPr sz="897"/>
            </a:lvl4pPr>
            <a:lvl5pPr marL="1822033" indent="0">
              <a:buNone/>
              <a:defRPr sz="897"/>
            </a:lvl5pPr>
            <a:lvl6pPr marL="2277542" indent="0">
              <a:buNone/>
              <a:defRPr sz="897"/>
            </a:lvl6pPr>
            <a:lvl7pPr marL="2733050" indent="0">
              <a:buNone/>
              <a:defRPr sz="897"/>
            </a:lvl7pPr>
            <a:lvl8pPr marL="3188559" indent="0">
              <a:buNone/>
              <a:defRPr sz="897"/>
            </a:lvl8pPr>
            <a:lvl9pPr marL="3644067" indent="0">
              <a:buNone/>
              <a:defRPr sz="897"/>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F6C622A3-9281-45BF-956D-40870106AE35}" type="datetime1">
              <a:rPr lang="en-US" smtClean="0">
                <a:solidFill>
                  <a:prstClr val="black">
                    <a:tint val="75000"/>
                  </a:prstClr>
                </a:solidFill>
              </a:rPr>
              <a:pPr>
                <a:defRPr/>
              </a:pPr>
              <a:t>3/21/2019</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28124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DDA9758A-CC22-4F8A-A48E-B0193C39DB42}" type="datetime1">
              <a:rPr lang="en-US" smtClean="0">
                <a:solidFill>
                  <a:prstClr val="black">
                    <a:tint val="75000"/>
                  </a:prstClr>
                </a:solidFill>
              </a:rPr>
              <a:t>3/21/2019</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20882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5533" y="4941767"/>
            <a:ext cx="7744063" cy="1457621"/>
          </a:xfrm>
        </p:spPr>
        <p:txBody>
          <a:bodyPr anchor="ctr">
            <a:normAutofit/>
          </a:bodyPr>
          <a:lstStyle>
            <a:lvl1pPr algn="r">
              <a:defRPr sz="4982" spc="199"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1"/>
            <a:ext cx="12144513" cy="4555067"/>
          </a:xfrm>
          <a:solidFill>
            <a:schemeClr val="accent1">
              <a:lumMod val="60000"/>
              <a:lumOff val="40000"/>
            </a:schemeClr>
          </a:solidFill>
        </p:spPr>
        <p:txBody>
          <a:bodyPr lIns="457200" tIns="365760" rIns="45720" bIns="45720" anchor="t"/>
          <a:lstStyle>
            <a:lvl1pPr marL="0" indent="0">
              <a:buNone/>
              <a:defRPr sz="3188"/>
            </a:lvl1pPr>
            <a:lvl2pPr marL="455508" indent="0">
              <a:buNone/>
              <a:defRPr sz="2790"/>
            </a:lvl2pPr>
            <a:lvl3pPr marL="911017" indent="0">
              <a:buNone/>
              <a:defRPr sz="2391"/>
            </a:lvl3pPr>
            <a:lvl4pPr marL="1366525" indent="0">
              <a:buNone/>
              <a:defRPr sz="1993"/>
            </a:lvl4pPr>
            <a:lvl5pPr marL="1822033" indent="0">
              <a:buNone/>
              <a:defRPr sz="1993"/>
            </a:lvl5pPr>
            <a:lvl6pPr marL="2277542" indent="0">
              <a:buNone/>
              <a:defRPr sz="1993"/>
            </a:lvl6pPr>
            <a:lvl7pPr marL="2733050" indent="0">
              <a:buNone/>
              <a:defRPr sz="1993"/>
            </a:lvl7pPr>
            <a:lvl8pPr marL="3188559" indent="0">
              <a:buNone/>
              <a:defRPr sz="1993"/>
            </a:lvl8pPr>
            <a:lvl9pPr marL="3644067" indent="0">
              <a:buNone/>
              <a:defRPr sz="1993"/>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579207" y="4941767"/>
            <a:ext cx="3188732" cy="1457621"/>
          </a:xfrm>
        </p:spPr>
        <p:txBody>
          <a:bodyPr lIns="91440" rIns="91440" anchor="ctr">
            <a:normAutofit/>
          </a:bodyPr>
          <a:lstStyle>
            <a:lvl1pPr marL="0" indent="0">
              <a:lnSpc>
                <a:spcPct val="100000"/>
              </a:lnSpc>
              <a:spcBef>
                <a:spcPts val="0"/>
              </a:spcBef>
              <a:buNone/>
              <a:defRPr sz="1793">
                <a:solidFill>
                  <a:schemeClr val="tx1">
                    <a:lumMod val="95000"/>
                    <a:lumOff val="5000"/>
                  </a:schemeClr>
                </a:solidFill>
              </a:defRPr>
            </a:lvl1pPr>
            <a:lvl2pPr marL="455508" indent="0">
              <a:buNone/>
              <a:defRPr sz="1395"/>
            </a:lvl2pPr>
            <a:lvl3pPr marL="911017" indent="0">
              <a:buNone/>
              <a:defRPr sz="1196"/>
            </a:lvl3pPr>
            <a:lvl4pPr marL="1366525" indent="0">
              <a:buNone/>
              <a:defRPr sz="996"/>
            </a:lvl4pPr>
            <a:lvl5pPr marL="1822033" indent="0">
              <a:buNone/>
              <a:defRPr sz="996"/>
            </a:lvl5pPr>
            <a:lvl6pPr marL="2277542" indent="0">
              <a:buNone/>
              <a:defRPr sz="996"/>
            </a:lvl6pPr>
            <a:lvl7pPr marL="2733050" indent="0">
              <a:buNone/>
              <a:defRPr sz="996"/>
            </a:lvl7pPr>
            <a:lvl8pPr marL="3188559" indent="0">
              <a:buNone/>
              <a:defRPr sz="996"/>
            </a:lvl8pPr>
            <a:lvl9pPr marL="3644067" indent="0">
              <a:buNone/>
              <a:defRPr sz="996"/>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1334D00E-DBB9-459A-A80B-797B3FA881D9}" type="datetime1">
              <a:rPr lang="en-US" smtClean="0">
                <a:solidFill>
                  <a:prstClr val="black">
                    <a:tint val="75000"/>
                  </a:prstClr>
                </a:solidFill>
              </a:rPr>
              <a:pPr>
                <a:defRPr/>
              </a:pPr>
              <a:t>3/21/2019</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cxnSp>
        <p:nvCxnSpPr>
          <p:cNvPr id="8" name="Straight Connector 7"/>
          <p:cNvCxnSpPr/>
          <p:nvPr/>
        </p:nvCxnSpPr>
        <p:spPr>
          <a:xfrm flipV="1">
            <a:off x="8356266" y="5244609"/>
            <a:ext cx="0" cy="91101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920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63869C1F-F44E-469F-8904-AAE3E20FCB2B}" type="datetime1">
              <a:rPr lang="en-US" smtClean="0">
                <a:solidFill>
                  <a:prstClr val="black">
                    <a:tint val="75000"/>
                  </a:prstClr>
                </a:solidFill>
              </a:rPr>
              <a:pPr>
                <a:defRPr/>
              </a:pPr>
              <a:t>3/21/2019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641514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93092" y="759178"/>
            <a:ext cx="2619315" cy="5390162"/>
          </a:xfrm>
        </p:spPr>
        <p:txBody>
          <a:bodyPr vert="eaVert" lIns="45720" tIns="91440" rIns="45720" bIns="9144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86989" y="759178"/>
            <a:ext cx="7554258" cy="53901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AD8BB6A2-EFC7-4490-AF98-FC2DE4576DE7}" type="datetime1">
              <a:rPr lang="en-US" smtClean="0">
                <a:solidFill>
                  <a:prstClr val="black">
                    <a:tint val="75000"/>
                  </a:prstClr>
                </a:solidFill>
              </a:rPr>
              <a:pPr>
                <a:defRPr/>
              </a:pPr>
              <a:t>3/21/2019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cxnSp>
        <p:nvCxnSpPr>
          <p:cNvPr id="7" name="Straight Connector 6"/>
          <p:cNvCxnSpPr/>
          <p:nvPr/>
        </p:nvCxnSpPr>
        <p:spPr>
          <a:xfrm rot="5400000" flipV="1">
            <a:off x="10021729" y="59017"/>
            <a:ext cx="0" cy="91106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0124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59573" y="4390656"/>
            <a:ext cx="10325418"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59573" y="2896044"/>
            <a:ext cx="10325418" cy="1494630"/>
          </a:xfrm>
        </p:spPr>
        <p:txBody>
          <a:bodyPr anchor="b"/>
          <a:lstStyle>
            <a:lvl1pPr marL="0" indent="0">
              <a:buNone/>
              <a:defRPr sz="2000">
                <a:solidFill>
                  <a:schemeClr val="tx1">
                    <a:tint val="75000"/>
                  </a:schemeClr>
                </a:solidFill>
              </a:defRPr>
            </a:lvl1pPr>
            <a:lvl2pPr marL="457056" indent="0">
              <a:buNone/>
              <a:defRPr sz="1800">
                <a:solidFill>
                  <a:schemeClr val="tx1">
                    <a:tint val="75000"/>
                  </a:schemeClr>
                </a:solidFill>
              </a:defRPr>
            </a:lvl2pPr>
            <a:lvl3pPr marL="914114" indent="0">
              <a:buNone/>
              <a:defRPr sz="1600">
                <a:solidFill>
                  <a:schemeClr val="tx1">
                    <a:tint val="75000"/>
                  </a:schemeClr>
                </a:solidFill>
              </a:defRPr>
            </a:lvl3pPr>
            <a:lvl4pPr marL="1371171" indent="0">
              <a:buNone/>
              <a:defRPr sz="1400">
                <a:solidFill>
                  <a:schemeClr val="tx1">
                    <a:tint val="75000"/>
                  </a:schemeClr>
                </a:solidFill>
              </a:defRPr>
            </a:lvl4pPr>
            <a:lvl5pPr marL="1828227" indent="0">
              <a:buNone/>
              <a:defRPr sz="1400">
                <a:solidFill>
                  <a:schemeClr val="tx1">
                    <a:tint val="75000"/>
                  </a:schemeClr>
                </a:solidFill>
              </a:defRPr>
            </a:lvl5pPr>
            <a:lvl6pPr marL="2285284" indent="0">
              <a:buNone/>
              <a:defRPr sz="1400">
                <a:solidFill>
                  <a:schemeClr val="tx1">
                    <a:tint val="75000"/>
                  </a:schemeClr>
                </a:solidFill>
              </a:defRPr>
            </a:lvl6pPr>
            <a:lvl7pPr marL="2742343" indent="0">
              <a:buNone/>
              <a:defRPr sz="1400">
                <a:solidFill>
                  <a:schemeClr val="tx1">
                    <a:tint val="75000"/>
                  </a:schemeClr>
                </a:solidFill>
              </a:defRPr>
            </a:lvl7pPr>
            <a:lvl8pPr marL="3199398" indent="0">
              <a:buNone/>
              <a:defRPr sz="1400">
                <a:solidFill>
                  <a:schemeClr val="tx1">
                    <a:tint val="75000"/>
                  </a:schemeClr>
                </a:solidFill>
              </a:defRPr>
            </a:lvl8pPr>
            <a:lvl9pPr marL="3656455"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4FC120F2-A5F4-47EC-83DB-4A247EB7E7D6}" type="datetime1">
              <a:rPr lang="en-US" smtClean="0">
                <a:solidFill>
                  <a:prstClr val="black">
                    <a:tint val="75000"/>
                  </a:prstClr>
                </a:solidFill>
              </a:rPr>
              <a:t>3/21/2019</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631085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7377" y="1594368"/>
            <a:ext cx="5365168"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594368"/>
            <a:ext cx="5365168"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E227C1F2-3016-4507-89B3-7DE285DD36D3}" type="datetime1">
              <a:rPr lang="en-US" smtClean="0">
                <a:solidFill>
                  <a:prstClr val="black">
                    <a:tint val="75000"/>
                  </a:prstClr>
                </a:solidFill>
              </a:rPr>
              <a:t>3/21/2019</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02539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7377" y="1529569"/>
            <a:ext cx="5367278" cy="637393"/>
          </a:xfrm>
        </p:spPr>
        <p:txBody>
          <a:bodyPr anchor="b"/>
          <a:lstStyle>
            <a:lvl1pPr marL="0" indent="0">
              <a:buNone/>
              <a:defRPr sz="2400" b="1"/>
            </a:lvl1pPr>
            <a:lvl2pPr marL="457056" indent="0">
              <a:buNone/>
              <a:defRPr sz="2000" b="1"/>
            </a:lvl2pPr>
            <a:lvl3pPr marL="914114" indent="0">
              <a:buNone/>
              <a:defRPr sz="1800" b="1"/>
            </a:lvl3pPr>
            <a:lvl4pPr marL="1371171" indent="0">
              <a:buNone/>
              <a:defRPr sz="1600" b="1"/>
            </a:lvl4pPr>
            <a:lvl5pPr marL="1828227" indent="0">
              <a:buNone/>
              <a:defRPr sz="1600" b="1"/>
            </a:lvl5pPr>
            <a:lvl6pPr marL="2285284" indent="0">
              <a:buNone/>
              <a:defRPr sz="1600" b="1"/>
            </a:lvl6pPr>
            <a:lvl7pPr marL="2742343" indent="0">
              <a:buNone/>
              <a:defRPr sz="1600" b="1"/>
            </a:lvl7pPr>
            <a:lvl8pPr marL="3199398" indent="0">
              <a:buNone/>
              <a:defRPr sz="1600" b="1"/>
            </a:lvl8pPr>
            <a:lvl9pPr marL="3656455"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7377" y="2166822"/>
            <a:ext cx="536727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70799" y="1529569"/>
            <a:ext cx="5369386" cy="637393"/>
          </a:xfrm>
        </p:spPr>
        <p:txBody>
          <a:bodyPr anchor="b"/>
          <a:lstStyle>
            <a:lvl1pPr marL="0" indent="0">
              <a:buNone/>
              <a:defRPr sz="2400" b="1"/>
            </a:lvl1pPr>
            <a:lvl2pPr marL="457056" indent="0">
              <a:buNone/>
              <a:defRPr sz="2000" b="1"/>
            </a:lvl2pPr>
            <a:lvl3pPr marL="914114" indent="0">
              <a:buNone/>
              <a:defRPr sz="1800" b="1"/>
            </a:lvl3pPr>
            <a:lvl4pPr marL="1371171" indent="0">
              <a:buNone/>
              <a:defRPr sz="1600" b="1"/>
            </a:lvl4pPr>
            <a:lvl5pPr marL="1828227" indent="0">
              <a:buNone/>
              <a:defRPr sz="1600" b="1"/>
            </a:lvl5pPr>
            <a:lvl6pPr marL="2285284" indent="0">
              <a:buNone/>
              <a:defRPr sz="1600" b="1"/>
            </a:lvl6pPr>
            <a:lvl7pPr marL="2742343" indent="0">
              <a:buNone/>
              <a:defRPr sz="1600" b="1"/>
            </a:lvl7pPr>
            <a:lvl8pPr marL="3199398" indent="0">
              <a:buNone/>
              <a:defRPr sz="1600" b="1"/>
            </a:lvl8pPr>
            <a:lvl9pPr marL="3656455"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70799" y="2166822"/>
            <a:ext cx="5369386"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0C5EC5BC-2D6E-4D85-8605-44A67E43458B}" type="datetime1">
              <a:rPr lang="en-US" smtClean="0">
                <a:solidFill>
                  <a:prstClr val="black">
                    <a:tint val="75000"/>
                  </a:prstClr>
                </a:solidFill>
              </a:rPr>
              <a:t>3/21/2019</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05212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ECFA38A8-6A8F-464E-81A6-99121FC18D11}" type="datetime1">
              <a:rPr lang="en-US" smtClean="0">
                <a:solidFill>
                  <a:prstClr val="black">
                    <a:tint val="75000"/>
                  </a:prstClr>
                </a:solidFill>
              </a:rPr>
              <a:t>3/21/2019</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94533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5C775B74-A449-452D-AF72-0A7B9813A28E}" type="datetime1">
              <a:rPr lang="en-US" smtClean="0">
                <a:solidFill>
                  <a:prstClr val="black">
                    <a:tint val="75000"/>
                  </a:prstClr>
                </a:solidFill>
              </a:rPr>
              <a:t>3/21/2019</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08029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390" y="272054"/>
            <a:ext cx="3996460" cy="1157745"/>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49357" y="272139"/>
            <a:ext cx="6790818" cy="5831435"/>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7390" y="1429797"/>
            <a:ext cx="3996460" cy="4673687"/>
          </a:xfrm>
        </p:spPr>
        <p:txBody>
          <a:bodyPr/>
          <a:lstStyle>
            <a:lvl1pPr marL="0" indent="0">
              <a:buNone/>
              <a:defRPr sz="1400"/>
            </a:lvl1pPr>
            <a:lvl2pPr marL="457056" indent="0">
              <a:buNone/>
              <a:defRPr sz="1200"/>
            </a:lvl2pPr>
            <a:lvl3pPr marL="914114" indent="0">
              <a:buNone/>
              <a:defRPr sz="1000"/>
            </a:lvl3pPr>
            <a:lvl4pPr marL="1371171" indent="0">
              <a:buNone/>
              <a:defRPr sz="900"/>
            </a:lvl4pPr>
            <a:lvl5pPr marL="1828227" indent="0">
              <a:buNone/>
              <a:defRPr sz="900"/>
            </a:lvl5pPr>
            <a:lvl6pPr marL="2285284" indent="0">
              <a:buNone/>
              <a:defRPr sz="900"/>
            </a:lvl6pPr>
            <a:lvl7pPr marL="2742343" indent="0">
              <a:buNone/>
              <a:defRPr sz="900"/>
            </a:lvl7pPr>
            <a:lvl8pPr marL="3199398" indent="0">
              <a:buNone/>
              <a:defRPr sz="900"/>
            </a:lvl8pPr>
            <a:lvl9pPr marL="3656455"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A2E77FE0-8FD5-4B3F-97A4-5C1D3BEF764C}" type="datetime1">
              <a:rPr lang="en-US" smtClean="0">
                <a:solidFill>
                  <a:prstClr val="black">
                    <a:tint val="75000"/>
                  </a:prstClr>
                </a:solidFill>
              </a:rPr>
              <a:t>3/21/2019</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262414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1005" y="4782918"/>
            <a:ext cx="7288530" cy="564640"/>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1005" y="610504"/>
            <a:ext cx="7288530" cy="4099560"/>
          </a:xfrm>
        </p:spPr>
        <p:txBody>
          <a:bodyPr/>
          <a:lstStyle>
            <a:lvl1pPr marL="0" indent="0">
              <a:buNone/>
              <a:defRPr sz="3100"/>
            </a:lvl1pPr>
            <a:lvl2pPr marL="457056" indent="0">
              <a:buNone/>
              <a:defRPr sz="2800"/>
            </a:lvl2pPr>
            <a:lvl3pPr marL="914114" indent="0">
              <a:buNone/>
              <a:defRPr sz="2400"/>
            </a:lvl3pPr>
            <a:lvl4pPr marL="1371171" indent="0">
              <a:buNone/>
              <a:defRPr sz="2000"/>
            </a:lvl4pPr>
            <a:lvl5pPr marL="1828227" indent="0">
              <a:buNone/>
              <a:defRPr sz="2000"/>
            </a:lvl5pPr>
            <a:lvl6pPr marL="2285284" indent="0">
              <a:buNone/>
              <a:defRPr sz="2000"/>
            </a:lvl6pPr>
            <a:lvl7pPr marL="2742343" indent="0">
              <a:buNone/>
              <a:defRPr sz="2000"/>
            </a:lvl7pPr>
            <a:lvl8pPr marL="3199398" indent="0">
              <a:buNone/>
              <a:defRPr sz="2000"/>
            </a:lvl8pPr>
            <a:lvl9pPr marL="3656455" indent="0">
              <a:buNone/>
              <a:defRPr sz="2000"/>
            </a:lvl9pPr>
          </a:lstStyle>
          <a:p>
            <a:endParaRPr lang="tr-TR"/>
          </a:p>
        </p:txBody>
      </p:sp>
      <p:sp>
        <p:nvSpPr>
          <p:cNvPr id="4" name="3 Metin Yer Tutucusu"/>
          <p:cNvSpPr>
            <a:spLocks noGrp="1"/>
          </p:cNvSpPr>
          <p:nvPr>
            <p:ph type="body" sz="half" idx="2"/>
          </p:nvPr>
        </p:nvSpPr>
        <p:spPr>
          <a:xfrm>
            <a:off x="2381005" y="5347559"/>
            <a:ext cx="7288530" cy="801880"/>
          </a:xfrm>
        </p:spPr>
        <p:txBody>
          <a:bodyPr/>
          <a:lstStyle>
            <a:lvl1pPr marL="0" indent="0">
              <a:buNone/>
              <a:defRPr sz="1400"/>
            </a:lvl1pPr>
            <a:lvl2pPr marL="457056" indent="0">
              <a:buNone/>
              <a:defRPr sz="1200"/>
            </a:lvl2pPr>
            <a:lvl3pPr marL="914114" indent="0">
              <a:buNone/>
              <a:defRPr sz="1000"/>
            </a:lvl3pPr>
            <a:lvl4pPr marL="1371171" indent="0">
              <a:buNone/>
              <a:defRPr sz="900"/>
            </a:lvl4pPr>
            <a:lvl5pPr marL="1828227" indent="0">
              <a:buNone/>
              <a:defRPr sz="900"/>
            </a:lvl5pPr>
            <a:lvl6pPr marL="2285284" indent="0">
              <a:buNone/>
              <a:defRPr sz="900"/>
            </a:lvl6pPr>
            <a:lvl7pPr marL="2742343" indent="0">
              <a:buNone/>
              <a:defRPr sz="900"/>
            </a:lvl7pPr>
            <a:lvl8pPr marL="3199398" indent="0">
              <a:buNone/>
              <a:defRPr sz="900"/>
            </a:lvl8pPr>
            <a:lvl9pPr marL="3656455"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EC9387ED-0DC2-4D4D-B332-06E274B7AF71}" type="datetime1">
              <a:rPr lang="en-US" smtClean="0">
                <a:solidFill>
                  <a:prstClr val="black">
                    <a:tint val="75000"/>
                  </a:prstClr>
                </a:solidFill>
              </a:rPr>
              <a:t>3/21/2019</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30041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7380" y="273669"/>
            <a:ext cx="10932795" cy="1138767"/>
          </a:xfrm>
          <a:prstGeom prst="rect">
            <a:avLst/>
          </a:prstGeom>
        </p:spPr>
        <p:txBody>
          <a:bodyPr vert="horz" lIns="91411" tIns="45706" rIns="91411" bIns="45706"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7380" y="1594368"/>
            <a:ext cx="10932795" cy="4509200"/>
          </a:xfrm>
          <a:prstGeom prst="rect">
            <a:avLst/>
          </a:prstGeom>
        </p:spPr>
        <p:txBody>
          <a:bodyPr vert="horz" lIns="91411" tIns="45706" rIns="91411" bIns="45706"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7378" y="6332992"/>
            <a:ext cx="2834428" cy="363773"/>
          </a:xfrm>
          <a:prstGeom prst="rect">
            <a:avLst/>
          </a:prstGeom>
        </p:spPr>
        <p:txBody>
          <a:bodyPr vert="horz" lIns="91411" tIns="45706" rIns="91411" bIns="45706" rtlCol="0" anchor="ctr"/>
          <a:lstStyle>
            <a:lvl1pPr algn="l">
              <a:defRPr sz="1200">
                <a:solidFill>
                  <a:schemeClr val="tx1">
                    <a:tint val="75000"/>
                  </a:schemeClr>
                </a:solidFill>
              </a:defRPr>
            </a:lvl1pPr>
          </a:lstStyle>
          <a:p>
            <a:pPr>
              <a:defRPr/>
            </a:pPr>
            <a:fld id="{2C6A79AF-9D10-4814-BD7F-E35EEDB160FD}" type="datetime1">
              <a:rPr lang="en-US" smtClean="0">
                <a:solidFill>
                  <a:prstClr val="black">
                    <a:tint val="75000"/>
                  </a:prstClr>
                </a:solidFill>
              </a:rPr>
              <a:t>3/21/2019</a:t>
            </a:fld>
            <a:endParaRPr lang="en-CA">
              <a:solidFill>
                <a:prstClr val="black">
                  <a:tint val="75000"/>
                </a:prstClr>
              </a:solidFill>
            </a:endParaRPr>
          </a:p>
        </p:txBody>
      </p:sp>
      <p:sp>
        <p:nvSpPr>
          <p:cNvPr id="5" name="4 Altbilgi Yer Tutucusu"/>
          <p:cNvSpPr>
            <a:spLocks noGrp="1"/>
          </p:cNvSpPr>
          <p:nvPr>
            <p:ph type="ftr" sz="quarter" idx="3"/>
          </p:nvPr>
        </p:nvSpPr>
        <p:spPr>
          <a:xfrm>
            <a:off x="4150413" y="6332992"/>
            <a:ext cx="3846724" cy="363773"/>
          </a:xfrm>
          <a:prstGeom prst="rect">
            <a:avLst/>
          </a:prstGeom>
        </p:spPr>
        <p:txBody>
          <a:bodyPr vert="horz" lIns="91411" tIns="45706" rIns="91411" bIns="45706" rtlCol="0" anchor="ctr"/>
          <a:lstStyle>
            <a:lvl1pPr algn="ctr">
              <a:defRPr sz="1200">
                <a:solidFill>
                  <a:schemeClr val="tx1">
                    <a:tint val="75000"/>
                  </a:schemeClr>
                </a:solidFill>
              </a:defRPr>
            </a:lvl1pPr>
          </a:lstStyle>
          <a:p>
            <a:pPr>
              <a:defRPr/>
            </a:pPr>
            <a:endParaRPr lang="en-CA">
              <a:solidFill>
                <a:prstClr val="black">
                  <a:tint val="75000"/>
                </a:prstClr>
              </a:solidFill>
            </a:endParaRPr>
          </a:p>
        </p:txBody>
      </p:sp>
      <p:sp>
        <p:nvSpPr>
          <p:cNvPr id="6" name="5 Slayt Numarası Yer Tutucusu"/>
          <p:cNvSpPr>
            <a:spLocks noGrp="1"/>
          </p:cNvSpPr>
          <p:nvPr>
            <p:ph type="sldNum" sz="quarter" idx="4"/>
          </p:nvPr>
        </p:nvSpPr>
        <p:spPr>
          <a:xfrm>
            <a:off x="8705744" y="6332992"/>
            <a:ext cx="2834428" cy="363773"/>
          </a:xfrm>
          <a:prstGeom prst="rect">
            <a:avLst/>
          </a:prstGeom>
        </p:spPr>
        <p:txBody>
          <a:bodyPr vert="horz" lIns="91411" tIns="45706" rIns="91411" bIns="45706"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40358159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914114" rtl="0" eaLnBrk="1" latinLnBrk="0" hangingPunct="1">
        <a:spcBef>
          <a:spcPct val="0"/>
        </a:spcBef>
        <a:buNone/>
        <a:defRPr sz="4400" kern="1200">
          <a:solidFill>
            <a:schemeClr val="tx1"/>
          </a:solidFill>
          <a:latin typeface="+mj-lt"/>
          <a:ea typeface="+mj-ea"/>
          <a:cs typeface="+mj-cs"/>
        </a:defRPr>
      </a:lvl1pPr>
    </p:titleStyle>
    <p:bodyStyle>
      <a:lvl1pPr marL="342792" indent="-342792" algn="l" defTabSz="914114" rtl="0" eaLnBrk="1" latinLnBrk="0" hangingPunct="1">
        <a:spcBef>
          <a:spcPct val="20000"/>
        </a:spcBef>
        <a:buFont typeface="Arial" pitchFamily="34" charset="0"/>
        <a:buChar char="•"/>
        <a:defRPr sz="3100" kern="1200">
          <a:solidFill>
            <a:schemeClr val="tx1"/>
          </a:solidFill>
          <a:latin typeface="+mn-lt"/>
          <a:ea typeface="+mn-ea"/>
          <a:cs typeface="+mn-cs"/>
        </a:defRPr>
      </a:lvl1pPr>
      <a:lvl2pPr marL="742717" indent="-285661" algn="l" defTabSz="91411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41" indent="-228529" algn="l" defTabSz="91411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99" indent="-228529" algn="l" defTabSz="91411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57" indent="-228529" algn="l" defTabSz="91411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14" indent="-228529" algn="l" defTabSz="9141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70" indent="-228529" algn="l" defTabSz="9141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27" indent="-228529" algn="l" defTabSz="9141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84" indent="-228529" algn="l" defTabSz="9141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114" rtl="0" eaLnBrk="1" latinLnBrk="0" hangingPunct="1">
        <a:defRPr sz="1800" kern="1200">
          <a:solidFill>
            <a:schemeClr val="tx1"/>
          </a:solidFill>
          <a:latin typeface="+mn-lt"/>
          <a:ea typeface="+mn-ea"/>
          <a:cs typeface="+mn-cs"/>
        </a:defRPr>
      </a:lvl1pPr>
      <a:lvl2pPr marL="457056" algn="l" defTabSz="914114" rtl="0" eaLnBrk="1" latinLnBrk="0" hangingPunct="1">
        <a:defRPr sz="1800" kern="1200">
          <a:solidFill>
            <a:schemeClr val="tx1"/>
          </a:solidFill>
          <a:latin typeface="+mn-lt"/>
          <a:ea typeface="+mn-ea"/>
          <a:cs typeface="+mn-cs"/>
        </a:defRPr>
      </a:lvl2pPr>
      <a:lvl3pPr marL="914114" algn="l" defTabSz="914114" rtl="0" eaLnBrk="1" latinLnBrk="0" hangingPunct="1">
        <a:defRPr sz="1800" kern="1200">
          <a:solidFill>
            <a:schemeClr val="tx1"/>
          </a:solidFill>
          <a:latin typeface="+mn-lt"/>
          <a:ea typeface="+mn-ea"/>
          <a:cs typeface="+mn-cs"/>
        </a:defRPr>
      </a:lvl3pPr>
      <a:lvl4pPr marL="1371171" algn="l" defTabSz="914114" rtl="0" eaLnBrk="1" latinLnBrk="0" hangingPunct="1">
        <a:defRPr sz="1800" kern="1200">
          <a:solidFill>
            <a:schemeClr val="tx1"/>
          </a:solidFill>
          <a:latin typeface="+mn-lt"/>
          <a:ea typeface="+mn-ea"/>
          <a:cs typeface="+mn-cs"/>
        </a:defRPr>
      </a:lvl4pPr>
      <a:lvl5pPr marL="1828227" algn="l" defTabSz="914114" rtl="0" eaLnBrk="1" latinLnBrk="0" hangingPunct="1">
        <a:defRPr sz="1800" kern="1200">
          <a:solidFill>
            <a:schemeClr val="tx1"/>
          </a:solidFill>
          <a:latin typeface="+mn-lt"/>
          <a:ea typeface="+mn-ea"/>
          <a:cs typeface="+mn-cs"/>
        </a:defRPr>
      </a:lvl5pPr>
      <a:lvl6pPr marL="2285284" algn="l" defTabSz="914114" rtl="0" eaLnBrk="1" latinLnBrk="0" hangingPunct="1">
        <a:defRPr sz="1800" kern="1200">
          <a:solidFill>
            <a:schemeClr val="tx1"/>
          </a:solidFill>
          <a:latin typeface="+mn-lt"/>
          <a:ea typeface="+mn-ea"/>
          <a:cs typeface="+mn-cs"/>
        </a:defRPr>
      </a:lvl6pPr>
      <a:lvl7pPr marL="2742343" algn="l" defTabSz="914114" rtl="0" eaLnBrk="1" latinLnBrk="0" hangingPunct="1">
        <a:defRPr sz="1800" kern="1200">
          <a:solidFill>
            <a:schemeClr val="tx1"/>
          </a:solidFill>
          <a:latin typeface="+mn-lt"/>
          <a:ea typeface="+mn-ea"/>
          <a:cs typeface="+mn-cs"/>
        </a:defRPr>
      </a:lvl7pPr>
      <a:lvl8pPr marL="3199398" algn="l" defTabSz="914114" rtl="0" eaLnBrk="1" latinLnBrk="0" hangingPunct="1">
        <a:defRPr sz="1800" kern="1200">
          <a:solidFill>
            <a:schemeClr val="tx1"/>
          </a:solidFill>
          <a:latin typeface="+mn-lt"/>
          <a:ea typeface="+mn-ea"/>
          <a:cs typeface="+mn-cs"/>
        </a:defRPr>
      </a:lvl8pPr>
      <a:lvl9pPr marL="3656455" algn="l" defTabSz="91411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0394" y="583048"/>
            <a:ext cx="9684634" cy="1494062"/>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20395" y="2277533"/>
            <a:ext cx="9684635" cy="4008459"/>
          </a:xfrm>
          <a:prstGeom prst="rect">
            <a:avLst/>
          </a:prstGeom>
        </p:spPr>
        <p:txBody>
          <a:bodyPr vert="horz" lIns="45720" tIns="45720" rIns="4572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20396" y="6446738"/>
            <a:ext cx="2146289" cy="273304"/>
          </a:xfrm>
          <a:prstGeom prst="rect">
            <a:avLst/>
          </a:prstGeom>
        </p:spPr>
        <p:txBody>
          <a:bodyPr vert="horz" lIns="91440" tIns="45720" rIns="91440" bIns="45720" rtlCol="0" anchor="ctr"/>
          <a:lstStyle>
            <a:lvl1pPr algn="l">
              <a:defRPr sz="996">
                <a:solidFill>
                  <a:schemeClr val="tx1">
                    <a:lumMod val="95000"/>
                    <a:lumOff val="5000"/>
                  </a:schemeClr>
                </a:solidFill>
                <a:latin typeface="+mj-lt"/>
              </a:defRPr>
            </a:lvl1pPr>
          </a:lstStyle>
          <a:p>
            <a:pPr>
              <a:defRPr/>
            </a:pPr>
            <a:fld id="{2C6A79AF-9D10-4814-BD7F-E35EEDB160FD}" type="datetime1">
              <a:rPr lang="en-US" smtClean="0">
                <a:solidFill>
                  <a:prstClr val="black">
                    <a:tint val="75000"/>
                  </a:prstClr>
                </a:solidFill>
              </a:rPr>
              <a:t>3/21/2019</a:t>
            </a:fld>
            <a:endParaRPr lang="en-CA">
              <a:solidFill>
                <a:prstClr val="black">
                  <a:tint val="75000"/>
                </a:prstClr>
              </a:solidFill>
            </a:endParaRPr>
          </a:p>
        </p:txBody>
      </p:sp>
      <p:sp>
        <p:nvSpPr>
          <p:cNvPr id="5" name="Footer Placeholder 4"/>
          <p:cNvSpPr>
            <a:spLocks noGrp="1"/>
          </p:cNvSpPr>
          <p:nvPr>
            <p:ph type="ftr" sz="quarter" idx="3"/>
          </p:nvPr>
        </p:nvSpPr>
        <p:spPr>
          <a:xfrm>
            <a:off x="4825276" y="6446738"/>
            <a:ext cx="5879943" cy="273304"/>
          </a:xfrm>
          <a:prstGeom prst="rect">
            <a:avLst/>
          </a:prstGeom>
        </p:spPr>
        <p:txBody>
          <a:bodyPr vert="horz" lIns="91440" tIns="45720" rIns="91440" bIns="45720" rtlCol="0" anchor="ctr"/>
          <a:lstStyle>
            <a:lvl1pPr algn="r">
              <a:defRPr sz="996" cap="all" baseline="0">
                <a:solidFill>
                  <a:schemeClr val="tx1">
                    <a:lumMod val="95000"/>
                    <a:lumOff val="5000"/>
                  </a:schemeClr>
                </a:solidFill>
                <a:latin typeface="+mj-lt"/>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4"/>
          </p:nvPr>
        </p:nvSpPr>
        <p:spPr>
          <a:xfrm>
            <a:off x="10797822" y="6446738"/>
            <a:ext cx="970117" cy="273304"/>
          </a:xfrm>
          <a:prstGeom prst="rect">
            <a:avLst/>
          </a:prstGeom>
        </p:spPr>
        <p:txBody>
          <a:bodyPr vert="horz" lIns="91440" tIns="45720" rIns="91440" bIns="45720" rtlCol="0" anchor="ctr"/>
          <a:lstStyle>
            <a:lvl1pPr algn="l">
              <a:defRPr sz="996">
                <a:solidFill>
                  <a:schemeClr val="tx1">
                    <a:lumMod val="95000"/>
                    <a:lumOff val="5000"/>
                  </a:schemeClr>
                </a:solidFill>
                <a:latin typeface="+mj-lt"/>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cxnSp>
        <p:nvCxnSpPr>
          <p:cNvPr id="7" name="Straight Connector 6"/>
          <p:cNvCxnSpPr/>
          <p:nvPr/>
        </p:nvCxnSpPr>
        <p:spPr>
          <a:xfrm flipV="1">
            <a:off x="759222" y="823264"/>
            <a:ext cx="0" cy="91101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21640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defTabSz="911017" rtl="0" eaLnBrk="1" latinLnBrk="0" hangingPunct="1">
        <a:lnSpc>
          <a:spcPct val="80000"/>
        </a:lnSpc>
        <a:spcBef>
          <a:spcPct val="0"/>
        </a:spcBef>
        <a:buNone/>
        <a:defRPr sz="4982" kern="1200" cap="all" spc="100" baseline="0">
          <a:solidFill>
            <a:schemeClr val="tx1">
              <a:lumMod val="95000"/>
              <a:lumOff val="5000"/>
            </a:schemeClr>
          </a:solidFill>
          <a:latin typeface="+mj-lt"/>
          <a:ea typeface="+mj-ea"/>
          <a:cs typeface="+mj-cs"/>
        </a:defRPr>
      </a:lvl1pPr>
    </p:titleStyle>
    <p:bodyStyle>
      <a:lvl1pPr marL="91102" indent="-91102" algn="l" defTabSz="911017" rtl="0" eaLnBrk="1" latinLnBrk="0" hangingPunct="1">
        <a:lnSpc>
          <a:spcPct val="90000"/>
        </a:lnSpc>
        <a:spcBef>
          <a:spcPts val="1196"/>
        </a:spcBef>
        <a:spcAft>
          <a:spcPts val="199"/>
        </a:spcAft>
        <a:buClr>
          <a:schemeClr val="accent1"/>
        </a:buClr>
        <a:buSzPct val="100000"/>
        <a:buFont typeface="Tw Cen MT" panose="020B0602020104020603" pitchFamily="34" charset="0"/>
        <a:buChar char=" "/>
        <a:defRPr sz="2192" kern="1200">
          <a:solidFill>
            <a:schemeClr val="tx1"/>
          </a:solidFill>
          <a:latin typeface="+mn-lt"/>
          <a:ea typeface="+mn-ea"/>
          <a:cs typeface="+mn-cs"/>
        </a:defRPr>
      </a:lvl1pPr>
      <a:lvl2pPr marL="264195" indent="-136653" algn="l" defTabSz="911017" rtl="0" eaLnBrk="1" latinLnBrk="0" hangingPunct="1">
        <a:lnSpc>
          <a:spcPct val="90000"/>
        </a:lnSpc>
        <a:spcBef>
          <a:spcPts val="199"/>
        </a:spcBef>
        <a:spcAft>
          <a:spcPts val="399"/>
        </a:spcAft>
        <a:buClr>
          <a:schemeClr val="accent1"/>
        </a:buClr>
        <a:buFont typeface="Wingdings 3" pitchFamily="18" charset="2"/>
        <a:buChar char=""/>
        <a:defRPr sz="1793" kern="1200">
          <a:solidFill>
            <a:schemeClr val="tx1"/>
          </a:solidFill>
          <a:latin typeface="+mn-lt"/>
          <a:ea typeface="+mn-ea"/>
          <a:cs typeface="+mn-cs"/>
        </a:defRPr>
      </a:lvl2pPr>
      <a:lvl3pPr marL="446398" indent="-136653" algn="l" defTabSz="911017" rtl="0" eaLnBrk="1" latinLnBrk="0" hangingPunct="1">
        <a:lnSpc>
          <a:spcPct val="90000"/>
        </a:lnSpc>
        <a:spcBef>
          <a:spcPts val="199"/>
        </a:spcBef>
        <a:spcAft>
          <a:spcPts val="399"/>
        </a:spcAft>
        <a:buClr>
          <a:schemeClr val="accent1"/>
        </a:buClr>
        <a:buFont typeface="Wingdings 3" pitchFamily="18" charset="2"/>
        <a:buChar char=""/>
        <a:defRPr sz="1395" kern="1200">
          <a:solidFill>
            <a:schemeClr val="tx1"/>
          </a:solidFill>
          <a:latin typeface="+mn-lt"/>
          <a:ea typeface="+mn-ea"/>
          <a:cs typeface="+mn-cs"/>
        </a:defRPr>
      </a:lvl3pPr>
      <a:lvl4pPr marL="592161" indent="-136653" algn="l" defTabSz="911017" rtl="0" eaLnBrk="1" latinLnBrk="0" hangingPunct="1">
        <a:lnSpc>
          <a:spcPct val="90000"/>
        </a:lnSpc>
        <a:spcBef>
          <a:spcPts val="199"/>
        </a:spcBef>
        <a:spcAft>
          <a:spcPts val="399"/>
        </a:spcAft>
        <a:buClr>
          <a:schemeClr val="accent1"/>
        </a:buClr>
        <a:buFont typeface="Wingdings 3" pitchFamily="18" charset="2"/>
        <a:buChar char=""/>
        <a:defRPr sz="1395" kern="1200">
          <a:solidFill>
            <a:schemeClr val="tx1"/>
          </a:solidFill>
          <a:latin typeface="+mn-lt"/>
          <a:ea typeface="+mn-ea"/>
          <a:cs typeface="+mn-cs"/>
        </a:defRPr>
      </a:lvl4pPr>
      <a:lvl5pPr marL="774364" indent="-136653" algn="l" defTabSz="911017" rtl="0" eaLnBrk="1" latinLnBrk="0" hangingPunct="1">
        <a:lnSpc>
          <a:spcPct val="90000"/>
        </a:lnSpc>
        <a:spcBef>
          <a:spcPts val="199"/>
        </a:spcBef>
        <a:spcAft>
          <a:spcPts val="399"/>
        </a:spcAft>
        <a:buClr>
          <a:schemeClr val="accent1"/>
        </a:buClr>
        <a:buFont typeface="Wingdings 3" pitchFamily="18" charset="2"/>
        <a:buChar char=""/>
        <a:defRPr sz="1395" kern="1200">
          <a:solidFill>
            <a:schemeClr val="tx1"/>
          </a:solidFill>
          <a:latin typeface="+mn-lt"/>
          <a:ea typeface="+mn-ea"/>
          <a:cs typeface="+mn-cs"/>
        </a:defRPr>
      </a:lvl5pPr>
      <a:lvl6pPr marL="911017" indent="-136653" algn="l" defTabSz="911017" rtl="0" eaLnBrk="1" latinLnBrk="0" hangingPunct="1">
        <a:lnSpc>
          <a:spcPct val="90000"/>
        </a:lnSpc>
        <a:spcBef>
          <a:spcPts val="199"/>
        </a:spcBef>
        <a:spcAft>
          <a:spcPts val="399"/>
        </a:spcAft>
        <a:buClr>
          <a:schemeClr val="accent1"/>
        </a:buClr>
        <a:buFont typeface="Wingdings 3" pitchFamily="18" charset="2"/>
        <a:buChar char=""/>
        <a:defRPr sz="1395" kern="1200">
          <a:solidFill>
            <a:schemeClr val="tx1"/>
          </a:solidFill>
          <a:latin typeface="+mn-lt"/>
          <a:ea typeface="+mn-ea"/>
          <a:cs typeface="+mn-cs"/>
        </a:defRPr>
      </a:lvl6pPr>
      <a:lvl7pPr marL="1056779" indent="-136653" algn="l" defTabSz="911017" rtl="0" eaLnBrk="1" latinLnBrk="0" hangingPunct="1">
        <a:lnSpc>
          <a:spcPct val="90000"/>
        </a:lnSpc>
        <a:spcBef>
          <a:spcPts val="199"/>
        </a:spcBef>
        <a:spcAft>
          <a:spcPts val="399"/>
        </a:spcAft>
        <a:buClr>
          <a:schemeClr val="accent1"/>
        </a:buClr>
        <a:buFont typeface="Wingdings 3" pitchFamily="18" charset="2"/>
        <a:buChar char=""/>
        <a:defRPr sz="1395" kern="1200">
          <a:solidFill>
            <a:schemeClr val="tx1"/>
          </a:solidFill>
          <a:latin typeface="+mn-lt"/>
          <a:ea typeface="+mn-ea"/>
          <a:cs typeface="+mn-cs"/>
        </a:defRPr>
      </a:lvl7pPr>
      <a:lvl8pPr marL="1211652" indent="-136653" algn="l" defTabSz="911017" rtl="0" eaLnBrk="1" latinLnBrk="0" hangingPunct="1">
        <a:lnSpc>
          <a:spcPct val="90000"/>
        </a:lnSpc>
        <a:spcBef>
          <a:spcPts val="199"/>
        </a:spcBef>
        <a:spcAft>
          <a:spcPts val="399"/>
        </a:spcAft>
        <a:buClr>
          <a:schemeClr val="accent1"/>
        </a:buClr>
        <a:buFont typeface="Wingdings 3" pitchFamily="18" charset="2"/>
        <a:buChar char=""/>
        <a:defRPr sz="1395" kern="1200">
          <a:solidFill>
            <a:schemeClr val="tx1"/>
          </a:solidFill>
          <a:latin typeface="+mn-lt"/>
          <a:ea typeface="+mn-ea"/>
          <a:cs typeface="+mn-cs"/>
        </a:defRPr>
      </a:lvl8pPr>
      <a:lvl9pPr marL="1357415" indent="-136653" algn="l" defTabSz="911017" rtl="0" eaLnBrk="1" latinLnBrk="0" hangingPunct="1">
        <a:lnSpc>
          <a:spcPct val="90000"/>
        </a:lnSpc>
        <a:spcBef>
          <a:spcPts val="199"/>
        </a:spcBef>
        <a:spcAft>
          <a:spcPts val="399"/>
        </a:spcAft>
        <a:buClr>
          <a:schemeClr val="accent1"/>
        </a:buClr>
        <a:buFont typeface="Wingdings 3" pitchFamily="18" charset="2"/>
        <a:buChar char=""/>
        <a:defRPr sz="1395" kern="1200">
          <a:solidFill>
            <a:schemeClr val="tx1"/>
          </a:solidFill>
          <a:latin typeface="+mn-lt"/>
          <a:ea typeface="+mn-ea"/>
          <a:cs typeface="+mn-cs"/>
        </a:defRPr>
      </a:lvl9pPr>
    </p:bodyStyle>
    <p:otherStyle>
      <a:defPPr>
        <a:defRPr lang="en-US"/>
      </a:defPPr>
      <a:lvl1pPr marL="0" algn="l" defTabSz="911017" rtl="0" eaLnBrk="1" latinLnBrk="0" hangingPunct="1">
        <a:defRPr sz="1793" kern="1200">
          <a:solidFill>
            <a:schemeClr val="tx1"/>
          </a:solidFill>
          <a:latin typeface="+mn-lt"/>
          <a:ea typeface="+mn-ea"/>
          <a:cs typeface="+mn-cs"/>
        </a:defRPr>
      </a:lvl1pPr>
      <a:lvl2pPr marL="455508" algn="l" defTabSz="911017" rtl="0" eaLnBrk="1" latinLnBrk="0" hangingPunct="1">
        <a:defRPr sz="1793" kern="1200">
          <a:solidFill>
            <a:schemeClr val="tx1"/>
          </a:solidFill>
          <a:latin typeface="+mn-lt"/>
          <a:ea typeface="+mn-ea"/>
          <a:cs typeface="+mn-cs"/>
        </a:defRPr>
      </a:lvl2pPr>
      <a:lvl3pPr marL="911017" algn="l" defTabSz="911017" rtl="0" eaLnBrk="1" latinLnBrk="0" hangingPunct="1">
        <a:defRPr sz="1793" kern="1200">
          <a:solidFill>
            <a:schemeClr val="tx1"/>
          </a:solidFill>
          <a:latin typeface="+mn-lt"/>
          <a:ea typeface="+mn-ea"/>
          <a:cs typeface="+mn-cs"/>
        </a:defRPr>
      </a:lvl3pPr>
      <a:lvl4pPr marL="1366525" algn="l" defTabSz="911017" rtl="0" eaLnBrk="1" latinLnBrk="0" hangingPunct="1">
        <a:defRPr sz="1793" kern="1200">
          <a:solidFill>
            <a:schemeClr val="tx1"/>
          </a:solidFill>
          <a:latin typeface="+mn-lt"/>
          <a:ea typeface="+mn-ea"/>
          <a:cs typeface="+mn-cs"/>
        </a:defRPr>
      </a:lvl4pPr>
      <a:lvl5pPr marL="1822033" algn="l" defTabSz="911017" rtl="0" eaLnBrk="1" latinLnBrk="0" hangingPunct="1">
        <a:defRPr sz="1793" kern="1200">
          <a:solidFill>
            <a:schemeClr val="tx1"/>
          </a:solidFill>
          <a:latin typeface="+mn-lt"/>
          <a:ea typeface="+mn-ea"/>
          <a:cs typeface="+mn-cs"/>
        </a:defRPr>
      </a:lvl5pPr>
      <a:lvl6pPr marL="2277542" algn="l" defTabSz="911017" rtl="0" eaLnBrk="1" latinLnBrk="0" hangingPunct="1">
        <a:defRPr sz="1793" kern="1200">
          <a:solidFill>
            <a:schemeClr val="tx1"/>
          </a:solidFill>
          <a:latin typeface="+mn-lt"/>
          <a:ea typeface="+mn-ea"/>
          <a:cs typeface="+mn-cs"/>
        </a:defRPr>
      </a:lvl6pPr>
      <a:lvl7pPr marL="2733050" algn="l" defTabSz="911017" rtl="0" eaLnBrk="1" latinLnBrk="0" hangingPunct="1">
        <a:defRPr sz="1793" kern="1200">
          <a:solidFill>
            <a:schemeClr val="tx1"/>
          </a:solidFill>
          <a:latin typeface="+mn-lt"/>
          <a:ea typeface="+mn-ea"/>
          <a:cs typeface="+mn-cs"/>
        </a:defRPr>
      </a:lvl7pPr>
      <a:lvl8pPr marL="3188559" algn="l" defTabSz="911017" rtl="0" eaLnBrk="1" latinLnBrk="0" hangingPunct="1">
        <a:defRPr sz="1793" kern="1200">
          <a:solidFill>
            <a:schemeClr val="tx1"/>
          </a:solidFill>
          <a:latin typeface="+mn-lt"/>
          <a:ea typeface="+mn-ea"/>
          <a:cs typeface="+mn-cs"/>
        </a:defRPr>
      </a:lvl8pPr>
      <a:lvl9pPr marL="3644067" algn="l" defTabSz="911017" rtl="0" eaLnBrk="1" latinLnBrk="0" hangingPunct="1">
        <a:defRPr sz="17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7.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slide" Target="slid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microsoft.com/office/2007/relationships/hdphoto" Target="../media/hdphoto2.wdp"/><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mailto:amasya@kosgeb.gov.tr"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5.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hyperlink" Target="http://www.google.com.tr/url?sa=i&amp;rct=j&amp;q=&amp;esrc=s&amp;source=images&amp;cd=&amp;cad=rja&amp;uact=8&amp;ved=0CAcQjRw&amp;url=http://www.gemebs.com/about-us/philosophy-manefesto/ethical-business-delivery/&amp;ei=mzFoVaL4KoOXsAH_oYD4CQ&amp;bvm=bv.93990622,d.bGg&amp;psig=AFQjCNEk8tqopmbWbNnaUJsQ1JsVqO0jqg&amp;ust=1432978194589832" TargetMode="External"/><Relationship Id="rId3" Type="http://schemas.openxmlformats.org/officeDocument/2006/relationships/image" Target="../media/image20.jpeg"/><Relationship Id="rId7" Type="http://schemas.openxmlformats.org/officeDocument/2006/relationships/image" Target="../media/image22.jpeg"/><Relationship Id="rId12" Type="http://schemas.openxmlformats.org/officeDocument/2006/relationships/image" Target="../media/image25.jpeg"/><Relationship Id="rId2" Type="http://schemas.openxmlformats.org/officeDocument/2006/relationships/hyperlink" Target="http://www.google.com.tr/url?sa=i&amp;rct=j&amp;q=&amp;esrc=s&amp;source=images&amp;cd=&amp;cad=rja&amp;uact=8&amp;ved=0CAcQjRxqFQoTCO3QpbjR-ccCFce9Ggod0NIICg&amp;url=http://skollworldforum.org/organization/global-social-benefit-incubator/&amp;bvm=bv.102537793,d.bGg&amp;psig=AFQjCNG6InTn97Qdy0mE7Mv_y_b98t2qdw&amp;ust=1442426974648304" TargetMode="External"/><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hyperlink" Target="https://www.google.com.tr/url?sa=i&amp;rct=j&amp;q=&amp;esrc=s&amp;source=images&amp;cd=&amp;cad=rja&amp;uact=8&amp;ved=0CAcQjRw&amp;url=https://www.kobi-line.com.tr/content/458/uygulamali-girisimcilik-egitimi-alanlara-sertifika&amp;ei=4DBoVcbOL4O7swGr-IJQ&amp;bvm=bv.93990622,d.bGg&amp;psig=AFQjCNHzVlp9J9fpzHj9C_FFudlcWM7tRQ&amp;ust=1432978004475280" TargetMode="External"/><Relationship Id="rId5" Type="http://schemas.openxmlformats.org/officeDocument/2006/relationships/image" Target="../media/image21.jpeg"/><Relationship Id="rId15" Type="http://schemas.openxmlformats.org/officeDocument/2006/relationships/image" Target="../media/image27.png"/><Relationship Id="rId10" Type="http://schemas.openxmlformats.org/officeDocument/2006/relationships/image" Target="../media/image24.jpeg"/><Relationship Id="rId4" Type="http://schemas.openxmlformats.org/officeDocument/2006/relationships/hyperlink" Target="http://www.google.com.tr/url?sa=i&amp;rct=j&amp;q=&amp;esrc=s&amp;source=images&amp;cd=&amp;cad=rja&amp;uact=8&amp;ved=0CAcQjRw&amp;url=http://www.tradeandexportme.com/2013/05/enhancing-ksas-sme-sector/&amp;ei=FDBoVf_JBIOnsAHY9YCIDg&amp;bvm=bv.93990622,d.bGg&amp;psig=AFQjCNGZZFUPr4HVbSYLhrpEdFz6sR31PA&amp;ust=1432977803300368" TargetMode="External"/><Relationship Id="rId9" Type="http://schemas.openxmlformats.org/officeDocument/2006/relationships/hyperlink" Target="http://www.google.com.tr/url?sa=i&amp;rct=j&amp;q=&amp;esrc=s&amp;source=images&amp;cd=&amp;cad=rja&amp;uact=8&amp;ved=0CAcQjRw&amp;url=http://www.infotechaligned.com/project_management/large-project-success-pragmatic-phasing/&amp;ei=ay9oVY3UGMmqsgHAy4GQDQ&amp;bvm=bv.93990622,d.bGg&amp;psig=AFQjCNEN9IOfubqfo_dlqfLkCNIpldjfUg&amp;ust=1432977632532396" TargetMode="External"/><Relationship Id="rId14" Type="http://schemas.openxmlformats.org/officeDocument/2006/relationships/image" Target="../media/image2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3000" r="-27000"/>
          </a:stretch>
        </a:blipFill>
        <a:effectLst/>
      </p:bgPr>
    </p:bg>
    <p:spTree>
      <p:nvGrpSpPr>
        <p:cNvPr id="1" name=""/>
        <p:cNvGrpSpPr/>
        <p:nvPr/>
      </p:nvGrpSpPr>
      <p:grpSpPr>
        <a:xfrm>
          <a:off x="0" y="0"/>
          <a:ext cx="0" cy="0"/>
          <a:chOff x="0" y="0"/>
          <a:chExt cx="0" cy="0"/>
        </a:xfrm>
      </p:grpSpPr>
      <p:sp>
        <p:nvSpPr>
          <p:cNvPr id="15" name="5 Başlık"/>
          <p:cNvSpPr txBox="1">
            <a:spLocks/>
          </p:cNvSpPr>
          <p:nvPr/>
        </p:nvSpPr>
        <p:spPr>
          <a:xfrm>
            <a:off x="3472535" y="2951649"/>
            <a:ext cx="4680520" cy="2301878"/>
          </a:xfrm>
          <a:prstGeom prst="rect">
            <a:avLst/>
          </a:prstGeom>
        </p:spPr>
        <p:txBody>
          <a:bodyPr vert="horz" lIns="91411" tIns="45706" rIns="91411" bIns="45706" rtlCol="0" anchor="b">
            <a:noAutofit/>
          </a:bodyPr>
          <a:lstStyle/>
          <a:p>
            <a:pPr fontAlgn="auto">
              <a:spcAft>
                <a:spcPts val="0"/>
              </a:spcAft>
              <a:defRPr/>
            </a:pPr>
            <a:r>
              <a:rPr lang="tr-TR" sz="4000" b="1" dirty="0">
                <a:solidFill>
                  <a:prstClr val="white"/>
                </a:solidFill>
                <a:latin typeface="Calibri"/>
              </a:rPr>
              <a:t/>
            </a:r>
            <a:br>
              <a:rPr lang="tr-TR" sz="4000" b="1" dirty="0">
                <a:solidFill>
                  <a:prstClr val="white"/>
                </a:solidFill>
                <a:latin typeface="Calibri"/>
              </a:rPr>
            </a:br>
            <a:endParaRPr lang="tr-TR" sz="2400" b="1" dirty="0">
              <a:solidFill>
                <a:prstClr val="white"/>
              </a:solidFill>
              <a:latin typeface="Calibri"/>
            </a:endParaRPr>
          </a:p>
        </p:txBody>
      </p:sp>
      <p:sp>
        <p:nvSpPr>
          <p:cNvPr id="2" name="Metin kutusu 1"/>
          <p:cNvSpPr txBox="1"/>
          <p:nvPr/>
        </p:nvSpPr>
        <p:spPr>
          <a:xfrm>
            <a:off x="3949538" y="5864572"/>
            <a:ext cx="4464496" cy="830968"/>
          </a:xfrm>
          <a:prstGeom prst="rect">
            <a:avLst/>
          </a:prstGeom>
          <a:noFill/>
          <a:ln>
            <a:noFill/>
          </a:ln>
        </p:spPr>
        <p:txBody>
          <a:bodyPr wrap="square" lIns="91411" tIns="45706" rIns="91411" bIns="45706" rtlCol="0">
            <a:spAutoFit/>
          </a:bodyPr>
          <a:lstStyle/>
          <a:p>
            <a:pPr algn="ctr"/>
            <a:r>
              <a:rPr lang="tr-TR" sz="2400" b="1" dirty="0" smtClean="0">
                <a:solidFill>
                  <a:prstClr val="white"/>
                </a:solidFill>
                <a:latin typeface="Calibri"/>
              </a:rPr>
              <a:t>21.03.2019</a:t>
            </a:r>
            <a:endParaRPr lang="tr-TR" sz="2400" b="1" dirty="0">
              <a:solidFill>
                <a:prstClr val="white"/>
              </a:solidFill>
              <a:latin typeface="Calibri"/>
            </a:endParaRPr>
          </a:p>
          <a:p>
            <a:pPr algn="ctr"/>
            <a:r>
              <a:rPr lang="tr-TR" sz="2400" b="1" dirty="0">
                <a:solidFill>
                  <a:prstClr val="white"/>
                </a:solidFill>
                <a:latin typeface="Calibri"/>
              </a:rPr>
              <a:t> </a:t>
            </a:r>
            <a:r>
              <a:rPr lang="tr-TR" sz="2400" b="1" dirty="0" smtClean="0">
                <a:solidFill>
                  <a:prstClr val="white"/>
                </a:solidFill>
                <a:latin typeface="Calibri"/>
              </a:rPr>
              <a:t>AMASYA </a:t>
            </a:r>
            <a:endParaRPr lang="tr-TR" sz="2400" b="1" dirty="0">
              <a:solidFill>
                <a:prstClr val="white"/>
              </a:solidFill>
              <a:latin typeface="Calibri"/>
            </a:endParaRPr>
          </a:p>
        </p:txBody>
      </p:sp>
      <p:sp>
        <p:nvSpPr>
          <p:cNvPr id="3" name="Metin kutusu 2"/>
          <p:cNvSpPr txBox="1"/>
          <p:nvPr/>
        </p:nvSpPr>
        <p:spPr>
          <a:xfrm>
            <a:off x="2185344" y="2117902"/>
            <a:ext cx="3834522" cy="1323411"/>
          </a:xfrm>
          <a:prstGeom prst="rect">
            <a:avLst/>
          </a:prstGeom>
          <a:noFill/>
        </p:spPr>
        <p:txBody>
          <a:bodyPr wrap="square" lIns="91411" tIns="45706" rIns="91411" bIns="45706" rtlCol="0">
            <a:spAutoFit/>
          </a:bodyPr>
          <a:lstStyle/>
          <a:p>
            <a:pPr algn="r"/>
            <a:r>
              <a:rPr lang="tr-TR" sz="8000" b="1" dirty="0">
                <a:solidFill>
                  <a:prstClr val="white"/>
                </a:solidFill>
                <a:effectLst>
                  <a:outerShdw blurRad="38100" dist="38100" dir="2700000" algn="tl">
                    <a:srgbClr val="000000">
                      <a:alpha val="43137"/>
                    </a:srgbClr>
                  </a:outerShdw>
                </a:effectLst>
              </a:rPr>
              <a:t> </a:t>
            </a:r>
          </a:p>
        </p:txBody>
      </p:sp>
      <p:sp>
        <p:nvSpPr>
          <p:cNvPr id="4" name="Metin kutusu 3"/>
          <p:cNvSpPr txBox="1"/>
          <p:nvPr/>
        </p:nvSpPr>
        <p:spPr>
          <a:xfrm>
            <a:off x="2077331" y="3093153"/>
            <a:ext cx="8208911" cy="646303"/>
          </a:xfrm>
          <a:prstGeom prst="rect">
            <a:avLst/>
          </a:prstGeom>
          <a:noFill/>
        </p:spPr>
        <p:txBody>
          <a:bodyPr wrap="square" lIns="91411" tIns="45706" rIns="91411" bIns="45706" rtlCol="0">
            <a:spAutoFit/>
          </a:bodyPr>
          <a:lstStyle/>
          <a:p>
            <a:pPr algn="ctr"/>
            <a:endParaRPr lang="tr-TR" sz="3600" b="1" dirty="0">
              <a:solidFill>
                <a:srgbClr val="FF0000"/>
              </a:solidFill>
              <a:effectLst>
                <a:outerShdw blurRad="38100" dist="38100" dir="2700000" algn="tl">
                  <a:srgbClr val="000000">
                    <a:alpha val="43137"/>
                  </a:srgbClr>
                </a:outerShdw>
              </a:effectLst>
            </a:endParaRPr>
          </a:p>
        </p:txBody>
      </p:sp>
      <p:sp>
        <p:nvSpPr>
          <p:cNvPr id="5" name="Slayt Numarası Yer Tutucusu 4"/>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1</a:t>
            </a:fld>
            <a:endParaRPr lang="en-CA" dirty="0">
              <a:solidFill>
                <a:prstClr val="black">
                  <a:tint val="75000"/>
                </a:prstClr>
              </a:solidFill>
            </a:endParaRPr>
          </a:p>
        </p:txBody>
      </p:sp>
      <p:sp>
        <p:nvSpPr>
          <p:cNvPr id="6" name="Metin kutusu 5"/>
          <p:cNvSpPr txBox="1"/>
          <p:nvPr/>
        </p:nvSpPr>
        <p:spPr>
          <a:xfrm>
            <a:off x="1825302" y="2537237"/>
            <a:ext cx="8712968" cy="3416320"/>
          </a:xfrm>
          <a:prstGeom prst="rect">
            <a:avLst/>
          </a:prstGeom>
          <a:noFill/>
        </p:spPr>
        <p:txBody>
          <a:bodyPr wrap="square" rtlCol="0">
            <a:spAutoFit/>
          </a:bodyPr>
          <a:lstStyle/>
          <a:p>
            <a:pPr algn="ctr"/>
            <a:r>
              <a:rPr lang="tr-TR" sz="5400" b="1" dirty="0" smtClean="0">
                <a:solidFill>
                  <a:prstClr val="white"/>
                </a:solidFill>
              </a:rPr>
              <a:t>KAMU-ÜNİVERSİTE-SANAYİ İŞBİRİLİĞİNDE KOSGEB’İN KOBİ’LERE SAĞLADIĞI DESTEKLERİN ÖNEMİ</a:t>
            </a:r>
            <a:endParaRPr lang="tr-TR" sz="5400" b="1" dirty="0">
              <a:solidFill>
                <a:prstClr val="white"/>
              </a:solidFill>
            </a:endParaRPr>
          </a:p>
        </p:txBody>
      </p:sp>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8800" y="780950"/>
            <a:ext cx="2290277" cy="1483227"/>
          </a:xfrm>
          <a:prstGeom prst="rect">
            <a:avLst/>
          </a:prstGeom>
        </p:spPr>
      </p:pic>
    </p:spTree>
    <p:extLst>
      <p:ext uri="{BB962C8B-B14F-4D97-AF65-F5344CB8AC3E}">
        <p14:creationId xmlns:p14="http://schemas.microsoft.com/office/powerpoint/2010/main" val="2156746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
          <p:cNvSpPr txBox="1">
            <a:spLocks noChangeArrowheads="1"/>
          </p:cNvSpPr>
          <p:nvPr/>
        </p:nvSpPr>
        <p:spPr bwMode="auto">
          <a:xfrm>
            <a:off x="1980940" y="91752"/>
            <a:ext cx="3305556" cy="202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4893" tIns="38943" rIns="74893" bIns="38943">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9pPr>
          </a:lstStyle>
          <a:p>
            <a:pPr eaLnBrk="1" hangingPunct="1">
              <a:buSzPct val="100000"/>
              <a:defRPr/>
            </a:pPr>
            <a:r>
              <a:rPr lang="tr-TR" sz="794" b="1" dirty="0">
                <a:latin typeface="Arial" panose="020B0604020202020204" pitchFamily="34" charset="0"/>
                <a:cs typeface="Arial" panose="020B0604020202020204" pitchFamily="34" charset="0"/>
              </a:rPr>
              <a:t>Bilim, Sanayi ve  Bakanlığı</a:t>
            </a:r>
          </a:p>
        </p:txBody>
      </p:sp>
      <p:sp>
        <p:nvSpPr>
          <p:cNvPr id="13" name="Text Box 4"/>
          <p:cNvSpPr txBox="1">
            <a:spLocks noChangeArrowheads="1"/>
          </p:cNvSpPr>
          <p:nvPr/>
        </p:nvSpPr>
        <p:spPr bwMode="auto">
          <a:xfrm>
            <a:off x="1980940" y="213590"/>
            <a:ext cx="3305556" cy="202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4893" tIns="38943" rIns="74893" bIns="38943">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anose="020F0502020204030204" pitchFamily="34" charset="0"/>
                <a:ea typeface="Microsoft YaHei" panose="020B0503020204020204" pitchFamily="34" charset="-122"/>
              </a:defRPr>
            </a:lvl9pPr>
          </a:lstStyle>
          <a:p>
            <a:pPr>
              <a:buSzPct val="100000"/>
              <a:defRPr/>
            </a:pPr>
            <a:r>
              <a:rPr lang="tr-TR" sz="794" dirty="0">
                <a:latin typeface="Arial" panose="020B0604020202020204" pitchFamily="34" charset="0"/>
                <a:cs typeface="Arial" panose="020B0604020202020204" pitchFamily="34" charset="0"/>
              </a:rPr>
              <a:t>Bilim ve Teknoloji Genel Müdürlüğü</a:t>
            </a:r>
          </a:p>
        </p:txBody>
      </p:sp>
      <p:sp>
        <p:nvSpPr>
          <p:cNvPr id="3" name="Dikdörtgen 2"/>
          <p:cNvSpPr/>
          <p:nvPr/>
        </p:nvSpPr>
        <p:spPr>
          <a:xfrm>
            <a:off x="1957589" y="1735446"/>
            <a:ext cx="7933792" cy="3415609"/>
          </a:xfrm>
          <a:prstGeom prst="rect">
            <a:avLst/>
          </a:prstGeom>
        </p:spPr>
        <p:txBody>
          <a:bodyPr wrap="square" lIns="90735" tIns="45368" rIns="90735" bIns="45368">
            <a:spAutoFit/>
          </a:bodyPr>
          <a:lstStyle/>
          <a:p>
            <a:pPr marL="340260" indent="-340260" algn="just">
              <a:lnSpc>
                <a:spcPct val="150000"/>
              </a:lnSpc>
              <a:buFont typeface="Wingdings" panose="05000000000000000000" pitchFamily="2" charset="2"/>
              <a:buChar char="Ø"/>
            </a:pPr>
            <a:r>
              <a:rPr lang="tr-TR" dirty="0" smtClean="0"/>
              <a:t>İthalatı </a:t>
            </a:r>
            <a:r>
              <a:rPr lang="tr-TR" dirty="0"/>
              <a:t>yüksek olan stratejik ürünlerin </a:t>
            </a:r>
            <a:r>
              <a:rPr lang="tr-TR" b="1" dirty="0"/>
              <a:t>yerlileştirilmesi</a:t>
            </a:r>
            <a:r>
              <a:rPr lang="tr-TR" dirty="0"/>
              <a:t> ve </a:t>
            </a:r>
            <a:r>
              <a:rPr lang="tr-TR" b="1" dirty="0"/>
              <a:t>millileştirilmesi</a:t>
            </a:r>
            <a:r>
              <a:rPr lang="tr-TR" dirty="0"/>
              <a:t>,</a:t>
            </a:r>
          </a:p>
          <a:p>
            <a:pPr marL="340260" indent="-340260" algn="just">
              <a:lnSpc>
                <a:spcPct val="150000"/>
              </a:lnSpc>
              <a:buFont typeface="Wingdings" panose="05000000000000000000" pitchFamily="2" charset="2"/>
              <a:buChar char="Ø"/>
            </a:pPr>
            <a:r>
              <a:rPr lang="tr-TR" dirty="0"/>
              <a:t>Üretimde daha yüksek oranda </a:t>
            </a:r>
            <a:r>
              <a:rPr lang="tr-TR" b="1" dirty="0"/>
              <a:t>yerli girdi kullanımının </a:t>
            </a:r>
            <a:r>
              <a:rPr lang="tr-TR" dirty="0"/>
              <a:t>sağlanması,</a:t>
            </a:r>
          </a:p>
          <a:p>
            <a:pPr marL="340260" indent="-340260" algn="just">
              <a:lnSpc>
                <a:spcPct val="150000"/>
              </a:lnSpc>
              <a:buFont typeface="Wingdings" panose="05000000000000000000" pitchFamily="2" charset="2"/>
              <a:buChar char="Ø"/>
            </a:pPr>
            <a:r>
              <a:rPr lang="tr-TR" dirty="0"/>
              <a:t>KOBİ’lerin teknolojik </a:t>
            </a:r>
            <a:r>
              <a:rPr lang="tr-TR" b="1" dirty="0"/>
              <a:t>üretim yeteneklerinin </a:t>
            </a:r>
            <a:r>
              <a:rPr lang="tr-TR" dirty="0"/>
              <a:t>geliştirilmesi ve teknolojinin tabana yayılması,</a:t>
            </a:r>
          </a:p>
          <a:p>
            <a:pPr marL="340260" indent="-340260" algn="just">
              <a:lnSpc>
                <a:spcPct val="150000"/>
              </a:lnSpc>
              <a:buFont typeface="Wingdings" panose="05000000000000000000" pitchFamily="2" charset="2"/>
              <a:buChar char="Ø"/>
            </a:pPr>
            <a:r>
              <a:rPr lang="tr-TR" dirty="0"/>
              <a:t>KOBİ ile </a:t>
            </a:r>
            <a:r>
              <a:rPr lang="tr-TR" b="1" dirty="0"/>
              <a:t>büyük işletmelerin </a:t>
            </a:r>
            <a:r>
              <a:rPr lang="tr-TR" dirty="0"/>
              <a:t>birlikte </a:t>
            </a:r>
            <a:r>
              <a:rPr lang="tr-TR" dirty="0" smtClean="0"/>
              <a:t>proje gerçekleştirme yeteneklerinin </a:t>
            </a:r>
            <a:r>
              <a:rPr lang="tr-TR" dirty="0"/>
              <a:t>geliştirilmesi,</a:t>
            </a:r>
          </a:p>
          <a:p>
            <a:pPr marL="340260" indent="-340260" algn="just">
              <a:lnSpc>
                <a:spcPct val="150000"/>
              </a:lnSpc>
              <a:buFont typeface="Wingdings" panose="05000000000000000000" pitchFamily="2" charset="2"/>
              <a:buChar char="Ø"/>
            </a:pPr>
            <a:r>
              <a:rPr lang="tr-TR" b="1" dirty="0" smtClean="0"/>
              <a:t>Cari açığın azaltılmasına </a:t>
            </a:r>
            <a:r>
              <a:rPr lang="tr-TR" dirty="0" smtClean="0"/>
              <a:t>katkıda bulunacak yatırımların desteklenmesidir</a:t>
            </a:r>
            <a:r>
              <a:rPr lang="tr-TR" dirty="0" smtClean="0"/>
              <a:t>.</a:t>
            </a:r>
          </a:p>
          <a:p>
            <a:pPr marL="340260" indent="-340260" algn="just">
              <a:lnSpc>
                <a:spcPct val="150000"/>
              </a:lnSpc>
              <a:buFont typeface="Wingdings" panose="05000000000000000000" pitchFamily="2" charset="2"/>
              <a:buChar char="Ø"/>
            </a:pPr>
            <a:r>
              <a:rPr lang="tr-TR" b="1" dirty="0" smtClean="0"/>
              <a:t>Destek Rakamı 5 MİLYON TL, Oran: %100</a:t>
            </a:r>
            <a:endParaRPr lang="tr-TR" b="1" dirty="0"/>
          </a:p>
        </p:txBody>
      </p:sp>
      <p:pic>
        <p:nvPicPr>
          <p:cNvPr id="8" name="Picture 3"/>
          <p:cNvPicPr>
            <a:picLocks noChangeAspect="1" noChangeArrowheads="1"/>
          </p:cNvPicPr>
          <p:nvPr/>
        </p:nvPicPr>
        <p:blipFill>
          <a:blip r:embed="rId2" cstate="print"/>
          <a:srcRect/>
          <a:stretch>
            <a:fillRect/>
          </a:stretch>
        </p:blipFill>
        <p:spPr bwMode="auto">
          <a:xfrm>
            <a:off x="9647578" y="175957"/>
            <a:ext cx="714757" cy="507913"/>
          </a:xfrm>
          <a:prstGeom prst="rect">
            <a:avLst/>
          </a:prstGeom>
          <a:noFill/>
          <a:ln w="9525">
            <a:noFill/>
            <a:miter lim="800000"/>
            <a:headEnd/>
            <a:tailEnd/>
          </a:ln>
        </p:spPr>
      </p:pic>
      <p:sp>
        <p:nvSpPr>
          <p:cNvPr id="9" name="1 Başlık"/>
          <p:cNvSpPr txBox="1">
            <a:spLocks/>
          </p:cNvSpPr>
          <p:nvPr/>
        </p:nvSpPr>
        <p:spPr bwMode="auto">
          <a:xfrm>
            <a:off x="2757069" y="17906"/>
            <a:ext cx="6748538" cy="824011"/>
          </a:xfrm>
          <a:prstGeom prst="rect">
            <a:avLst/>
          </a:prstGeom>
          <a:noFill/>
          <a:ln>
            <a:noFill/>
          </a:ln>
          <a:extLst/>
        </p:spPr>
        <p:txBody>
          <a:bodyPr lIns="90735" tIns="45368" rIns="90735" bIns="45368"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tr-TR" sz="1993" b="1" dirty="0">
                <a:solidFill>
                  <a:srgbClr val="00BAD5"/>
                </a:solidFill>
                <a:latin typeface="Calibri" pitchFamily="34" charset="0"/>
                <a:ea typeface="ヒラギノ角ゴ Pro W3" pitchFamily="1" charset="-128"/>
                <a:cs typeface="+mn-cs"/>
              </a:rPr>
              <a:t>STRATEJİK ÜRÜN DESTEK </a:t>
            </a:r>
            <a:r>
              <a:rPr lang="tr-TR" sz="1993" b="1" dirty="0" smtClean="0">
                <a:solidFill>
                  <a:srgbClr val="00BAD5"/>
                </a:solidFill>
                <a:latin typeface="Calibri" pitchFamily="34" charset="0"/>
                <a:ea typeface="ヒラギノ角ゴ Pro W3" pitchFamily="1" charset="-128"/>
                <a:cs typeface="+mn-cs"/>
              </a:rPr>
              <a:t>PROGRAMI</a:t>
            </a:r>
            <a:endParaRPr lang="tr-TR" sz="1993" b="1" dirty="0">
              <a:solidFill>
                <a:srgbClr val="00BAD5"/>
              </a:solidFill>
              <a:latin typeface="Calibri" pitchFamily="34" charset="0"/>
              <a:ea typeface="ヒラギノ角ゴ Pro W3" pitchFamily="1" charset="-128"/>
              <a:cs typeface="+mn-cs"/>
            </a:endParaRPr>
          </a:p>
        </p:txBody>
      </p:sp>
      <p:pic>
        <p:nvPicPr>
          <p:cNvPr id="10" name="Resim 9"/>
          <p:cNvPicPr/>
          <p:nvPr/>
        </p:nvPicPr>
        <p:blipFill>
          <a:blip r:embed="rId3" cstate="print">
            <a:extLst>
              <a:ext uri="{28A0092B-C50C-407E-A947-70E740481C1C}">
                <a14:useLocalDpi xmlns:a14="http://schemas.microsoft.com/office/drawing/2010/main" val="0"/>
              </a:ext>
            </a:extLst>
          </a:blip>
          <a:stretch>
            <a:fillRect/>
          </a:stretch>
        </p:blipFill>
        <p:spPr>
          <a:xfrm>
            <a:off x="8297756" y="5126019"/>
            <a:ext cx="2331086" cy="1416770"/>
          </a:xfrm>
          <a:prstGeom prst="rect">
            <a:avLst/>
          </a:prstGeom>
        </p:spPr>
      </p:pic>
      <p:sp>
        <p:nvSpPr>
          <p:cNvPr id="2" name="Slayt Numarası Yer Tutucusu 1"/>
          <p:cNvSpPr>
            <a:spLocks noGrp="1"/>
          </p:cNvSpPr>
          <p:nvPr>
            <p:ph type="sldNum" sz="quarter" idx="12"/>
          </p:nvPr>
        </p:nvSpPr>
        <p:spPr/>
        <p:txBody>
          <a:bodyPr/>
          <a:lstStyle/>
          <a:p>
            <a:pPr>
              <a:defRPr/>
            </a:pPr>
            <a:fld id="{FF16F97C-866D-4F85-A1F6-DDF39F62CB6A}" type="slidenum">
              <a:rPr lang="en-CA" smtClean="0"/>
              <a:pPr>
                <a:defRPr/>
              </a:pPr>
              <a:t>10</a:t>
            </a:fld>
            <a:endParaRPr lang="en-CA"/>
          </a:p>
        </p:txBody>
      </p:sp>
      <p:pic>
        <p:nvPicPr>
          <p:cNvPr id="12" name="Resim 11"/>
          <p:cNvPicPr/>
          <p:nvPr/>
        </p:nvPicPr>
        <p:blipFill>
          <a:blip r:embed="rId4" cstate="print">
            <a:extLst>
              <a:ext uri="{28A0092B-C50C-407E-A947-70E740481C1C}">
                <a14:useLocalDpi xmlns:a14="http://schemas.microsoft.com/office/drawing/2010/main" val="0"/>
              </a:ext>
            </a:extLst>
          </a:blip>
          <a:stretch>
            <a:fillRect/>
          </a:stretch>
        </p:blipFill>
        <p:spPr>
          <a:xfrm>
            <a:off x="1518712" y="47986"/>
            <a:ext cx="1183225" cy="704018"/>
          </a:xfrm>
          <a:prstGeom prst="rect">
            <a:avLst/>
          </a:prstGeom>
        </p:spPr>
      </p:pic>
      <p:sp>
        <p:nvSpPr>
          <p:cNvPr id="14" name="Metin kutusu 8"/>
          <p:cNvSpPr txBox="1"/>
          <p:nvPr/>
        </p:nvSpPr>
        <p:spPr>
          <a:xfrm>
            <a:off x="1957589" y="1125473"/>
            <a:ext cx="4447961" cy="367964"/>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kern="1200">
                <a:solidFill>
                  <a:schemeClr val="tx1"/>
                </a:solidFill>
                <a:latin typeface="Calibri" pitchFamily="34" charset="0"/>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fontAlgn="auto">
              <a:spcBef>
                <a:spcPts val="0"/>
              </a:spcBef>
              <a:spcAft>
                <a:spcPts val="0"/>
              </a:spcAft>
            </a:pPr>
            <a:r>
              <a:rPr lang="tr-TR" b="1" dirty="0">
                <a:solidFill>
                  <a:srgbClr val="00BAD5"/>
                </a:solidFill>
                <a:latin typeface="Calibri"/>
                <a:ea typeface="+mn-ea"/>
              </a:rPr>
              <a:t>PROGRAMIN AMACI</a:t>
            </a:r>
          </a:p>
        </p:txBody>
      </p:sp>
    </p:spTree>
    <p:extLst>
      <p:ext uri="{BB962C8B-B14F-4D97-AF65-F5344CB8AC3E}">
        <p14:creationId xmlns:p14="http://schemas.microsoft.com/office/powerpoint/2010/main" val="1411718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103047" y="2120189"/>
            <a:ext cx="996421" cy="10001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9653320" y="199110"/>
            <a:ext cx="724965" cy="480888"/>
          </a:xfrm>
          <a:prstGeom prst="rect">
            <a:avLst/>
          </a:prstGeom>
          <a:noFill/>
          <a:ln w="9525">
            <a:noFill/>
            <a:miter lim="800000"/>
            <a:headEnd/>
            <a:tailEnd/>
          </a:ln>
        </p:spPr>
      </p:pic>
      <p:sp>
        <p:nvSpPr>
          <p:cNvPr id="4" name="3 Metin kutusu"/>
          <p:cNvSpPr txBox="1"/>
          <p:nvPr/>
        </p:nvSpPr>
        <p:spPr>
          <a:xfrm>
            <a:off x="3135219" y="1832132"/>
            <a:ext cx="7486680" cy="4384677"/>
          </a:xfrm>
          <a:prstGeom prst="rect">
            <a:avLst/>
          </a:prstGeom>
          <a:noFill/>
        </p:spPr>
        <p:txBody>
          <a:bodyPr wrap="square" lIns="91072" tIns="45537" rIns="91072" bIns="45537" rtlCol="0">
            <a:spAutoFit/>
          </a:bodyPr>
          <a:lstStyle/>
          <a:p>
            <a:r>
              <a:rPr lang="tr-TR" sz="3985" b="1" dirty="0">
                <a:solidFill>
                  <a:srgbClr val="005F6E"/>
                </a:solidFill>
                <a:effectLst>
                  <a:outerShdw blurRad="38100" dist="38100" dir="2700000" algn="tl">
                    <a:srgbClr val="000000">
                      <a:alpha val="43137"/>
                    </a:srgbClr>
                  </a:outerShdw>
                </a:effectLst>
              </a:rPr>
              <a:t>KOBİ TEKNOYATIRIM - KOBİ Teknolojik Ürün Yatırım Destek Programı:</a:t>
            </a:r>
          </a:p>
          <a:p>
            <a:endParaRPr lang="tr-TR" sz="3985" b="1" dirty="0">
              <a:solidFill>
                <a:srgbClr val="005F6E"/>
              </a:solidFill>
              <a:effectLst>
                <a:outerShdw blurRad="38100" dist="38100" dir="2700000" algn="tl">
                  <a:srgbClr val="000000">
                    <a:alpha val="43137"/>
                  </a:srgbClr>
                </a:outerShdw>
              </a:effectLst>
            </a:endParaRPr>
          </a:p>
          <a:p>
            <a:r>
              <a:rPr lang="tr-TR" sz="3985" b="1" dirty="0">
                <a:solidFill>
                  <a:srgbClr val="005F6E"/>
                </a:solidFill>
                <a:effectLst>
                  <a:outerShdw blurRad="38100" dist="38100" dir="2700000" algn="tl">
                    <a:srgbClr val="000000">
                      <a:alpha val="43137"/>
                    </a:srgbClr>
                  </a:outerShdw>
                </a:effectLst>
              </a:rPr>
              <a:t>Yüksek Teknolojinin Yerli ve Milli KOBİ’ler Vasıtasıyla Tabana Yayılması </a:t>
            </a:r>
          </a:p>
        </p:txBody>
      </p:sp>
      <p:sp>
        <p:nvSpPr>
          <p:cNvPr id="2" name="Slayt Numarası Yer Tutucusu 1"/>
          <p:cNvSpPr>
            <a:spLocks noGrp="1"/>
          </p:cNvSpPr>
          <p:nvPr>
            <p:ph type="sldNum" sz="quarter" idx="12"/>
          </p:nvPr>
        </p:nvSpPr>
        <p:spPr>
          <a:xfrm>
            <a:off x="7864047" y="6148904"/>
            <a:ext cx="2125698" cy="363773"/>
          </a:xfrm>
        </p:spPr>
        <p:txBody>
          <a:bodyPr/>
          <a:lstStyle/>
          <a:p>
            <a:pPr>
              <a:defRPr/>
            </a:pPr>
            <a:fld id="{FF16F97C-866D-4F85-A1F6-DDF39F62CB6A}" type="slidenum">
              <a:rPr lang="en-CA" smtClean="0"/>
              <a:pPr>
                <a:defRPr/>
              </a:pPr>
              <a:t>11</a:t>
            </a:fld>
            <a:endParaRPr lang="en-CA" dirty="0"/>
          </a:p>
        </p:txBody>
      </p:sp>
      <p:pic>
        <p:nvPicPr>
          <p:cNvPr id="10" name="Picture 11"/>
          <p:cNvPicPr>
            <a:picLocks/>
          </p:cNvPicPr>
          <p:nvPr/>
        </p:nvPicPr>
        <p:blipFill rotWithShape="1">
          <a:blip r:embed="rId4">
            <a:extLst>
              <a:ext uri="{28A0092B-C50C-407E-A947-70E740481C1C}">
                <a14:useLocalDpi xmlns:a14="http://schemas.microsoft.com/office/drawing/2010/main" val="0"/>
              </a:ext>
            </a:extLst>
          </a:blip>
          <a:srcRect t="13694" b="15555"/>
          <a:stretch/>
        </p:blipFill>
        <p:spPr bwMode="auto">
          <a:xfrm>
            <a:off x="4423727" y="0"/>
            <a:ext cx="3466062" cy="165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Komut Düğmesi: Geri veya Önceki 6">
            <a:hlinkClick r:id="rId5" action="ppaction://hlinksldjump" highlightClick="1"/>
          </p:cNvPr>
          <p:cNvSpPr/>
          <p:nvPr/>
        </p:nvSpPr>
        <p:spPr>
          <a:xfrm>
            <a:off x="11679008" y="6512644"/>
            <a:ext cx="467544" cy="31277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solidFill>
                <a:prstClr val="black"/>
              </a:solidFill>
            </a:endParaRPr>
          </a:p>
        </p:txBody>
      </p:sp>
    </p:spTree>
    <p:extLst>
      <p:ext uri="{BB962C8B-B14F-4D97-AF65-F5344CB8AC3E}">
        <p14:creationId xmlns:p14="http://schemas.microsoft.com/office/powerpoint/2010/main" val="1280322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9893926" y="238136"/>
            <a:ext cx="714757" cy="507913"/>
          </a:xfrm>
          <a:prstGeom prst="rect">
            <a:avLst/>
          </a:prstGeom>
          <a:noFill/>
          <a:ln w="9525">
            <a:noFill/>
            <a:miter lim="800000"/>
            <a:headEnd/>
            <a:tailEnd/>
          </a:ln>
        </p:spPr>
      </p:pic>
      <p:sp>
        <p:nvSpPr>
          <p:cNvPr id="22" name="21 Metin kutusu"/>
          <p:cNvSpPr txBox="1"/>
          <p:nvPr/>
        </p:nvSpPr>
        <p:spPr>
          <a:xfrm>
            <a:off x="2120217" y="1542239"/>
            <a:ext cx="7604097" cy="3609252"/>
          </a:xfrm>
          <a:prstGeom prst="rect">
            <a:avLst/>
          </a:prstGeom>
          <a:noFill/>
        </p:spPr>
        <p:txBody>
          <a:bodyPr wrap="square" lIns="90735" tIns="45368" rIns="90735" bIns="45368" rtlCol="0">
            <a:spAutoFit/>
          </a:bodyPr>
          <a:lstStyle/>
          <a:p>
            <a:pPr>
              <a:defRPr/>
            </a:pPr>
            <a:endParaRPr lang="sv-SE" sz="1986" b="1" dirty="0">
              <a:solidFill>
                <a:srgbClr val="00BAD5"/>
              </a:solidFill>
            </a:endParaRPr>
          </a:p>
          <a:p>
            <a:pPr marL="340260" indent="-340260" algn="just">
              <a:lnSpc>
                <a:spcPct val="150000"/>
              </a:lnSpc>
              <a:buFont typeface="Wingdings" panose="05000000000000000000" pitchFamily="2" charset="2"/>
              <a:buChar char="Ø"/>
            </a:pPr>
            <a:r>
              <a:rPr lang="tr-TR" sz="1986" dirty="0">
                <a:solidFill>
                  <a:srgbClr val="1B5363"/>
                </a:solidFill>
              </a:rPr>
              <a:t>Öncelikli teknoloji alanlarında yer alan Ar-Ge ve yenilik faaliyetleri sonucu ortaya çıkan yeni ürün/ürünleri ticarileştirmek,</a:t>
            </a:r>
          </a:p>
          <a:p>
            <a:pPr marL="340260" indent="-340260" algn="just">
              <a:lnSpc>
                <a:spcPct val="150000"/>
              </a:lnSpc>
              <a:buFont typeface="Wingdings" panose="05000000000000000000" pitchFamily="2" charset="2"/>
              <a:buChar char="Ø"/>
            </a:pPr>
            <a:r>
              <a:rPr lang="tr-TR" sz="1986" dirty="0">
                <a:solidFill>
                  <a:srgbClr val="1B5363"/>
                </a:solidFill>
              </a:rPr>
              <a:t>Ülke ekonomisine katma değer oluşturmak,</a:t>
            </a:r>
          </a:p>
          <a:p>
            <a:pPr marL="340260" indent="-340260" algn="just">
              <a:lnSpc>
                <a:spcPct val="150000"/>
              </a:lnSpc>
              <a:buFont typeface="Wingdings" panose="05000000000000000000" pitchFamily="2" charset="2"/>
              <a:buChar char="Ø"/>
            </a:pPr>
            <a:r>
              <a:rPr lang="tr-TR" sz="1986" dirty="0">
                <a:solidFill>
                  <a:srgbClr val="1B5363"/>
                </a:solidFill>
              </a:rPr>
              <a:t>Uluslararası pazarlarda yer alarak teknolojik ürün ihracatını artırmak </a:t>
            </a:r>
          </a:p>
          <a:p>
            <a:pPr algn="just">
              <a:lnSpc>
                <a:spcPct val="150000"/>
              </a:lnSpc>
            </a:pPr>
            <a:r>
              <a:rPr lang="tr-TR" sz="1986" dirty="0">
                <a:solidFill>
                  <a:srgbClr val="1B5363"/>
                </a:solidFill>
              </a:rPr>
              <a:t>için işletmelerin yapacakları teknolojik ürün yatırımlarının desteklenmesidir</a:t>
            </a:r>
            <a:r>
              <a:rPr lang="tr-TR" sz="1986" dirty="0" smtClean="0">
                <a:solidFill>
                  <a:srgbClr val="1B5363"/>
                </a:solidFill>
              </a:rPr>
              <a:t>.</a:t>
            </a:r>
          </a:p>
          <a:p>
            <a:pPr algn="just">
              <a:lnSpc>
                <a:spcPct val="150000"/>
              </a:lnSpc>
            </a:pPr>
            <a:r>
              <a:rPr lang="tr-TR" sz="2000" b="1" dirty="0"/>
              <a:t>Destek Rakamı 5 MİLYON TL, Oran: %</a:t>
            </a:r>
            <a:r>
              <a:rPr lang="tr-TR" sz="2000" b="1" dirty="0" smtClean="0"/>
              <a:t>100</a:t>
            </a:r>
            <a:endParaRPr lang="tr-TR" sz="2000" b="1" dirty="0"/>
          </a:p>
        </p:txBody>
      </p:sp>
      <p:sp>
        <p:nvSpPr>
          <p:cNvPr id="8" name="1 Başlık"/>
          <p:cNvSpPr txBox="1">
            <a:spLocks/>
          </p:cNvSpPr>
          <p:nvPr/>
        </p:nvSpPr>
        <p:spPr bwMode="auto">
          <a:xfrm>
            <a:off x="2845418" y="213787"/>
            <a:ext cx="6868160" cy="824011"/>
          </a:xfrm>
          <a:prstGeom prst="rect">
            <a:avLst/>
          </a:prstGeom>
          <a:noFill/>
          <a:ln>
            <a:noFill/>
          </a:ln>
          <a:extLst/>
        </p:spPr>
        <p:txBody>
          <a:bodyPr lIns="90735" tIns="45368" rIns="90735" bIns="45368"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tr-TR" sz="1793" b="1" dirty="0">
                <a:solidFill>
                  <a:srgbClr val="00BAD5"/>
                </a:solidFill>
                <a:latin typeface="Calibri" pitchFamily="34" charset="0"/>
                <a:ea typeface="ヒラギノ角ゴ Pro W3" pitchFamily="1" charset="-128"/>
                <a:cs typeface="+mn-cs"/>
              </a:rPr>
              <a:t>KOBİ TEKNOYATIRIM - KOBİ TEKNOLOJİK ÜRÜN YATIRIM DESTEK </a:t>
            </a:r>
            <a:r>
              <a:rPr lang="tr-TR" sz="1793" b="1" dirty="0" smtClean="0">
                <a:solidFill>
                  <a:srgbClr val="00BAD5"/>
                </a:solidFill>
                <a:latin typeface="Calibri" pitchFamily="34" charset="0"/>
                <a:ea typeface="ヒラギノ角ゴ Pro W3" pitchFamily="1" charset="-128"/>
                <a:cs typeface="+mn-cs"/>
              </a:rPr>
              <a:t>PROGRAMI</a:t>
            </a:r>
            <a:endParaRPr lang="sv-SE" sz="1793" b="1" dirty="0">
              <a:solidFill>
                <a:srgbClr val="00BAD5"/>
              </a:solidFill>
              <a:latin typeface="Calibri" pitchFamily="34" charset="0"/>
              <a:ea typeface="ヒラギノ角ゴ Pro W3" pitchFamily="1" charset="-128"/>
              <a:cs typeface="+mn-cs"/>
            </a:endParaRPr>
          </a:p>
        </p:txBody>
      </p:sp>
      <p:pic>
        <p:nvPicPr>
          <p:cNvPr id="13" name="Picture 11"/>
          <p:cNvPicPr>
            <a:picLocks/>
          </p:cNvPicPr>
          <p:nvPr/>
        </p:nvPicPr>
        <p:blipFill rotWithShape="1">
          <a:blip r:embed="rId4">
            <a:extLst>
              <a:ext uri="{28A0092B-C50C-407E-A947-70E740481C1C}">
                <a14:useLocalDpi xmlns:a14="http://schemas.microsoft.com/office/drawing/2010/main" val="0"/>
              </a:ext>
            </a:extLst>
          </a:blip>
          <a:srcRect t="13694" b="15555"/>
          <a:stretch/>
        </p:blipFill>
        <p:spPr bwMode="auto">
          <a:xfrm>
            <a:off x="8086578" y="4701286"/>
            <a:ext cx="2164708" cy="181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pPr>
              <a:defRPr/>
            </a:pPr>
            <a:fld id="{FF16F97C-866D-4F85-A1F6-DDF39F62CB6A}" type="slidenum">
              <a:rPr lang="en-CA" smtClean="0"/>
              <a:pPr>
                <a:defRPr/>
              </a:pPr>
              <a:t>12</a:t>
            </a:fld>
            <a:endParaRPr lang="en-CA" dirty="0"/>
          </a:p>
        </p:txBody>
      </p:sp>
      <p:pic>
        <p:nvPicPr>
          <p:cNvPr id="9" name="Picture 11"/>
          <p:cNvPicPr>
            <a:picLocks/>
          </p:cNvPicPr>
          <p:nvPr/>
        </p:nvPicPr>
        <p:blipFill rotWithShape="1">
          <a:blip r:embed="rId4">
            <a:extLst>
              <a:ext uri="{28A0092B-C50C-407E-A947-70E740481C1C}">
                <a14:useLocalDpi xmlns:a14="http://schemas.microsoft.com/office/drawing/2010/main" val="0"/>
              </a:ext>
            </a:extLst>
          </a:blip>
          <a:srcRect t="13694" b="15555"/>
          <a:stretch/>
        </p:blipFill>
        <p:spPr bwMode="auto">
          <a:xfrm>
            <a:off x="1733938" y="179482"/>
            <a:ext cx="1027180" cy="70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8"/>
          <p:cNvSpPr txBox="1"/>
          <p:nvPr/>
        </p:nvSpPr>
        <p:spPr>
          <a:xfrm>
            <a:off x="2129602" y="1234931"/>
            <a:ext cx="4447961" cy="367964"/>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kern="1200">
                <a:solidFill>
                  <a:schemeClr val="tx1"/>
                </a:solidFill>
                <a:latin typeface="Calibri" pitchFamily="34" charset="0"/>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r>
              <a:rPr lang="tr-TR" b="1" dirty="0">
                <a:solidFill>
                  <a:srgbClr val="00BAD5"/>
                </a:solidFill>
              </a:rPr>
              <a:t>PROGRAMIN AMACI</a:t>
            </a:r>
          </a:p>
        </p:txBody>
      </p:sp>
    </p:spTree>
    <p:extLst>
      <p:ext uri="{BB962C8B-B14F-4D97-AF65-F5344CB8AC3E}">
        <p14:creationId xmlns:p14="http://schemas.microsoft.com/office/powerpoint/2010/main" val="1927448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FF16F97C-866D-4F85-A1F6-DDF39F62CB6A}" type="slidenum">
              <a:rPr lang="en-CA" smtClean="0"/>
              <a:pPr>
                <a:defRPr/>
              </a:pPr>
              <a:t>13</a:t>
            </a:fld>
            <a:endParaRPr lang="en-CA"/>
          </a:p>
        </p:txBody>
      </p:sp>
      <p:sp>
        <p:nvSpPr>
          <p:cNvPr id="5" name="Dikdörtgen 4"/>
          <p:cNvSpPr/>
          <p:nvPr/>
        </p:nvSpPr>
        <p:spPr>
          <a:xfrm>
            <a:off x="2469861" y="1071367"/>
            <a:ext cx="6887165" cy="459955"/>
          </a:xfrm>
          <a:prstGeom prst="rect">
            <a:avLst/>
          </a:prstGeom>
        </p:spPr>
        <p:txBody>
          <a:bodyPr wrap="square">
            <a:spAutoFit/>
          </a:bodyPr>
          <a:lstStyle/>
          <a:p>
            <a:pPr algn="ctr">
              <a:spcAft>
                <a:spcPts val="598"/>
              </a:spcAft>
              <a:defRPr/>
            </a:pPr>
            <a:r>
              <a:rPr lang="tr-TR" sz="2391" b="1" dirty="0">
                <a:solidFill>
                  <a:srgbClr val="00ADEF"/>
                </a:solidFill>
              </a:rPr>
              <a:t>İŞBİRLİĞİ PROTOKOLLERİ</a:t>
            </a:r>
            <a:endParaRPr lang="sv-SE" sz="2391" b="1" dirty="0">
              <a:solidFill>
                <a:srgbClr val="00ADEF"/>
              </a:solidFill>
            </a:endParaRPr>
          </a:p>
        </p:txBody>
      </p:sp>
      <p:pic>
        <p:nvPicPr>
          <p:cNvPr id="7" name="Picture 3"/>
          <p:cNvPicPr>
            <a:picLocks noChangeAspect="1" noChangeArrowheads="1"/>
          </p:cNvPicPr>
          <p:nvPr/>
        </p:nvPicPr>
        <p:blipFill>
          <a:blip r:embed="rId2" cstate="print"/>
          <a:srcRect/>
          <a:stretch>
            <a:fillRect/>
          </a:stretch>
        </p:blipFill>
        <p:spPr bwMode="auto">
          <a:xfrm>
            <a:off x="9520085" y="157217"/>
            <a:ext cx="711964" cy="504056"/>
          </a:xfrm>
          <a:prstGeom prst="rect">
            <a:avLst/>
          </a:prstGeom>
          <a:noFill/>
          <a:ln w="9525">
            <a:noFill/>
            <a:miter lim="800000"/>
            <a:headEnd/>
            <a:tailEnd/>
          </a:ln>
        </p:spPr>
      </p:pic>
      <p:graphicFrame>
        <p:nvGraphicFramePr>
          <p:cNvPr id="9" name="Diyagram 8"/>
          <p:cNvGraphicFramePr/>
          <p:nvPr>
            <p:extLst/>
          </p:nvPr>
        </p:nvGraphicFramePr>
        <p:xfrm>
          <a:off x="6004758" y="2264172"/>
          <a:ext cx="4017513" cy="4048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yagram 9"/>
          <p:cNvGraphicFramePr/>
          <p:nvPr>
            <p:extLst/>
          </p:nvPr>
        </p:nvGraphicFramePr>
        <p:xfrm>
          <a:off x="1830281" y="2192164"/>
          <a:ext cx="4017513" cy="40489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Dikdörtgen 11"/>
          <p:cNvSpPr/>
          <p:nvPr/>
        </p:nvSpPr>
        <p:spPr>
          <a:xfrm>
            <a:off x="6102419" y="1547770"/>
            <a:ext cx="4017513" cy="398628"/>
          </a:xfrm>
          <a:prstGeom prst="rect">
            <a:avLst/>
          </a:prstGeom>
        </p:spPr>
        <p:txBody>
          <a:bodyPr wrap="square">
            <a:spAutoFit/>
          </a:bodyPr>
          <a:lstStyle/>
          <a:p>
            <a:pPr algn="ctr">
              <a:spcAft>
                <a:spcPts val="598"/>
              </a:spcAft>
              <a:defRPr/>
            </a:pPr>
            <a:endParaRPr lang="sv-SE" sz="1993" b="1" dirty="0">
              <a:solidFill>
                <a:srgbClr val="00B0F0"/>
              </a:solidFill>
              <a:cs typeface="Arial Tur" pitchFamily="34" charset="0"/>
            </a:endParaRPr>
          </a:p>
        </p:txBody>
      </p:sp>
      <p:pic>
        <p:nvPicPr>
          <p:cNvPr id="14" name="Picture 11"/>
          <p:cNvPicPr>
            <a:picLocks/>
          </p:cNvPicPr>
          <p:nvPr/>
        </p:nvPicPr>
        <p:blipFill rotWithShape="1">
          <a:blip r:embed="rId13">
            <a:extLst>
              <a:ext uri="{28A0092B-C50C-407E-A947-70E740481C1C}">
                <a14:useLocalDpi xmlns:a14="http://schemas.microsoft.com/office/drawing/2010/main" val="0"/>
              </a:ext>
            </a:extLst>
          </a:blip>
          <a:srcRect t="13694" b="15555"/>
          <a:stretch/>
        </p:blipFill>
        <p:spPr bwMode="auto">
          <a:xfrm>
            <a:off x="4690514" y="191904"/>
            <a:ext cx="1027180" cy="70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Resim 10"/>
          <p:cNvPicPr/>
          <p:nvPr/>
        </p:nvPicPr>
        <p:blipFill>
          <a:blip r:embed="rId14" cstate="print">
            <a:extLst>
              <a:ext uri="{28A0092B-C50C-407E-A947-70E740481C1C}">
                <a14:useLocalDpi xmlns:a14="http://schemas.microsoft.com/office/drawing/2010/main" val="0"/>
              </a:ext>
            </a:extLst>
          </a:blip>
          <a:stretch>
            <a:fillRect/>
          </a:stretch>
        </p:blipFill>
        <p:spPr>
          <a:xfrm>
            <a:off x="5713735" y="192002"/>
            <a:ext cx="1183225" cy="704018"/>
          </a:xfrm>
          <a:prstGeom prst="rect">
            <a:avLst/>
          </a:prstGeom>
        </p:spPr>
      </p:pic>
      <p:sp>
        <p:nvSpPr>
          <p:cNvPr id="13" name="Komut Düğmesi: Geri veya Önceki 12">
            <a:hlinkClick r:id="rId15" action="ppaction://hlinksldjump" highlightClick="1"/>
          </p:cNvPr>
          <p:cNvSpPr/>
          <p:nvPr/>
        </p:nvSpPr>
        <p:spPr>
          <a:xfrm>
            <a:off x="11679008" y="6512644"/>
            <a:ext cx="467544" cy="31277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solidFill>
                <a:prstClr val="black"/>
              </a:solidFill>
            </a:endParaRPr>
          </a:p>
        </p:txBody>
      </p:sp>
    </p:spTree>
    <p:extLst>
      <p:ext uri="{BB962C8B-B14F-4D97-AF65-F5344CB8AC3E}">
        <p14:creationId xmlns:p14="http://schemas.microsoft.com/office/powerpoint/2010/main" val="2287086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978089" y="2071720"/>
            <a:ext cx="1000124" cy="10001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9666627" y="199110"/>
            <a:ext cx="727659" cy="480888"/>
          </a:xfrm>
          <a:prstGeom prst="rect">
            <a:avLst/>
          </a:prstGeom>
          <a:noFill/>
          <a:ln w="9525">
            <a:noFill/>
            <a:miter lim="800000"/>
            <a:headEnd/>
            <a:tailEnd/>
          </a:ln>
        </p:spPr>
      </p:pic>
      <p:sp>
        <p:nvSpPr>
          <p:cNvPr id="4" name="3 Metin kutusu"/>
          <p:cNvSpPr txBox="1"/>
          <p:nvPr/>
        </p:nvSpPr>
        <p:spPr>
          <a:xfrm>
            <a:off x="3118141" y="1832124"/>
            <a:ext cx="7241923" cy="4154955"/>
          </a:xfrm>
          <a:prstGeom prst="rect">
            <a:avLst/>
          </a:prstGeom>
          <a:noFill/>
        </p:spPr>
        <p:txBody>
          <a:bodyPr wrap="square" lIns="91411" tIns="45706" rIns="91411" bIns="45706" rtlCol="0">
            <a:spAutoFit/>
          </a:bodyPr>
          <a:lstStyle/>
          <a:p>
            <a:r>
              <a:rPr lang="tr-TR" sz="4400" b="1" dirty="0">
                <a:solidFill>
                  <a:srgbClr val="005F6E"/>
                </a:solidFill>
                <a:effectLst>
                  <a:outerShdw blurRad="38100" dist="38100" dir="2700000" algn="tl">
                    <a:srgbClr val="000000">
                      <a:alpha val="43137"/>
                    </a:srgbClr>
                  </a:outerShdw>
                </a:effectLst>
              </a:rPr>
              <a:t>KOBİGEL – KOBİ Gelişim Destek Programı:</a:t>
            </a:r>
          </a:p>
          <a:p>
            <a:endParaRPr lang="tr-TR" sz="4400" b="1" dirty="0">
              <a:solidFill>
                <a:srgbClr val="005F6E"/>
              </a:solidFill>
              <a:effectLst>
                <a:outerShdw blurRad="38100" dist="38100" dir="2700000" algn="tl">
                  <a:srgbClr val="000000">
                    <a:alpha val="43137"/>
                  </a:srgbClr>
                </a:outerShdw>
              </a:effectLst>
            </a:endParaRPr>
          </a:p>
          <a:p>
            <a:r>
              <a:rPr lang="tr-TR" sz="4400" b="1" dirty="0">
                <a:solidFill>
                  <a:srgbClr val="005F6E"/>
                </a:solidFill>
                <a:effectLst>
                  <a:outerShdw blurRad="38100" dist="38100" dir="2700000" algn="tl">
                    <a:srgbClr val="000000">
                      <a:alpha val="43137"/>
                    </a:srgbClr>
                  </a:outerShdw>
                </a:effectLst>
              </a:rPr>
              <a:t>Bölgesel, </a:t>
            </a:r>
            <a:r>
              <a:rPr lang="tr-TR" sz="4400" b="1" dirty="0" err="1" smtClean="0">
                <a:solidFill>
                  <a:srgbClr val="005F6E"/>
                </a:solidFill>
                <a:effectLst>
                  <a:outerShdw blurRad="38100" dist="38100" dir="2700000" algn="tl">
                    <a:srgbClr val="000000">
                      <a:alpha val="43137"/>
                    </a:srgbClr>
                  </a:outerShdw>
                </a:effectLst>
              </a:rPr>
              <a:t>Sektörel</a:t>
            </a:r>
            <a:r>
              <a:rPr lang="tr-TR" sz="4400" b="1" dirty="0" smtClean="0">
                <a:solidFill>
                  <a:srgbClr val="005F6E"/>
                </a:solidFill>
                <a:effectLst>
                  <a:outerShdw blurRad="38100" dist="38100" dir="2700000" algn="tl">
                    <a:srgbClr val="000000">
                      <a:alpha val="43137"/>
                    </a:srgbClr>
                  </a:outerShdw>
                </a:effectLst>
              </a:rPr>
              <a:t> ve </a:t>
            </a:r>
            <a:r>
              <a:rPr lang="tr-TR" sz="4400" b="1" dirty="0">
                <a:solidFill>
                  <a:srgbClr val="005F6E"/>
                </a:solidFill>
                <a:effectLst>
                  <a:outerShdw blurRad="38100" dist="38100" dir="2700000" algn="tl">
                    <a:srgbClr val="000000">
                      <a:alpha val="43137"/>
                    </a:srgbClr>
                  </a:outerShdw>
                </a:effectLst>
              </a:rPr>
              <a:t>İşletmeye Özgü Destek </a:t>
            </a:r>
            <a:r>
              <a:rPr lang="tr-TR" sz="4400" b="1" dirty="0" smtClean="0">
                <a:solidFill>
                  <a:srgbClr val="005F6E"/>
                </a:solidFill>
                <a:effectLst>
                  <a:outerShdw blurRad="38100" dist="38100" dir="2700000" algn="tl">
                    <a:srgbClr val="000000">
                      <a:alpha val="43137"/>
                    </a:srgbClr>
                  </a:outerShdw>
                </a:effectLst>
              </a:rPr>
              <a:t>Modeli Tasarlanması ve Uygulanması</a:t>
            </a:r>
            <a:endParaRPr lang="tr-TR" sz="4400" b="1" dirty="0">
              <a:solidFill>
                <a:srgbClr val="005F6E"/>
              </a:solidFill>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a:xfrm>
            <a:off x="7873997" y="6332988"/>
            <a:ext cx="2133599" cy="363773"/>
          </a:xfrm>
        </p:spPr>
        <p:txBody>
          <a:bodyPr/>
          <a:lstStyle/>
          <a:p>
            <a:pPr>
              <a:defRPr/>
            </a:pPr>
            <a:fld id="{FF16F97C-866D-4F85-A1F6-DDF39F62CB6A}" type="slidenum">
              <a:rPr lang="en-CA" smtClean="0"/>
              <a:pPr>
                <a:defRPr/>
              </a:pPr>
              <a:t>14</a:t>
            </a:fld>
            <a:endParaRPr lang="en-CA" dirty="0"/>
          </a:p>
        </p:txBody>
      </p:sp>
      <p:sp>
        <p:nvSpPr>
          <p:cNvPr id="7" name="Komut Düğmesi: Geri veya Önceki 6">
            <a:hlinkClick r:id="rId4" action="ppaction://hlinksldjump" highlightClick="1"/>
          </p:cNvPr>
          <p:cNvSpPr/>
          <p:nvPr/>
        </p:nvSpPr>
        <p:spPr>
          <a:xfrm>
            <a:off x="11679008" y="6512644"/>
            <a:ext cx="467544" cy="31277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solidFill>
                <a:prstClr val="black"/>
              </a:solidFill>
            </a:endParaRPr>
          </a:p>
        </p:txBody>
      </p:sp>
    </p:spTree>
    <p:extLst>
      <p:ext uri="{BB962C8B-B14F-4D97-AF65-F5344CB8AC3E}">
        <p14:creationId xmlns:p14="http://schemas.microsoft.com/office/powerpoint/2010/main" val="35152988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 Metin kutusu"/>
          <p:cNvSpPr txBox="1"/>
          <p:nvPr/>
        </p:nvSpPr>
        <p:spPr>
          <a:xfrm>
            <a:off x="1644847" y="137133"/>
            <a:ext cx="8040261" cy="1184911"/>
          </a:xfrm>
          <a:prstGeom prst="rect">
            <a:avLst/>
          </a:prstGeom>
          <a:noFill/>
        </p:spPr>
        <p:txBody>
          <a:bodyPr wrap="square" lIns="91411" tIns="45706" rIns="91411" bIns="45706" rtlCol="0">
            <a:spAutoFit/>
          </a:bodyPr>
          <a:lstStyle/>
          <a:p>
            <a:r>
              <a:rPr lang="tr-TR" sz="2000" b="1" dirty="0">
                <a:solidFill>
                  <a:srgbClr val="00A3CA"/>
                </a:solidFill>
              </a:rPr>
              <a:t>KOBİGEL – KOBİ GELİŞİM DESTEK PROGRAMI</a:t>
            </a:r>
          </a:p>
          <a:p>
            <a:r>
              <a:rPr lang="tr-TR" sz="2000" b="1" dirty="0">
                <a:solidFill>
                  <a:srgbClr val="00A3CA"/>
                </a:solidFill>
              </a:rPr>
              <a:t>(BÖLGESEL, SEKTÖREL, ÖLÇEKSEL VE İŞLETMEYE ÖZGÜ DESTEK MODELİ)</a:t>
            </a:r>
          </a:p>
          <a:p>
            <a:endParaRPr lang="tr-TR" sz="3100" b="1" dirty="0">
              <a:solidFill>
                <a:srgbClr val="00A3CA"/>
              </a:solidFill>
            </a:endParaRPr>
          </a:p>
        </p:txBody>
      </p:sp>
      <p:pic>
        <p:nvPicPr>
          <p:cNvPr id="6" name="Picture 3"/>
          <p:cNvPicPr>
            <a:picLocks noChangeAspect="1" noChangeArrowheads="1"/>
          </p:cNvPicPr>
          <p:nvPr/>
        </p:nvPicPr>
        <p:blipFill>
          <a:blip r:embed="rId2" cstate="print"/>
          <a:srcRect/>
          <a:stretch>
            <a:fillRect/>
          </a:stretch>
        </p:blipFill>
        <p:spPr bwMode="auto">
          <a:xfrm>
            <a:off x="9674176" y="167735"/>
            <a:ext cx="720080" cy="507913"/>
          </a:xfrm>
          <a:prstGeom prst="rect">
            <a:avLst/>
          </a:prstGeom>
          <a:noFill/>
          <a:ln w="9525">
            <a:noFill/>
            <a:miter lim="800000"/>
            <a:headEnd/>
            <a:tailEnd/>
          </a:ln>
        </p:spPr>
      </p:pic>
      <p:sp>
        <p:nvSpPr>
          <p:cNvPr id="7" name="Slayt Numarası Yer Tutucusu 1"/>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15</a:t>
            </a:fld>
            <a:endParaRPr lang="en-CA">
              <a:solidFill>
                <a:prstClr val="black">
                  <a:tint val="75000"/>
                </a:prstClr>
              </a:solidFill>
            </a:endParaRPr>
          </a:p>
        </p:txBody>
      </p:sp>
      <p:grpSp>
        <p:nvGrpSpPr>
          <p:cNvPr id="8" name="Grup 7"/>
          <p:cNvGrpSpPr/>
          <p:nvPr/>
        </p:nvGrpSpPr>
        <p:grpSpPr>
          <a:xfrm>
            <a:off x="4633934" y="2336420"/>
            <a:ext cx="2880000" cy="2160000"/>
            <a:chOff x="431800" y="1847677"/>
            <a:chExt cx="2348384" cy="1360982"/>
          </a:xfrm>
        </p:grpSpPr>
        <p:sp>
          <p:nvSpPr>
            <p:cNvPr id="9" name="Beşgen 8"/>
            <p:cNvSpPr/>
            <p:nvPr/>
          </p:nvSpPr>
          <p:spPr>
            <a:xfrm>
              <a:off x="431800" y="1847677"/>
              <a:ext cx="2267992" cy="1360982"/>
            </a:xfrm>
            <a:prstGeom prst="homePlate">
              <a:avLst/>
            </a:prstGeom>
            <a:solidFill>
              <a:schemeClr val="accent1">
                <a:lumMod val="75000"/>
              </a:schemeClr>
            </a:solid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t"/>
            <a:lstStyle/>
            <a:p>
              <a:pPr fontAlgn="base">
                <a:spcBef>
                  <a:spcPct val="0"/>
                </a:spcBef>
                <a:spcAft>
                  <a:spcPct val="0"/>
                </a:spcAft>
              </a:pPr>
              <a:endParaRPr lang="tr-TR" dirty="0">
                <a:solidFill>
                  <a:prstClr val="black"/>
                </a:solidFill>
              </a:endParaRPr>
            </a:p>
          </p:txBody>
        </p:sp>
        <p:sp>
          <p:nvSpPr>
            <p:cNvPr id="10" name="Beşgen 9"/>
            <p:cNvSpPr/>
            <p:nvPr/>
          </p:nvSpPr>
          <p:spPr>
            <a:xfrm>
              <a:off x="547936" y="2000076"/>
              <a:ext cx="2232248" cy="1208583"/>
            </a:xfrm>
            <a:prstGeom prst="homePlate">
              <a:avLst/>
            </a:prstGeom>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t"/>
            <a:lstStyle/>
            <a:p>
              <a:r>
                <a:rPr lang="tr-TR" dirty="0">
                  <a:solidFill>
                    <a:schemeClr val="accent1">
                      <a:lumMod val="50000"/>
                    </a:schemeClr>
                  </a:solidFill>
                </a:rPr>
                <a:t>Sanayide yapısal dönüşümün aktörü KOBİ’ler oluşturulacak (kapasite ve beceri düzeyinin geliştirilmesi</a:t>
              </a:r>
              <a:r>
                <a:rPr lang="tr-TR" dirty="0" smtClean="0">
                  <a:solidFill>
                    <a:schemeClr val="accent1">
                      <a:lumMod val="50000"/>
                    </a:schemeClr>
                  </a:solidFill>
                </a:rPr>
                <a:t>)</a:t>
              </a:r>
              <a:endParaRPr lang="tr-TR" dirty="0">
                <a:solidFill>
                  <a:schemeClr val="accent1">
                    <a:lumMod val="50000"/>
                  </a:schemeClr>
                </a:solidFill>
              </a:endParaRPr>
            </a:p>
          </p:txBody>
        </p:sp>
      </p:grpSp>
      <p:grpSp>
        <p:nvGrpSpPr>
          <p:cNvPr id="12" name="Grup 11"/>
          <p:cNvGrpSpPr/>
          <p:nvPr/>
        </p:nvGrpSpPr>
        <p:grpSpPr>
          <a:xfrm>
            <a:off x="4633934" y="4568431"/>
            <a:ext cx="2880000" cy="2160000"/>
            <a:chOff x="431800" y="1847677"/>
            <a:chExt cx="2348384" cy="1360982"/>
          </a:xfrm>
        </p:grpSpPr>
        <p:sp>
          <p:nvSpPr>
            <p:cNvPr id="13" name="Beşgen 12"/>
            <p:cNvSpPr/>
            <p:nvPr/>
          </p:nvSpPr>
          <p:spPr>
            <a:xfrm>
              <a:off x="431800" y="1847677"/>
              <a:ext cx="2267992" cy="1360982"/>
            </a:xfrm>
            <a:prstGeom prst="homePlate">
              <a:avLst/>
            </a:prstGeom>
            <a:solidFill>
              <a:schemeClr val="accent6">
                <a:lumMod val="75000"/>
              </a:schemeClr>
            </a:solid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t"/>
            <a:lstStyle/>
            <a:p>
              <a:pPr fontAlgn="base">
                <a:spcBef>
                  <a:spcPct val="0"/>
                </a:spcBef>
                <a:spcAft>
                  <a:spcPct val="0"/>
                </a:spcAft>
              </a:pPr>
              <a:endParaRPr lang="tr-TR" dirty="0">
                <a:solidFill>
                  <a:prstClr val="black"/>
                </a:solidFill>
              </a:endParaRPr>
            </a:p>
          </p:txBody>
        </p:sp>
        <p:sp>
          <p:nvSpPr>
            <p:cNvPr id="14" name="Beşgen 13"/>
            <p:cNvSpPr/>
            <p:nvPr/>
          </p:nvSpPr>
          <p:spPr>
            <a:xfrm>
              <a:off x="547936" y="2000076"/>
              <a:ext cx="2232248" cy="1208583"/>
            </a:xfrm>
            <a:prstGeom prst="homePlate">
              <a:avLst/>
            </a:prstGeom>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t"/>
            <a:lstStyle/>
            <a:p>
              <a:r>
                <a:rPr lang="tr-TR" dirty="0">
                  <a:solidFill>
                    <a:schemeClr val="accent1">
                      <a:lumMod val="50000"/>
                    </a:schemeClr>
                  </a:solidFill>
                </a:rPr>
                <a:t>Ulusal hedeflere ve bölgesel gelişmeye katkı sağlayacak projeleri uygulama becerisi olan KOBİ’ler </a:t>
              </a:r>
              <a:r>
                <a:rPr lang="tr-TR" dirty="0" smtClean="0">
                  <a:solidFill>
                    <a:schemeClr val="accent1">
                      <a:lumMod val="50000"/>
                    </a:schemeClr>
                  </a:solidFill>
                </a:rPr>
                <a:t>desteklenecek</a:t>
              </a:r>
              <a:endParaRPr lang="tr-TR" dirty="0">
                <a:solidFill>
                  <a:schemeClr val="accent1">
                    <a:lumMod val="50000"/>
                  </a:schemeClr>
                </a:solidFill>
              </a:endParaRPr>
            </a:p>
          </p:txBody>
        </p:sp>
      </p:grpSp>
      <p:sp>
        <p:nvSpPr>
          <p:cNvPr id="17" name="Text Box 2"/>
          <p:cNvSpPr txBox="1">
            <a:spLocks noChangeArrowheads="1"/>
          </p:cNvSpPr>
          <p:nvPr/>
        </p:nvSpPr>
        <p:spPr bwMode="auto">
          <a:xfrm>
            <a:off x="1607680" y="2470327"/>
            <a:ext cx="2714024" cy="3970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11" tIns="45706" rIns="91411" bIns="45706">
            <a:spAutoFit/>
          </a:bodyPr>
          <a:lstStyle>
            <a:lvl1pPr algn="l">
              <a:spcBef>
                <a:spcPct val="0"/>
              </a:spcBef>
              <a:defRPr>
                <a:solidFill>
                  <a:schemeClr val="tx1"/>
                </a:solidFill>
                <a:latin typeface="Arial" pitchFamily="34" charset="0"/>
                <a:cs typeface="Arial" pitchFamily="34" charset="0"/>
              </a:defRPr>
            </a:lvl1pPr>
            <a:lvl2pPr marL="627063" indent="-3175" algn="l">
              <a:spcBef>
                <a:spcPct val="0"/>
              </a:spcBef>
              <a:defRPr>
                <a:solidFill>
                  <a:schemeClr val="tx1"/>
                </a:solidFill>
                <a:latin typeface="Arial" pitchFamily="34" charset="0"/>
                <a:cs typeface="Arial" pitchFamily="34" charset="0"/>
              </a:defRPr>
            </a:lvl2pPr>
            <a:lvl3pPr marL="1489075" indent="-342900" algn="l">
              <a:spcBef>
                <a:spcPct val="0"/>
              </a:spcBef>
              <a:defRPr>
                <a:solidFill>
                  <a:schemeClr val="tx1"/>
                </a:solidFill>
                <a:latin typeface="Arial" pitchFamily="34" charset="0"/>
                <a:cs typeface="Arial" pitchFamily="34" charset="0"/>
              </a:defRPr>
            </a:lvl3pPr>
            <a:lvl4pPr marL="2011363" indent="-342900" algn="l">
              <a:spcBef>
                <a:spcPct val="0"/>
              </a:spcBef>
              <a:defRPr>
                <a:solidFill>
                  <a:schemeClr val="tx1"/>
                </a:solidFill>
                <a:latin typeface="Arial" pitchFamily="34" charset="0"/>
                <a:cs typeface="Arial" pitchFamily="34" charset="0"/>
              </a:defRPr>
            </a:lvl4pPr>
            <a:lvl5pPr marL="2533650" indent="-342900" algn="l">
              <a:spcBef>
                <a:spcPct val="0"/>
              </a:spcBef>
              <a:defRPr>
                <a:solidFill>
                  <a:schemeClr val="tx1"/>
                </a:solidFill>
                <a:latin typeface="Arial" pitchFamily="34" charset="0"/>
                <a:cs typeface="Arial" pitchFamily="34" charset="0"/>
              </a:defRPr>
            </a:lvl5pPr>
            <a:lvl6pPr marL="2990850" indent="-342900" fontAlgn="base">
              <a:spcBef>
                <a:spcPct val="0"/>
              </a:spcBef>
              <a:spcAft>
                <a:spcPct val="0"/>
              </a:spcAft>
              <a:defRPr>
                <a:solidFill>
                  <a:schemeClr val="tx1"/>
                </a:solidFill>
                <a:latin typeface="Arial" pitchFamily="34" charset="0"/>
                <a:cs typeface="Arial" pitchFamily="34" charset="0"/>
              </a:defRPr>
            </a:lvl6pPr>
            <a:lvl7pPr marL="3448050" indent="-342900" fontAlgn="base">
              <a:spcBef>
                <a:spcPct val="0"/>
              </a:spcBef>
              <a:spcAft>
                <a:spcPct val="0"/>
              </a:spcAft>
              <a:defRPr>
                <a:solidFill>
                  <a:schemeClr val="tx1"/>
                </a:solidFill>
                <a:latin typeface="Arial" pitchFamily="34" charset="0"/>
                <a:cs typeface="Arial" pitchFamily="34" charset="0"/>
              </a:defRPr>
            </a:lvl7pPr>
            <a:lvl8pPr marL="3905250" indent="-342900" fontAlgn="base">
              <a:spcBef>
                <a:spcPct val="0"/>
              </a:spcBef>
              <a:spcAft>
                <a:spcPct val="0"/>
              </a:spcAft>
              <a:defRPr>
                <a:solidFill>
                  <a:schemeClr val="tx1"/>
                </a:solidFill>
                <a:latin typeface="Arial" pitchFamily="34" charset="0"/>
                <a:cs typeface="Arial" pitchFamily="34" charset="0"/>
              </a:defRPr>
            </a:lvl8pPr>
            <a:lvl9pPr marL="4362450" indent="-342900" fontAlgn="base">
              <a:spcBef>
                <a:spcPct val="0"/>
              </a:spcBef>
              <a:spcAft>
                <a:spcPct val="0"/>
              </a:spcAft>
              <a:defRPr>
                <a:solidFill>
                  <a:schemeClr val="tx1"/>
                </a:solidFill>
                <a:latin typeface="Arial" pitchFamily="34" charset="0"/>
                <a:cs typeface="Arial" pitchFamily="34" charset="0"/>
              </a:defRPr>
            </a:lvl9pPr>
          </a:lstStyle>
          <a:p>
            <a:pPr algn="ctr">
              <a:lnSpc>
                <a:spcPct val="150000"/>
              </a:lnSpc>
              <a:spcBef>
                <a:spcPct val="50000"/>
              </a:spcBef>
              <a:buClr>
                <a:srgbClr val="6699FF"/>
              </a:buClr>
            </a:pPr>
            <a:r>
              <a:rPr lang="tr-TR" altLang="tr-TR" sz="2800" b="1" dirty="0">
                <a:solidFill>
                  <a:srgbClr val="00A3CA"/>
                </a:solidFill>
                <a:latin typeface="Calibri" pitchFamily="34" charset="0"/>
                <a:cs typeface="+mn-cs"/>
              </a:rPr>
              <a:t>Ulusal öncelikler ve bölgesel potansiyellere odaklanan </a:t>
            </a:r>
            <a:r>
              <a:rPr lang="tr-TR" altLang="tr-TR" sz="2800" b="1" dirty="0">
                <a:solidFill>
                  <a:srgbClr val="FF0000"/>
                </a:solidFill>
                <a:latin typeface="Calibri" pitchFamily="34" charset="0"/>
                <a:cs typeface="+mn-cs"/>
              </a:rPr>
              <a:t>Proje Esaslı Destek Modeli</a:t>
            </a:r>
          </a:p>
        </p:txBody>
      </p:sp>
      <p:sp>
        <p:nvSpPr>
          <p:cNvPr id="18" name="Dikdörtgen 17"/>
          <p:cNvSpPr/>
          <p:nvPr/>
        </p:nvSpPr>
        <p:spPr>
          <a:xfrm>
            <a:off x="7873997" y="2336429"/>
            <a:ext cx="2520281" cy="4404947"/>
          </a:xfrm>
          <a:prstGeom prst="rect">
            <a:avLst/>
          </a:prstGeom>
        </p:spPr>
        <p:style>
          <a:lnRef idx="0">
            <a:schemeClr val="accent5"/>
          </a:lnRef>
          <a:fillRef idx="3">
            <a:schemeClr val="accent5"/>
          </a:fillRef>
          <a:effectRef idx="3">
            <a:schemeClr val="accent5"/>
          </a:effectRef>
          <a:fontRef idx="minor">
            <a:schemeClr val="lt1"/>
          </a:fontRef>
        </p:style>
        <p:txBody>
          <a:bodyPr lIns="91411" tIns="45706" rIns="91411" bIns="45706" rtlCol="0" anchor="ctr"/>
          <a:lstStyle/>
          <a:p>
            <a:pPr algn="ctr"/>
            <a:endParaRPr lang="tr-TR" dirty="0"/>
          </a:p>
        </p:txBody>
      </p:sp>
      <p:pic>
        <p:nvPicPr>
          <p:cNvPr id="19" name="Picture 2"/>
          <p:cNvPicPr>
            <a:picLocks noChangeAspect="1" noChangeArrowheads="1"/>
          </p:cNvPicPr>
          <p:nvPr/>
        </p:nvPicPr>
        <p:blipFill>
          <a:blip r:embed="rId3" cstate="print"/>
          <a:srcRect/>
          <a:stretch>
            <a:fillRect/>
          </a:stretch>
        </p:blipFill>
        <p:spPr bwMode="auto">
          <a:xfrm>
            <a:off x="7963098" y="2451193"/>
            <a:ext cx="361950" cy="371476"/>
          </a:xfrm>
          <a:prstGeom prst="rect">
            <a:avLst/>
          </a:prstGeom>
          <a:noFill/>
          <a:ln w="9525">
            <a:noFill/>
            <a:miter lim="800000"/>
            <a:headEnd/>
            <a:tailEnd/>
          </a:ln>
        </p:spPr>
      </p:pic>
      <p:sp>
        <p:nvSpPr>
          <p:cNvPr id="20" name="Metin kutusu 19"/>
          <p:cNvSpPr txBox="1"/>
          <p:nvPr/>
        </p:nvSpPr>
        <p:spPr>
          <a:xfrm>
            <a:off x="8450038" y="2359991"/>
            <a:ext cx="1872208" cy="1200300"/>
          </a:xfrm>
          <a:prstGeom prst="rect">
            <a:avLst/>
          </a:prstGeom>
          <a:noFill/>
        </p:spPr>
        <p:txBody>
          <a:bodyPr wrap="square" lIns="91411" tIns="45706" rIns="91411" bIns="45706" rtlCol="0">
            <a:spAutoFit/>
          </a:bodyPr>
          <a:lstStyle/>
          <a:p>
            <a:pPr lvl="0"/>
            <a:r>
              <a:rPr lang="tr-TR" b="1" dirty="0" smtClean="0">
                <a:solidFill>
                  <a:schemeClr val="bg1"/>
                </a:solidFill>
              </a:rPr>
              <a:t>Katma değerli, ileri teknolojili üretim yapısına geçiş</a:t>
            </a:r>
            <a:endParaRPr lang="tr-TR" b="1" dirty="0">
              <a:solidFill>
                <a:schemeClr val="bg1"/>
              </a:solidFill>
            </a:endParaRPr>
          </a:p>
        </p:txBody>
      </p:sp>
      <p:sp>
        <p:nvSpPr>
          <p:cNvPr id="21" name="Metin kutusu 20"/>
          <p:cNvSpPr txBox="1"/>
          <p:nvPr/>
        </p:nvSpPr>
        <p:spPr>
          <a:xfrm>
            <a:off x="8426393" y="3848361"/>
            <a:ext cx="1872208" cy="2585295"/>
          </a:xfrm>
          <a:prstGeom prst="rect">
            <a:avLst/>
          </a:prstGeom>
          <a:noFill/>
        </p:spPr>
        <p:txBody>
          <a:bodyPr wrap="square" lIns="91411" tIns="45706" rIns="91411" bIns="45706" rtlCol="0">
            <a:spAutoFit/>
          </a:bodyPr>
          <a:lstStyle/>
          <a:p>
            <a:pPr lvl="0"/>
            <a:r>
              <a:rPr lang="tr-TR" b="1" dirty="0" smtClean="0">
                <a:solidFill>
                  <a:schemeClr val="bg1"/>
                </a:solidFill>
              </a:rPr>
              <a:t>Sınai aktivitenin  ülke geneline yayılması, her bölgenin kendi potansiyelinin ulusal öncelikleri destekleyecek şekilde geliştirilmesi</a:t>
            </a:r>
            <a:endParaRPr lang="tr-TR" b="1" dirty="0">
              <a:solidFill>
                <a:schemeClr val="bg1"/>
              </a:solidFill>
            </a:endParaRPr>
          </a:p>
        </p:txBody>
      </p:sp>
      <p:pic>
        <p:nvPicPr>
          <p:cNvPr id="22" name="Picture 2"/>
          <p:cNvPicPr>
            <a:picLocks noChangeAspect="1" noChangeArrowheads="1"/>
          </p:cNvPicPr>
          <p:nvPr/>
        </p:nvPicPr>
        <p:blipFill>
          <a:blip r:embed="rId3" cstate="print"/>
          <a:srcRect/>
          <a:stretch>
            <a:fillRect/>
          </a:stretch>
        </p:blipFill>
        <p:spPr bwMode="auto">
          <a:xfrm>
            <a:off x="7989416" y="3920360"/>
            <a:ext cx="361950" cy="371476"/>
          </a:xfrm>
          <a:prstGeom prst="rect">
            <a:avLst/>
          </a:prstGeom>
          <a:noFill/>
          <a:ln w="9525">
            <a:noFill/>
            <a:miter lim="800000"/>
            <a:headEnd/>
            <a:tailEnd/>
          </a:ln>
        </p:spPr>
      </p:pic>
      <p:sp>
        <p:nvSpPr>
          <p:cNvPr id="24" name="Metin kutusu 23"/>
          <p:cNvSpPr txBox="1"/>
          <p:nvPr/>
        </p:nvSpPr>
        <p:spPr>
          <a:xfrm rot="5400000">
            <a:off x="8712389" y="419230"/>
            <a:ext cx="981473" cy="2480005"/>
          </a:xfrm>
          <a:prstGeom prst="homePlate">
            <a:avLst/>
          </a:prstGeom>
        </p:spPr>
        <p:style>
          <a:lnRef idx="0">
            <a:schemeClr val="accent2"/>
          </a:lnRef>
          <a:fillRef idx="3">
            <a:schemeClr val="accent2"/>
          </a:fillRef>
          <a:effectRef idx="3">
            <a:schemeClr val="accent2"/>
          </a:effectRef>
          <a:fontRef idx="minor">
            <a:schemeClr val="lt1"/>
          </a:fontRef>
        </p:style>
        <p:txBody>
          <a:bodyPr vert="vert270" wrap="square" lIns="91411" tIns="45706" rIns="91411" bIns="45706" rtlCol="0">
            <a:spAutoFit/>
          </a:bodyPr>
          <a:lstStyle/>
          <a:p>
            <a:pPr algn="ctr"/>
            <a:r>
              <a:rPr lang="tr-TR" b="1" dirty="0" smtClean="0"/>
              <a:t>Varılmak istenen </a:t>
            </a:r>
          </a:p>
          <a:p>
            <a:pPr algn="ctr"/>
            <a:r>
              <a:rPr lang="tr-TR" b="1" dirty="0" smtClean="0"/>
              <a:t>sonuç</a:t>
            </a:r>
            <a:endParaRPr lang="tr-TR" b="1" dirty="0"/>
          </a:p>
        </p:txBody>
      </p:sp>
      <p:sp>
        <p:nvSpPr>
          <p:cNvPr id="25" name="Metin kutusu 24"/>
          <p:cNvSpPr txBox="1"/>
          <p:nvPr/>
        </p:nvSpPr>
        <p:spPr>
          <a:xfrm rot="5400000">
            <a:off x="5310897" y="457292"/>
            <a:ext cx="981473" cy="2480005"/>
          </a:xfrm>
          <a:prstGeom prst="homePlate">
            <a:avLst/>
          </a:prstGeom>
        </p:spPr>
        <p:style>
          <a:lnRef idx="0">
            <a:schemeClr val="accent2"/>
          </a:lnRef>
          <a:fillRef idx="3">
            <a:schemeClr val="accent2"/>
          </a:fillRef>
          <a:effectRef idx="3">
            <a:schemeClr val="accent2"/>
          </a:effectRef>
          <a:fontRef idx="minor">
            <a:schemeClr val="lt1"/>
          </a:fontRef>
        </p:style>
        <p:txBody>
          <a:bodyPr vert="vert270" wrap="square" lIns="91411" tIns="45706" rIns="91411" bIns="45706" rtlCol="0">
            <a:spAutoFit/>
          </a:bodyPr>
          <a:lstStyle/>
          <a:p>
            <a:pPr algn="ctr"/>
            <a:r>
              <a:rPr lang="tr-TR" b="1" dirty="0" smtClean="0"/>
              <a:t>Strateji</a:t>
            </a:r>
          </a:p>
          <a:p>
            <a:pPr algn="ctr"/>
            <a:endParaRPr lang="tr-TR" b="1" dirty="0"/>
          </a:p>
        </p:txBody>
      </p:sp>
      <p:sp>
        <p:nvSpPr>
          <p:cNvPr id="23" name="Slayt Numarası Yer Tutucusu 1"/>
          <p:cNvSpPr txBox="1">
            <a:spLocks/>
          </p:cNvSpPr>
          <p:nvPr/>
        </p:nvSpPr>
        <p:spPr>
          <a:xfrm>
            <a:off x="8260678" y="6365864"/>
            <a:ext cx="2133599" cy="363773"/>
          </a:xfrm>
          <a:prstGeom prst="rect">
            <a:avLst/>
          </a:prstGeom>
        </p:spPr>
        <p:txBody>
          <a:bodyPr vert="horz" lIns="91411" tIns="45706" rIns="91411" bIns="45706" rtlCol="0" anchor="ctr"/>
          <a:lstStyle>
            <a:defPPr>
              <a:defRPr lang="en-US"/>
            </a:defPPr>
            <a:lvl1pPr algn="r" rtl="0" fontAlgn="base">
              <a:spcBef>
                <a:spcPct val="0"/>
              </a:spcBef>
              <a:spcAft>
                <a:spcPct val="0"/>
              </a:spcAft>
              <a:defRPr sz="1200" kern="1200">
                <a:solidFill>
                  <a:schemeClr val="tx1">
                    <a:tint val="75000"/>
                  </a:schemeClr>
                </a:solidFill>
                <a:latin typeface="Calibri" pitchFamily="34" charset="0"/>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a:solidFill>
                  <a:schemeClr val="tx1"/>
                </a:solidFill>
              </a:rPr>
              <a:pPr>
                <a:defRPr/>
              </a:pPr>
              <a:t>15</a:t>
            </a:fld>
            <a:endParaRPr lang="en-CA" dirty="0">
              <a:solidFill>
                <a:schemeClr val="tx1"/>
              </a:solidFill>
            </a:endParaRPr>
          </a:p>
        </p:txBody>
      </p:sp>
    </p:spTree>
    <p:extLst>
      <p:ext uri="{BB962C8B-B14F-4D97-AF65-F5344CB8AC3E}">
        <p14:creationId xmlns:p14="http://schemas.microsoft.com/office/powerpoint/2010/main" val="3896498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969321" y="2933671"/>
            <a:ext cx="1000125" cy="1000125"/>
          </a:xfrm>
          <a:prstGeom prst="rect">
            <a:avLst/>
          </a:prstGeom>
          <a:noFill/>
          <a:ln w="9525">
            <a:noFill/>
            <a:miter lim="800000"/>
            <a:headEnd/>
            <a:tailEnd/>
          </a:ln>
        </p:spPr>
      </p:pic>
      <p:sp>
        <p:nvSpPr>
          <p:cNvPr id="4" name="3 Metin kutusu"/>
          <p:cNvSpPr txBox="1"/>
          <p:nvPr/>
        </p:nvSpPr>
        <p:spPr>
          <a:xfrm>
            <a:off x="3121449" y="2840237"/>
            <a:ext cx="7850486" cy="2123630"/>
          </a:xfrm>
          <a:prstGeom prst="rect">
            <a:avLst/>
          </a:prstGeom>
          <a:noFill/>
        </p:spPr>
        <p:txBody>
          <a:bodyPr wrap="square" lIns="91411" tIns="45706" rIns="91411" bIns="45706" rtlCol="0">
            <a:spAutoFit/>
          </a:bodyPr>
          <a:lstStyle/>
          <a:p>
            <a:r>
              <a:rPr lang="tr-TR" sz="4400" b="1" dirty="0">
                <a:solidFill>
                  <a:srgbClr val="005F6E"/>
                </a:solidFill>
                <a:effectLst>
                  <a:outerShdw blurRad="38100" dist="38100" dir="2700000" algn="tl">
                    <a:srgbClr val="000000">
                      <a:alpha val="43137"/>
                    </a:srgbClr>
                  </a:outerShdw>
                </a:effectLst>
              </a:rPr>
              <a:t>KOBİ Rehberliği ve Teknik Danışmanlık </a:t>
            </a:r>
            <a:r>
              <a:rPr lang="tr-TR" sz="4400" b="1" dirty="0" smtClean="0">
                <a:solidFill>
                  <a:srgbClr val="005F6E"/>
                </a:solidFill>
                <a:effectLst>
                  <a:outerShdw blurRad="38100" dist="38100" dir="2700000" algn="tl">
                    <a:srgbClr val="000000">
                      <a:alpha val="43137"/>
                    </a:srgbClr>
                  </a:outerShdw>
                </a:effectLst>
              </a:rPr>
              <a:t>Sistemi ile KOBİ’lerin Yönlendirilmesi</a:t>
            </a:r>
            <a:endParaRPr lang="tr-TR" sz="4400" b="1" dirty="0">
              <a:solidFill>
                <a:srgbClr val="005F6E"/>
              </a:solidFill>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a:xfrm>
            <a:off x="7945983" y="6332956"/>
            <a:ext cx="2133600" cy="363773"/>
          </a:xfrm>
        </p:spPr>
        <p:txBody>
          <a:bodyPr/>
          <a:lstStyle/>
          <a:p>
            <a:pPr>
              <a:defRPr/>
            </a:pPr>
            <a:fld id="{FF16F97C-866D-4F85-A1F6-DDF39F62CB6A}" type="slidenum">
              <a:rPr lang="en-CA" smtClean="0"/>
              <a:pPr>
                <a:defRPr/>
              </a:pPr>
              <a:t>16</a:t>
            </a:fld>
            <a:endParaRPr lang="en-CA" dirty="0"/>
          </a:p>
        </p:txBody>
      </p:sp>
      <p:pic>
        <p:nvPicPr>
          <p:cNvPr id="6" name="Picture 3"/>
          <p:cNvPicPr>
            <a:picLocks noChangeAspect="1" noChangeArrowheads="1"/>
          </p:cNvPicPr>
          <p:nvPr/>
        </p:nvPicPr>
        <p:blipFill>
          <a:blip r:embed="rId3" cstate="print"/>
          <a:srcRect/>
          <a:stretch>
            <a:fillRect/>
          </a:stretch>
        </p:blipFill>
        <p:spPr bwMode="auto">
          <a:xfrm>
            <a:off x="9674177" y="167732"/>
            <a:ext cx="720080" cy="507913"/>
          </a:xfrm>
          <a:prstGeom prst="rect">
            <a:avLst/>
          </a:prstGeom>
          <a:noFill/>
          <a:ln w="9525">
            <a:noFill/>
            <a:miter lim="800000"/>
            <a:headEnd/>
            <a:tailEnd/>
          </a:ln>
        </p:spPr>
      </p:pic>
      <p:sp>
        <p:nvSpPr>
          <p:cNvPr id="9" name="Komut Düğmesi: Geri veya Önceki 8">
            <a:hlinkClick r:id="rId4" action="ppaction://hlinksldjump" highlightClick="1"/>
          </p:cNvPr>
          <p:cNvSpPr/>
          <p:nvPr/>
        </p:nvSpPr>
        <p:spPr>
          <a:xfrm>
            <a:off x="11680006" y="6512644"/>
            <a:ext cx="467544" cy="31277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solidFill>
                <a:prstClr val="black"/>
              </a:solidFill>
            </a:endParaRPr>
          </a:p>
        </p:txBody>
      </p:sp>
    </p:spTree>
    <p:extLst>
      <p:ext uri="{BB962C8B-B14F-4D97-AF65-F5344CB8AC3E}">
        <p14:creationId xmlns:p14="http://schemas.microsoft.com/office/powerpoint/2010/main" val="91704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7C1868C5-B491-42BF-9F5C-46095BC3F40A}" type="slidenum">
              <a:rPr lang="tr-TR" smtClean="0"/>
              <a:t>17</a:t>
            </a:fld>
            <a:endParaRPr lang="tr-TR" dirty="0"/>
          </a:p>
        </p:txBody>
      </p:sp>
      <p:pic>
        <p:nvPicPr>
          <p:cNvPr id="5" name="Picture 3"/>
          <p:cNvPicPr>
            <a:picLocks noChangeAspect="1" noChangeArrowheads="1"/>
          </p:cNvPicPr>
          <p:nvPr/>
        </p:nvPicPr>
        <p:blipFill>
          <a:blip r:embed="rId2" cstate="print"/>
          <a:srcRect/>
          <a:stretch>
            <a:fillRect/>
          </a:stretch>
        </p:blipFill>
        <p:spPr bwMode="auto">
          <a:xfrm>
            <a:off x="9611676" y="244102"/>
            <a:ext cx="720080" cy="507913"/>
          </a:xfrm>
          <a:prstGeom prst="rect">
            <a:avLst/>
          </a:prstGeom>
          <a:noFill/>
          <a:ln w="9525">
            <a:noFill/>
            <a:miter lim="800000"/>
            <a:headEnd/>
            <a:tailEnd/>
          </a:ln>
        </p:spPr>
      </p:pic>
      <p:sp>
        <p:nvSpPr>
          <p:cNvPr id="6" name="Dikdörtgen 5"/>
          <p:cNvSpPr/>
          <p:nvPr/>
        </p:nvSpPr>
        <p:spPr>
          <a:xfrm>
            <a:off x="1753295" y="146930"/>
            <a:ext cx="7776864" cy="461540"/>
          </a:xfrm>
          <a:prstGeom prst="rect">
            <a:avLst/>
          </a:prstGeom>
        </p:spPr>
        <p:txBody>
          <a:bodyPr wrap="square" lIns="91313" tIns="45658" rIns="91313" bIns="45658">
            <a:spAutoFit/>
          </a:bodyPr>
          <a:lstStyle/>
          <a:p>
            <a:pPr>
              <a:spcBef>
                <a:spcPts val="600"/>
              </a:spcBef>
            </a:pPr>
            <a:r>
              <a:rPr lang="tr-TR" sz="2400" b="1" dirty="0">
                <a:solidFill>
                  <a:srgbClr val="00B0F0"/>
                </a:solidFill>
                <a:cs typeface="Arial Tur" pitchFamily="34" charset="0"/>
              </a:rPr>
              <a:t>KOBİ Rehberliği ve Teknik Danışmanlık Sisteminin Kurulması</a:t>
            </a:r>
          </a:p>
        </p:txBody>
      </p:sp>
      <p:sp>
        <p:nvSpPr>
          <p:cNvPr id="9" name="Başlık 1"/>
          <p:cNvSpPr>
            <a:spLocks noGrp="1"/>
          </p:cNvSpPr>
          <p:nvPr>
            <p:ph type="title"/>
          </p:nvPr>
        </p:nvSpPr>
        <p:spPr>
          <a:xfrm>
            <a:off x="1736257" y="752006"/>
            <a:ext cx="8559498" cy="857200"/>
          </a:xfrm>
        </p:spPr>
        <p:txBody>
          <a:bodyPr>
            <a:normAutofit/>
          </a:bodyPr>
          <a:lstStyle/>
          <a:p>
            <a:r>
              <a:rPr lang="tr-TR" sz="2800" b="1" dirty="0">
                <a:solidFill>
                  <a:schemeClr val="tx2"/>
                </a:solidFill>
              </a:rPr>
              <a:t>AMAÇ</a:t>
            </a:r>
          </a:p>
        </p:txBody>
      </p:sp>
      <p:sp>
        <p:nvSpPr>
          <p:cNvPr id="7" name="Metin kutusu 6"/>
          <p:cNvSpPr txBox="1"/>
          <p:nvPr/>
        </p:nvSpPr>
        <p:spPr>
          <a:xfrm>
            <a:off x="1830023" y="1362331"/>
            <a:ext cx="8636242" cy="5078214"/>
          </a:xfrm>
          <a:prstGeom prst="rect">
            <a:avLst/>
          </a:prstGeom>
          <a:noFill/>
        </p:spPr>
        <p:txBody>
          <a:bodyPr wrap="square" lIns="91339" tIns="45671" rIns="91339" bIns="45671" rtlCol="0">
            <a:spAutoFit/>
          </a:bodyPr>
          <a:lstStyle/>
          <a:p>
            <a:pPr marL="342524" indent="-342524" algn="just" fontAlgn="auto">
              <a:lnSpc>
                <a:spcPct val="150000"/>
              </a:lnSpc>
              <a:spcAft>
                <a:spcPts val="0"/>
              </a:spcAft>
              <a:buClr>
                <a:srgbClr val="33CCFF"/>
              </a:buClr>
              <a:buFont typeface="Wingdings" pitchFamily="2" charset="2"/>
              <a:buChar char="ü"/>
              <a:defRPr/>
            </a:pPr>
            <a:r>
              <a:rPr lang="tr-TR" altLang="en-US" sz="2400" dirty="0">
                <a:solidFill>
                  <a:schemeClr val="tx1">
                    <a:lumMod val="95000"/>
                    <a:lumOff val="5000"/>
                  </a:schemeClr>
                </a:solidFill>
                <a:ea typeface="Tahoma" pitchFamily="34" charset="0"/>
                <a:cs typeface="Tahoma" pitchFamily="34" charset="0"/>
              </a:rPr>
              <a:t>Teknoloji tabanlı ve katma değer üreten KOBİ’leri, uluslararası rekabetin aktörleri haline getirmek,</a:t>
            </a:r>
          </a:p>
          <a:p>
            <a:pPr marL="342524" indent="-342524" algn="just" fontAlgn="auto">
              <a:lnSpc>
                <a:spcPct val="150000"/>
              </a:lnSpc>
              <a:spcAft>
                <a:spcPts val="0"/>
              </a:spcAft>
              <a:buClr>
                <a:srgbClr val="33CCFF"/>
              </a:buClr>
              <a:buFont typeface="Wingdings" pitchFamily="2" charset="2"/>
              <a:buChar char="ü"/>
              <a:defRPr/>
            </a:pPr>
            <a:r>
              <a:rPr lang="tr-TR" altLang="en-US" sz="2400" dirty="0">
                <a:solidFill>
                  <a:schemeClr val="tx1">
                    <a:lumMod val="95000"/>
                    <a:lumOff val="5000"/>
                  </a:schemeClr>
                </a:solidFill>
                <a:ea typeface="Tahoma" pitchFamily="34" charset="0"/>
                <a:cs typeface="Tahoma" pitchFamily="34" charset="0"/>
              </a:rPr>
              <a:t>KOBİ’lerin mevcut durumlarını analiz etmek,</a:t>
            </a:r>
          </a:p>
          <a:p>
            <a:pPr marL="342524" indent="-342524" algn="just" fontAlgn="auto">
              <a:lnSpc>
                <a:spcPct val="150000"/>
              </a:lnSpc>
              <a:spcAft>
                <a:spcPts val="0"/>
              </a:spcAft>
              <a:buClr>
                <a:srgbClr val="33CCFF"/>
              </a:buClr>
              <a:buFont typeface="Wingdings" pitchFamily="2" charset="2"/>
              <a:buChar char="ü"/>
              <a:defRPr/>
            </a:pPr>
            <a:r>
              <a:rPr lang="tr-TR" altLang="en-US" sz="2400" dirty="0">
                <a:solidFill>
                  <a:schemeClr val="tx1">
                    <a:lumMod val="95000"/>
                    <a:lumOff val="5000"/>
                  </a:schemeClr>
                </a:solidFill>
                <a:ea typeface="Tahoma" pitchFamily="34" charset="0"/>
                <a:cs typeface="Tahoma" pitchFamily="34" charset="0"/>
              </a:rPr>
              <a:t>KOBİ’lerin ihtiyaçlarını tespit etmek,</a:t>
            </a:r>
          </a:p>
          <a:p>
            <a:pPr marL="342524" indent="-342524" algn="just" fontAlgn="auto">
              <a:lnSpc>
                <a:spcPct val="150000"/>
              </a:lnSpc>
              <a:spcAft>
                <a:spcPts val="0"/>
              </a:spcAft>
              <a:buClr>
                <a:srgbClr val="33CCFF"/>
              </a:buClr>
              <a:buFont typeface="Wingdings" pitchFamily="2" charset="2"/>
              <a:buChar char="ü"/>
              <a:defRPr/>
            </a:pPr>
            <a:r>
              <a:rPr lang="tr-TR" altLang="en-US" sz="2400" dirty="0">
                <a:solidFill>
                  <a:schemeClr val="tx1">
                    <a:lumMod val="95000"/>
                    <a:lumOff val="5000"/>
                  </a:schemeClr>
                </a:solidFill>
                <a:ea typeface="Tahoma" pitchFamily="34" charset="0"/>
                <a:cs typeface="Tahoma" pitchFamily="34" charset="0"/>
              </a:rPr>
              <a:t>KOBİ’lerin beceri ve kabiliyetlerini geliştirmek,</a:t>
            </a:r>
          </a:p>
          <a:p>
            <a:pPr marL="342524" indent="-342524" algn="just" fontAlgn="auto">
              <a:lnSpc>
                <a:spcPct val="150000"/>
              </a:lnSpc>
              <a:spcAft>
                <a:spcPts val="0"/>
              </a:spcAft>
              <a:buClr>
                <a:srgbClr val="33CCFF"/>
              </a:buClr>
              <a:buFont typeface="Wingdings" pitchFamily="2" charset="2"/>
              <a:buChar char="ü"/>
              <a:defRPr/>
            </a:pPr>
            <a:r>
              <a:rPr lang="tr-TR" altLang="en-US" sz="2400" dirty="0">
                <a:solidFill>
                  <a:schemeClr val="tx1">
                    <a:lumMod val="95000"/>
                    <a:lumOff val="5000"/>
                  </a:schemeClr>
                </a:solidFill>
                <a:ea typeface="Tahoma" pitchFamily="34" charset="0"/>
                <a:cs typeface="Tahoma" pitchFamily="34" charset="0"/>
              </a:rPr>
              <a:t>Danışmanlık hizmetlerinde standardı sağlamak ve kaliteyi yükseltmek,</a:t>
            </a:r>
          </a:p>
          <a:p>
            <a:pPr marL="342524" indent="-342524" algn="just">
              <a:lnSpc>
                <a:spcPct val="150000"/>
              </a:lnSpc>
              <a:buClr>
                <a:srgbClr val="33CCFF"/>
              </a:buClr>
              <a:buFont typeface="Wingdings" pitchFamily="2" charset="2"/>
              <a:buChar char="ü"/>
              <a:defRPr/>
            </a:pPr>
            <a:r>
              <a:rPr lang="tr-TR" altLang="en-US" sz="2400" dirty="0">
                <a:solidFill>
                  <a:schemeClr val="tx1">
                    <a:lumMod val="95000"/>
                    <a:lumOff val="5000"/>
                  </a:schemeClr>
                </a:solidFill>
                <a:ea typeface="Tahoma" pitchFamily="34" charset="0"/>
                <a:cs typeface="Tahoma" pitchFamily="34" charset="0"/>
              </a:rPr>
              <a:t>MYK KOBİ Danışmanlığı Sisteminin işlerliğini ve yaygınlığını artırmak,</a:t>
            </a:r>
          </a:p>
        </p:txBody>
      </p:sp>
    </p:spTree>
    <p:extLst>
      <p:ext uri="{BB962C8B-B14F-4D97-AF65-F5344CB8AC3E}">
        <p14:creationId xmlns:p14="http://schemas.microsoft.com/office/powerpoint/2010/main" val="1408901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FF16F97C-866D-4F85-A1F6-DDF39F62CB6A}" type="slidenum">
              <a:rPr lang="en-CA" smtClean="0"/>
              <a:pPr>
                <a:defRPr/>
              </a:pPr>
              <a:t>18</a:t>
            </a:fld>
            <a:endParaRPr lang="en-CA"/>
          </a:p>
        </p:txBody>
      </p:sp>
      <p:pic>
        <p:nvPicPr>
          <p:cNvPr id="4" name="Picture 3"/>
          <p:cNvPicPr>
            <a:picLocks noChangeAspect="1" noChangeArrowheads="1"/>
          </p:cNvPicPr>
          <p:nvPr/>
        </p:nvPicPr>
        <p:blipFill>
          <a:blip r:embed="rId2" cstate="print"/>
          <a:srcRect/>
          <a:stretch>
            <a:fillRect/>
          </a:stretch>
        </p:blipFill>
        <p:spPr bwMode="auto">
          <a:xfrm>
            <a:off x="9611676" y="244102"/>
            <a:ext cx="720080" cy="507913"/>
          </a:xfrm>
          <a:prstGeom prst="rect">
            <a:avLst/>
          </a:prstGeom>
          <a:noFill/>
          <a:ln w="9525">
            <a:noFill/>
            <a:miter lim="800000"/>
            <a:headEnd/>
            <a:tailEnd/>
          </a:ln>
        </p:spPr>
      </p:pic>
      <p:sp>
        <p:nvSpPr>
          <p:cNvPr id="5" name="Dikdörtgen 4"/>
          <p:cNvSpPr/>
          <p:nvPr/>
        </p:nvSpPr>
        <p:spPr>
          <a:xfrm>
            <a:off x="1753295" y="146930"/>
            <a:ext cx="7776864" cy="461540"/>
          </a:xfrm>
          <a:prstGeom prst="rect">
            <a:avLst/>
          </a:prstGeom>
        </p:spPr>
        <p:txBody>
          <a:bodyPr wrap="square" lIns="91313" tIns="45658" rIns="91313" bIns="45658">
            <a:spAutoFit/>
          </a:bodyPr>
          <a:lstStyle/>
          <a:p>
            <a:pPr>
              <a:spcBef>
                <a:spcPts val="600"/>
              </a:spcBef>
            </a:pPr>
            <a:r>
              <a:rPr lang="tr-TR" sz="2400" b="1" dirty="0">
                <a:solidFill>
                  <a:srgbClr val="00B0F0"/>
                </a:solidFill>
                <a:cs typeface="Arial Tur" pitchFamily="34" charset="0"/>
              </a:rPr>
              <a:t>KOBİ Rehberliği ve Teknik Danışmanlık Sisteminin Kurulması</a:t>
            </a:r>
          </a:p>
        </p:txBody>
      </p:sp>
      <p:sp>
        <p:nvSpPr>
          <p:cNvPr id="7" name="Başlık 1"/>
          <p:cNvSpPr>
            <a:spLocks noGrp="1"/>
          </p:cNvSpPr>
          <p:nvPr>
            <p:ph type="title"/>
          </p:nvPr>
        </p:nvSpPr>
        <p:spPr>
          <a:xfrm>
            <a:off x="1736257" y="752006"/>
            <a:ext cx="8559498" cy="857200"/>
          </a:xfrm>
        </p:spPr>
        <p:txBody>
          <a:bodyPr>
            <a:normAutofit/>
          </a:bodyPr>
          <a:lstStyle/>
          <a:p>
            <a:r>
              <a:rPr lang="tr-TR" sz="2800" b="1" dirty="0">
                <a:solidFill>
                  <a:schemeClr val="tx2"/>
                </a:solidFill>
              </a:rPr>
              <a:t>AMAÇ</a:t>
            </a:r>
          </a:p>
        </p:txBody>
      </p:sp>
      <p:sp>
        <p:nvSpPr>
          <p:cNvPr id="8" name="Metin kutusu 7"/>
          <p:cNvSpPr txBox="1"/>
          <p:nvPr/>
        </p:nvSpPr>
        <p:spPr>
          <a:xfrm>
            <a:off x="1830021" y="1400079"/>
            <a:ext cx="8708250" cy="5078214"/>
          </a:xfrm>
          <a:prstGeom prst="rect">
            <a:avLst/>
          </a:prstGeom>
          <a:noFill/>
        </p:spPr>
        <p:txBody>
          <a:bodyPr wrap="square" lIns="91339" tIns="45671" rIns="91339" bIns="45671" rtlCol="0">
            <a:spAutoFit/>
          </a:bodyPr>
          <a:lstStyle/>
          <a:p>
            <a:pPr marL="342524" indent="-342524" algn="just" fontAlgn="auto">
              <a:lnSpc>
                <a:spcPct val="150000"/>
              </a:lnSpc>
              <a:spcAft>
                <a:spcPts val="0"/>
              </a:spcAft>
              <a:buClr>
                <a:srgbClr val="33CCFF"/>
              </a:buClr>
              <a:buFont typeface="Wingdings" pitchFamily="2" charset="2"/>
              <a:buChar char="ü"/>
              <a:defRPr/>
            </a:pPr>
            <a:r>
              <a:rPr lang="tr-TR" altLang="en-US" sz="2400" dirty="0">
                <a:ea typeface="Tahoma" pitchFamily="34" charset="0"/>
                <a:cs typeface="Tahoma" pitchFamily="34" charset="0"/>
              </a:rPr>
              <a:t>Piyasanın ihtiyaç duyduğu sayıda nitelikli rehber ve danışman yetiştirmek</a:t>
            </a:r>
          </a:p>
          <a:p>
            <a:pPr marL="342524" indent="-342524" algn="just" fontAlgn="auto">
              <a:lnSpc>
                <a:spcPct val="150000"/>
              </a:lnSpc>
              <a:spcAft>
                <a:spcPts val="0"/>
              </a:spcAft>
              <a:buClr>
                <a:srgbClr val="33CCFF"/>
              </a:buClr>
              <a:buFont typeface="Wingdings" pitchFamily="2" charset="2"/>
              <a:buChar char="ü"/>
              <a:defRPr/>
            </a:pPr>
            <a:r>
              <a:rPr lang="tr-TR" altLang="en-US" sz="2400" dirty="0">
                <a:ea typeface="Tahoma" pitchFamily="34" charset="0"/>
                <a:cs typeface="Tahoma" pitchFamily="34" charset="0"/>
              </a:rPr>
              <a:t>KOBİ’lerin proje hazırlama ve yürütme aşamalarında aracılar nedeniyle yaşadıkları sorunları ortadan kaldırmak </a:t>
            </a:r>
          </a:p>
          <a:p>
            <a:pPr marL="342524" indent="-342524" algn="just">
              <a:lnSpc>
                <a:spcPct val="150000"/>
              </a:lnSpc>
              <a:buClr>
                <a:srgbClr val="33CCFF"/>
              </a:buClr>
              <a:buFont typeface="Wingdings" pitchFamily="2" charset="2"/>
              <a:buChar char="ü"/>
              <a:defRPr/>
            </a:pPr>
            <a:r>
              <a:rPr lang="tr-TR" altLang="en-US" sz="2400" dirty="0">
                <a:ea typeface="Tahoma" pitchFamily="34" charset="0"/>
                <a:cs typeface="Tahoma" pitchFamily="34" charset="0"/>
              </a:rPr>
              <a:t>Danışmanlık hizmetlerini sistematik olarak izlemek, değerlendirmek ve denetlemek</a:t>
            </a:r>
          </a:p>
          <a:p>
            <a:pPr marL="342524" indent="-342524" algn="just">
              <a:lnSpc>
                <a:spcPct val="150000"/>
              </a:lnSpc>
              <a:buClr>
                <a:srgbClr val="33CCFF"/>
              </a:buClr>
              <a:buFont typeface="Wingdings" pitchFamily="2" charset="2"/>
              <a:buChar char="ü"/>
              <a:defRPr/>
            </a:pPr>
            <a:r>
              <a:rPr lang="tr-TR" altLang="en-US" sz="2400" dirty="0">
                <a:ea typeface="Tahoma" pitchFamily="34" charset="0"/>
                <a:cs typeface="Tahoma" pitchFamily="34" charset="0"/>
              </a:rPr>
              <a:t>İhtiyaç analizi ve planlama sayesinde devlet desteklerini bir plan dahilinde vermek ve tamamlayıcılıklarını artırmak</a:t>
            </a:r>
          </a:p>
          <a:p>
            <a:pPr marL="342524" indent="-342524" algn="just" fontAlgn="auto">
              <a:lnSpc>
                <a:spcPct val="150000"/>
              </a:lnSpc>
              <a:spcAft>
                <a:spcPts val="0"/>
              </a:spcAft>
              <a:buClr>
                <a:srgbClr val="33CCFF"/>
              </a:buClr>
              <a:buFont typeface="Wingdings" pitchFamily="2" charset="2"/>
              <a:buChar char="ü"/>
              <a:defRPr/>
            </a:pPr>
            <a:r>
              <a:rPr lang="tr-TR" altLang="en-US" sz="2400" dirty="0">
                <a:ea typeface="Tahoma" pitchFamily="34" charset="0"/>
                <a:cs typeface="Tahoma" pitchFamily="34" charset="0"/>
              </a:rPr>
              <a:t>Devlet desteklerinin etkinliğini artırmak</a:t>
            </a:r>
          </a:p>
        </p:txBody>
      </p:sp>
    </p:spTree>
    <p:extLst>
      <p:ext uri="{BB962C8B-B14F-4D97-AF65-F5344CB8AC3E}">
        <p14:creationId xmlns:p14="http://schemas.microsoft.com/office/powerpoint/2010/main" val="4105802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19</a:t>
            </a:fld>
            <a:endParaRPr lang="en-CA" dirty="0">
              <a:solidFill>
                <a:prstClr val="black">
                  <a:tint val="75000"/>
                </a:prstClr>
              </a:solidFill>
            </a:endParaRPr>
          </a:p>
        </p:txBody>
      </p:sp>
      <p:pic>
        <p:nvPicPr>
          <p:cNvPr id="51" name="Picture 3"/>
          <p:cNvPicPr>
            <a:picLocks noChangeAspect="1" noChangeArrowheads="1"/>
          </p:cNvPicPr>
          <p:nvPr/>
        </p:nvPicPr>
        <p:blipFill>
          <a:blip r:embed="rId2" cstate="print"/>
          <a:srcRect/>
          <a:stretch>
            <a:fillRect/>
          </a:stretch>
        </p:blipFill>
        <p:spPr bwMode="auto">
          <a:xfrm>
            <a:off x="9674175" y="167738"/>
            <a:ext cx="720080" cy="507913"/>
          </a:xfrm>
          <a:prstGeom prst="rect">
            <a:avLst/>
          </a:prstGeom>
          <a:noFill/>
          <a:ln w="9525">
            <a:noFill/>
            <a:miter lim="800000"/>
            <a:headEnd/>
            <a:tailEnd/>
          </a:ln>
        </p:spPr>
      </p:pic>
      <p:sp>
        <p:nvSpPr>
          <p:cNvPr id="69" name="Metin kutusu 68"/>
          <p:cNvSpPr txBox="1"/>
          <p:nvPr/>
        </p:nvSpPr>
        <p:spPr>
          <a:xfrm>
            <a:off x="2977433" y="794402"/>
            <a:ext cx="6192688" cy="953982"/>
          </a:xfrm>
          <a:prstGeom prst="rect">
            <a:avLst/>
          </a:prstGeom>
          <a:noFill/>
        </p:spPr>
        <p:txBody>
          <a:bodyPr wrap="square" lIns="91313" tIns="45658" rIns="91313" bIns="45658" rtlCol="0">
            <a:spAutoFit/>
          </a:bodyPr>
          <a:lstStyle/>
          <a:p>
            <a:pPr algn="ctr" defTabSz="913149" fontAlgn="auto">
              <a:spcBef>
                <a:spcPts val="0"/>
              </a:spcBef>
              <a:spcAft>
                <a:spcPts val="0"/>
              </a:spcAft>
              <a:defRPr/>
            </a:pPr>
            <a:r>
              <a:rPr lang="tr-TR" sz="2800" b="1" kern="0" dirty="0">
                <a:solidFill>
                  <a:schemeClr val="tx2"/>
                </a:solidFill>
                <a:ea typeface="Roboto Black" panose="02000000000000000000" pitchFamily="2" charset="0"/>
              </a:rPr>
              <a:t>KOBİ Rehberlik ve Teknik Danışmanlık Sistemi</a:t>
            </a:r>
          </a:p>
        </p:txBody>
      </p:sp>
      <p:grpSp>
        <p:nvGrpSpPr>
          <p:cNvPr id="47" name="Grup 46"/>
          <p:cNvGrpSpPr/>
          <p:nvPr/>
        </p:nvGrpSpPr>
        <p:grpSpPr>
          <a:xfrm>
            <a:off x="4705625" y="1998801"/>
            <a:ext cx="2427640" cy="2082048"/>
            <a:chOff x="3657694" y="878601"/>
            <a:chExt cx="3658561" cy="2776061"/>
          </a:xfrm>
        </p:grpSpPr>
        <p:pic>
          <p:nvPicPr>
            <p:cNvPr id="48" name="Resim 17"/>
            <p:cNvPicPr>
              <a:picLocks noChangeAspect="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644498" y="878601"/>
              <a:ext cx="1840696" cy="1380522"/>
            </a:xfrm>
            <a:prstGeom prst="rect">
              <a:avLst/>
            </a:prstGeom>
          </p:spPr>
        </p:pic>
        <p:sp>
          <p:nvSpPr>
            <p:cNvPr id="49" name="Rectangle 40">
              <a:extLst>
                <a:ext uri="{FF2B5EF4-FFF2-40B4-BE49-F238E27FC236}">
                  <a16:creationId xmlns:a16="http://schemas.microsoft.com/office/drawing/2014/main" xmlns="" id="{39B6E55A-1F89-4C0B-A362-9B577ED1CDA3}"/>
                </a:ext>
              </a:extLst>
            </p:cNvPr>
            <p:cNvSpPr/>
            <p:nvPr/>
          </p:nvSpPr>
          <p:spPr>
            <a:xfrm>
              <a:off x="3657694" y="2300446"/>
              <a:ext cx="3658561" cy="1354216"/>
            </a:xfrm>
            <a:prstGeom prst="rect">
              <a:avLst/>
            </a:prstGeom>
          </p:spPr>
          <p:txBody>
            <a:bodyPr wrap="square">
              <a:spAutoFit/>
            </a:bodyPr>
            <a:lstStyle/>
            <a:p>
              <a:pPr algn="ctr" defTabSz="913149" fontAlgn="auto">
                <a:spcBef>
                  <a:spcPts val="0"/>
                </a:spcBef>
                <a:spcAft>
                  <a:spcPts val="0"/>
                </a:spcAft>
                <a:defRPr/>
              </a:pPr>
              <a:r>
                <a:rPr lang="en-US" sz="2000" b="1" kern="0" dirty="0">
                  <a:solidFill>
                    <a:srgbClr val="3CB2C3">
                      <a:lumMod val="50000"/>
                    </a:srgbClr>
                  </a:solidFill>
                  <a:cs typeface="Open Sans"/>
                </a:rPr>
                <a:t>KOBİ </a:t>
              </a:r>
              <a:r>
                <a:rPr lang="tr-TR" sz="2000" b="1" kern="0" dirty="0">
                  <a:solidFill>
                    <a:srgbClr val="3CB2C3">
                      <a:lumMod val="50000"/>
                    </a:srgbClr>
                  </a:solidFill>
                  <a:cs typeface="Open Sans"/>
                </a:rPr>
                <a:t>Rehberlik ve Teknik </a:t>
              </a:r>
              <a:r>
                <a:rPr lang="en-US" sz="2000" b="1" kern="0" dirty="0">
                  <a:solidFill>
                    <a:srgbClr val="3CB2C3">
                      <a:lumMod val="50000"/>
                    </a:srgbClr>
                  </a:solidFill>
                  <a:cs typeface="Open Sans"/>
                </a:rPr>
                <a:t>Danışmanlık</a:t>
              </a:r>
              <a:r>
                <a:rPr lang="tr-TR" sz="2000" b="1" kern="0" dirty="0">
                  <a:solidFill>
                    <a:srgbClr val="3CB2C3">
                      <a:lumMod val="50000"/>
                    </a:srgbClr>
                  </a:solidFill>
                  <a:cs typeface="Open Sans"/>
                </a:rPr>
                <a:t> </a:t>
              </a:r>
              <a:r>
                <a:rPr lang="en-US" sz="2000" b="1" kern="0" dirty="0" err="1">
                  <a:solidFill>
                    <a:srgbClr val="3CB2C3">
                      <a:lumMod val="50000"/>
                    </a:srgbClr>
                  </a:solidFill>
                  <a:cs typeface="Open Sans"/>
                </a:rPr>
                <a:t>Sistemi</a:t>
              </a:r>
              <a:endParaRPr lang="en-US" sz="2000" b="1" kern="0" dirty="0">
                <a:solidFill>
                  <a:srgbClr val="3CB2C3">
                    <a:lumMod val="50000"/>
                  </a:srgbClr>
                </a:solidFill>
                <a:cs typeface="Open Sans"/>
              </a:endParaRPr>
            </a:p>
          </p:txBody>
        </p:sp>
      </p:grpSp>
      <p:sp>
        <p:nvSpPr>
          <p:cNvPr id="50" name="Dikdörtgen 49"/>
          <p:cNvSpPr/>
          <p:nvPr/>
        </p:nvSpPr>
        <p:spPr>
          <a:xfrm>
            <a:off x="1753295" y="103934"/>
            <a:ext cx="7776864" cy="461540"/>
          </a:xfrm>
          <a:prstGeom prst="rect">
            <a:avLst/>
          </a:prstGeom>
        </p:spPr>
        <p:txBody>
          <a:bodyPr wrap="square" lIns="91313" tIns="45658" rIns="91313" bIns="45658">
            <a:spAutoFit/>
          </a:bodyPr>
          <a:lstStyle/>
          <a:p>
            <a:pPr>
              <a:spcBef>
                <a:spcPts val="600"/>
              </a:spcBef>
            </a:pPr>
            <a:r>
              <a:rPr lang="tr-TR" sz="2400" b="1" dirty="0">
                <a:solidFill>
                  <a:srgbClr val="00B0F0"/>
                </a:solidFill>
                <a:cs typeface="Arial Tur" pitchFamily="34" charset="0"/>
              </a:rPr>
              <a:t>KOBİ Rehberliği ve Teknik Danışmanlık Sisteminin Kurulması</a:t>
            </a:r>
          </a:p>
        </p:txBody>
      </p:sp>
      <p:sp>
        <p:nvSpPr>
          <p:cNvPr id="52" name="Rectangle: Rounded Corners 18">
            <a:extLst>
              <a:ext uri="{FF2B5EF4-FFF2-40B4-BE49-F238E27FC236}">
                <a16:creationId xmlns="" xmlns:a16="http://schemas.microsoft.com/office/drawing/2014/main" id="{2B389538-3EBD-498A-A388-0C0572BE43EA}"/>
              </a:ext>
            </a:extLst>
          </p:cNvPr>
          <p:cNvSpPr/>
          <p:nvPr/>
        </p:nvSpPr>
        <p:spPr>
          <a:xfrm>
            <a:off x="1705742" y="2070386"/>
            <a:ext cx="3028511" cy="931577"/>
          </a:xfrm>
          <a:prstGeom prst="roundRect">
            <a:avLst>
              <a:gd name="adj" fmla="val 3069"/>
            </a:avLst>
          </a:prstGeom>
          <a:noFill/>
          <a:ln w="38100" cap="flat" cmpd="sng" algn="ctr">
            <a:solidFill>
              <a:srgbClr val="00759E">
                <a:lumMod val="60000"/>
                <a:lumOff val="40000"/>
              </a:srgbClr>
            </a:solidFill>
            <a:prstDash val="solid"/>
            <a:miter lim="800000"/>
          </a:ln>
          <a:effectLst/>
        </p:spPr>
        <p:txBody>
          <a:bodyPr lIns="108874" tIns="54438" rIns="108874" bIns="54438" rtlCol="0" anchor="ctr"/>
          <a:lstStyle/>
          <a:p>
            <a:pPr algn="ctr" defTabSz="1088743">
              <a:defRPr/>
            </a:pPr>
            <a:r>
              <a:rPr lang="en-US" sz="2400" kern="0" dirty="0">
                <a:solidFill>
                  <a:srgbClr val="445469">
                    <a:lumMod val="50000"/>
                  </a:srgbClr>
                </a:solidFill>
                <a:cs typeface="Open Sans"/>
              </a:rPr>
              <a:t>BİLGİ</a:t>
            </a:r>
            <a:r>
              <a:rPr lang="tr-TR" sz="2400" kern="0" dirty="0">
                <a:solidFill>
                  <a:srgbClr val="445469">
                    <a:lumMod val="50000"/>
                  </a:srgbClr>
                </a:solidFill>
                <a:cs typeface="Open Sans"/>
              </a:rPr>
              <a:t> VE </a:t>
            </a:r>
            <a:r>
              <a:rPr lang="en-US" sz="2400" kern="0" dirty="0">
                <a:solidFill>
                  <a:srgbClr val="445469">
                    <a:lumMod val="50000"/>
                  </a:srgbClr>
                </a:solidFill>
                <a:cs typeface="Open Sans"/>
              </a:rPr>
              <a:t>TECRÜBE AKTARIMI</a:t>
            </a:r>
          </a:p>
        </p:txBody>
      </p:sp>
      <p:sp>
        <p:nvSpPr>
          <p:cNvPr id="53" name="Rectangle 3">
            <a:extLst>
              <a:ext uri="{FF2B5EF4-FFF2-40B4-BE49-F238E27FC236}">
                <a16:creationId xmlns="" xmlns:a16="http://schemas.microsoft.com/office/drawing/2014/main" id="{3BC65311-3421-4E9E-A9E5-C572E6FC06B1}"/>
              </a:ext>
            </a:extLst>
          </p:cNvPr>
          <p:cNvSpPr txBox="1">
            <a:spLocks noChangeArrowheads="1"/>
          </p:cNvSpPr>
          <p:nvPr/>
        </p:nvSpPr>
        <p:spPr bwMode="auto">
          <a:xfrm>
            <a:off x="1762043" y="3204660"/>
            <a:ext cx="3159604" cy="2708434"/>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defTabSz="1088743">
              <a:lnSpc>
                <a:spcPct val="110000"/>
              </a:lnSpc>
              <a:defRPr/>
            </a:pPr>
            <a:r>
              <a:rPr lang="en-US" altLang="en-US" sz="2000" kern="0" dirty="0">
                <a:solidFill>
                  <a:srgbClr val="445469">
                    <a:lumMod val="50000"/>
                  </a:srgbClr>
                </a:solidFill>
                <a:effectLst/>
                <a:latin typeface="Calibri" pitchFamily="34" charset="0"/>
                <a:cs typeface="Open Sans"/>
              </a:rPr>
              <a:t>TEKNİK DANIŞMAN</a:t>
            </a:r>
          </a:p>
          <a:p>
            <a:pPr marL="182313" indent="-182313" algn="l" defTabSz="1088743">
              <a:lnSpc>
                <a:spcPct val="110000"/>
              </a:lnSpc>
              <a:buFont typeface="Arial" pitchFamily="34" charset="0"/>
              <a:buChar char="•"/>
              <a:defRPr/>
            </a:pPr>
            <a:r>
              <a:rPr lang="tr-TR" altLang="ko-KR" sz="2000" b="0" kern="0" dirty="0">
                <a:solidFill>
                  <a:srgbClr val="445469">
                    <a:lumMod val="50000"/>
                  </a:srgbClr>
                </a:solidFill>
                <a:effectLst/>
                <a:latin typeface="Calibri" pitchFamily="34" charset="0"/>
              </a:rPr>
              <a:t>İhtiyaca, Soruna, KOBİ’ye Özgü Danışmanlık</a:t>
            </a:r>
          </a:p>
          <a:p>
            <a:pPr marL="182313" indent="-182313" algn="l" defTabSz="1088743">
              <a:lnSpc>
                <a:spcPct val="110000"/>
              </a:lnSpc>
              <a:buFont typeface="Arial" pitchFamily="34" charset="0"/>
              <a:buChar char="•"/>
              <a:defRPr/>
            </a:pPr>
            <a:r>
              <a:rPr lang="tr-TR" altLang="ko-KR" sz="2000" b="0" kern="0" dirty="0">
                <a:solidFill>
                  <a:srgbClr val="445469">
                    <a:lumMod val="50000"/>
                  </a:srgbClr>
                </a:solidFill>
                <a:effectLst/>
                <a:latin typeface="Calibri" pitchFamily="34" charset="0"/>
              </a:rPr>
              <a:t>Büyüme</a:t>
            </a:r>
          </a:p>
          <a:p>
            <a:pPr marL="182313" indent="-182313" algn="l" defTabSz="1088743">
              <a:lnSpc>
                <a:spcPct val="110000"/>
              </a:lnSpc>
              <a:buFont typeface="Arial" pitchFamily="34" charset="0"/>
              <a:buChar char="•"/>
              <a:defRPr/>
            </a:pPr>
            <a:r>
              <a:rPr lang="tr-TR" altLang="ko-KR" sz="2000" b="0" kern="0" dirty="0">
                <a:solidFill>
                  <a:srgbClr val="445469">
                    <a:lumMod val="50000"/>
                  </a:srgbClr>
                </a:solidFill>
                <a:effectLst/>
                <a:latin typeface="Calibri" pitchFamily="34" charset="0"/>
              </a:rPr>
              <a:t>Uluslararasılaşma</a:t>
            </a:r>
          </a:p>
          <a:p>
            <a:pPr marL="182313" indent="-182313" algn="l" defTabSz="1088743">
              <a:lnSpc>
                <a:spcPct val="110000"/>
              </a:lnSpc>
              <a:buFont typeface="Arial" pitchFamily="34" charset="0"/>
              <a:buChar char="•"/>
              <a:defRPr/>
            </a:pPr>
            <a:r>
              <a:rPr lang="tr-TR" altLang="ko-KR" sz="2000" b="0" kern="0" dirty="0">
                <a:solidFill>
                  <a:srgbClr val="445469">
                    <a:lumMod val="50000"/>
                  </a:srgbClr>
                </a:solidFill>
                <a:effectLst/>
                <a:latin typeface="Calibri" pitchFamily="34" charset="0"/>
              </a:rPr>
              <a:t>Teknoloji/Yenilik/ Dijitalleşme</a:t>
            </a:r>
          </a:p>
          <a:p>
            <a:pPr marL="182313" indent="-182313" algn="l" defTabSz="1088743">
              <a:lnSpc>
                <a:spcPct val="110000"/>
              </a:lnSpc>
              <a:buFont typeface="Arial" pitchFamily="34" charset="0"/>
              <a:buChar char="•"/>
              <a:defRPr/>
            </a:pPr>
            <a:r>
              <a:rPr lang="tr-TR" altLang="ko-KR" sz="2000" b="0" kern="0" dirty="0">
                <a:solidFill>
                  <a:srgbClr val="445469">
                    <a:lumMod val="50000"/>
                  </a:srgbClr>
                </a:solidFill>
                <a:effectLst/>
                <a:latin typeface="Calibri" pitchFamily="34" charset="0"/>
              </a:rPr>
              <a:t>Finansman</a:t>
            </a:r>
          </a:p>
        </p:txBody>
      </p:sp>
      <p:sp>
        <p:nvSpPr>
          <p:cNvPr id="54" name="Dikdörtgen 53"/>
          <p:cNvSpPr/>
          <p:nvPr/>
        </p:nvSpPr>
        <p:spPr>
          <a:xfrm>
            <a:off x="7441927" y="3299634"/>
            <a:ext cx="3028512" cy="2336024"/>
          </a:xfrm>
          <a:prstGeom prst="rect">
            <a:avLst/>
          </a:prstGeom>
          <a:noFill/>
        </p:spPr>
        <p:txBody>
          <a:bodyPr wrap="square" lIns="0" tIns="0" rIns="0" bIns="0">
            <a:spAutoFit/>
          </a:bodyPr>
          <a:lstStyle/>
          <a:p>
            <a:pPr algn="ctr" defTabSz="1088743">
              <a:lnSpc>
                <a:spcPct val="110000"/>
              </a:lnSpc>
              <a:defRPr/>
            </a:pPr>
            <a:r>
              <a:rPr lang="en-US" altLang="en-US" b="1" kern="0" dirty="0">
                <a:solidFill>
                  <a:srgbClr val="445469">
                    <a:lumMod val="50000"/>
                  </a:srgbClr>
                </a:solidFill>
                <a:latin typeface="Calibri" pitchFamily="34" charset="0"/>
                <a:cs typeface="Open Sans"/>
              </a:rPr>
              <a:t>KOBİ REHBER</a:t>
            </a:r>
            <a:r>
              <a:rPr lang="tr-TR" altLang="en-US" b="1" kern="0" dirty="0">
                <a:solidFill>
                  <a:srgbClr val="445469">
                    <a:lumMod val="50000"/>
                  </a:srgbClr>
                </a:solidFill>
                <a:latin typeface="Calibri" pitchFamily="34" charset="0"/>
                <a:cs typeface="Open Sans"/>
              </a:rPr>
              <a:t>İ</a:t>
            </a:r>
            <a:endParaRPr lang="en-US" altLang="en-US" b="1" kern="0" dirty="0">
              <a:solidFill>
                <a:srgbClr val="445469">
                  <a:lumMod val="50000"/>
                </a:srgbClr>
              </a:solidFill>
              <a:latin typeface="Calibri" pitchFamily="34" charset="0"/>
              <a:cs typeface="Open Sans"/>
            </a:endParaRPr>
          </a:p>
          <a:p>
            <a:pPr marL="182313" indent="-182313" defTabSz="1088743">
              <a:lnSpc>
                <a:spcPct val="110000"/>
              </a:lnSpc>
              <a:buFont typeface="Arial" pitchFamily="34" charset="0"/>
              <a:buChar char="•"/>
              <a:defRPr/>
            </a:pPr>
            <a:r>
              <a:rPr lang="tr-TR" altLang="ko-KR" sz="2000" kern="0" dirty="0">
                <a:solidFill>
                  <a:srgbClr val="445469">
                    <a:lumMod val="50000"/>
                  </a:srgbClr>
                </a:solidFill>
                <a:ea typeface="Tahoma" pitchFamily="34" charset="0"/>
                <a:cs typeface="Open Sans"/>
              </a:rPr>
              <a:t>Mevcut Durum ve İhtiyaç Analizi</a:t>
            </a:r>
          </a:p>
          <a:p>
            <a:pPr marL="182313" indent="-182313" defTabSz="1088743">
              <a:lnSpc>
                <a:spcPct val="110000"/>
              </a:lnSpc>
              <a:buFont typeface="Arial" pitchFamily="34" charset="0"/>
              <a:buChar char="•"/>
              <a:defRPr/>
            </a:pPr>
            <a:r>
              <a:rPr lang="tr-TR" altLang="ko-KR" sz="2000" kern="0" dirty="0">
                <a:solidFill>
                  <a:srgbClr val="445469">
                    <a:lumMod val="50000"/>
                  </a:srgbClr>
                </a:solidFill>
                <a:ea typeface="Tahoma" pitchFamily="34" charset="0"/>
                <a:cs typeface="Open Sans"/>
              </a:rPr>
              <a:t>Yol Haritası Oluşturma</a:t>
            </a:r>
          </a:p>
          <a:p>
            <a:pPr marL="182313" indent="-182313" defTabSz="1088743">
              <a:lnSpc>
                <a:spcPct val="110000"/>
              </a:lnSpc>
              <a:buFont typeface="Arial" pitchFamily="34" charset="0"/>
              <a:buChar char="•"/>
              <a:defRPr/>
            </a:pPr>
            <a:r>
              <a:rPr lang="tr-TR" altLang="ko-KR" sz="2000" kern="0" dirty="0">
                <a:solidFill>
                  <a:srgbClr val="445469">
                    <a:lumMod val="50000"/>
                  </a:srgbClr>
                </a:solidFill>
                <a:ea typeface="Tahoma" pitchFamily="34" charset="0"/>
                <a:cs typeface="Open Sans"/>
              </a:rPr>
              <a:t>Proje Hazırlama ve Yürütme</a:t>
            </a:r>
          </a:p>
          <a:p>
            <a:pPr marL="182313" indent="-182313" defTabSz="1088743">
              <a:lnSpc>
                <a:spcPct val="110000"/>
              </a:lnSpc>
              <a:buFont typeface="Arial" pitchFamily="34" charset="0"/>
              <a:buChar char="•"/>
              <a:defRPr/>
            </a:pPr>
            <a:r>
              <a:rPr lang="tr-TR" altLang="ko-KR" sz="2000" kern="0" dirty="0">
                <a:solidFill>
                  <a:srgbClr val="445469">
                    <a:lumMod val="50000"/>
                  </a:srgbClr>
                </a:solidFill>
                <a:ea typeface="Tahoma" pitchFamily="34" charset="0"/>
                <a:cs typeface="Open Sans"/>
              </a:rPr>
              <a:t>Rehberlik/Yönlendirme</a:t>
            </a:r>
          </a:p>
        </p:txBody>
      </p:sp>
      <p:pic>
        <p:nvPicPr>
          <p:cNvPr id="55" name="Picture 8" descr="CONSULTANT ICON ile ilgili görsel sonucu"/>
          <p:cNvPicPr>
            <a:picLocks noChangeAspect="1" noChangeArrowheads="1"/>
          </p:cNvPicPr>
          <p:nvPr/>
        </p:nvPicPr>
        <p:blipFill rotWithShape="1">
          <a:blip r:embed="rId5">
            <a:duotone>
              <a:srgbClr val="51C3CA">
                <a:shade val="45000"/>
                <a:satMod val="135000"/>
              </a:srgbClr>
              <a:prstClr val="white"/>
            </a:duotone>
            <a:extLst>
              <a:ext uri="{28A0092B-C50C-407E-A947-70E740481C1C}">
                <a14:useLocalDpi xmlns:a14="http://schemas.microsoft.com/office/drawing/2010/main" val="0"/>
              </a:ext>
            </a:extLst>
          </a:blip>
          <a:srcRect l="3984" t="4572" r="36261" b="7149"/>
          <a:stretch/>
        </p:blipFill>
        <p:spPr bwMode="auto">
          <a:xfrm>
            <a:off x="8397015" y="1277139"/>
            <a:ext cx="1029692" cy="79742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0" descr="CONSULTANT ICON ile ilgili görsel sonucu"/>
          <p:cNvPicPr>
            <a:picLocks noChangeAspect="1" noChangeArrowheads="1"/>
          </p:cNvPicPr>
          <p:nvPr/>
        </p:nvPicPr>
        <p:blipFill>
          <a:blip r:embed="rId6" cstate="print">
            <a:duotone>
              <a:srgbClr val="51C3CA">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561979" y="1253009"/>
            <a:ext cx="1111496" cy="726572"/>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Rounded Corners 18">
            <a:extLst>
              <a:ext uri="{FF2B5EF4-FFF2-40B4-BE49-F238E27FC236}">
                <a16:creationId xmlns="" xmlns:a16="http://schemas.microsoft.com/office/drawing/2014/main" id="{2B389538-3EBD-498A-A388-0C0572BE43EA}"/>
              </a:ext>
            </a:extLst>
          </p:cNvPr>
          <p:cNvSpPr/>
          <p:nvPr/>
        </p:nvSpPr>
        <p:spPr>
          <a:xfrm>
            <a:off x="7441936" y="2117483"/>
            <a:ext cx="3028511" cy="931577"/>
          </a:xfrm>
          <a:prstGeom prst="roundRect">
            <a:avLst>
              <a:gd name="adj" fmla="val 3069"/>
            </a:avLst>
          </a:prstGeom>
          <a:noFill/>
          <a:ln w="38100" cap="flat" cmpd="sng" algn="ctr">
            <a:solidFill>
              <a:srgbClr val="00759E">
                <a:lumMod val="60000"/>
                <a:lumOff val="40000"/>
              </a:srgbClr>
            </a:solidFill>
            <a:prstDash val="solid"/>
            <a:miter lim="800000"/>
          </a:ln>
          <a:effectLst/>
        </p:spPr>
        <p:txBody>
          <a:bodyPr lIns="108874" tIns="54438" rIns="108874" bIns="54438" rtlCol="0" anchor="ctr"/>
          <a:lstStyle/>
          <a:p>
            <a:pPr algn="ctr" defTabSz="1088743">
              <a:defRPr/>
            </a:pPr>
            <a:r>
              <a:rPr lang="en-US" sz="2400" kern="0" dirty="0">
                <a:solidFill>
                  <a:srgbClr val="445469">
                    <a:lumMod val="50000"/>
                  </a:srgbClr>
                </a:solidFill>
                <a:cs typeface="Open Sans"/>
              </a:rPr>
              <a:t>PLANLAMA </a:t>
            </a:r>
          </a:p>
          <a:p>
            <a:pPr algn="ctr" defTabSz="1088743">
              <a:defRPr/>
            </a:pPr>
            <a:r>
              <a:rPr lang="en-US" sz="2400" kern="0" dirty="0">
                <a:solidFill>
                  <a:srgbClr val="445469">
                    <a:lumMod val="50000"/>
                  </a:srgbClr>
                </a:solidFill>
                <a:cs typeface="Open Sans"/>
              </a:rPr>
              <a:t>PROJELENDİRME</a:t>
            </a:r>
          </a:p>
        </p:txBody>
      </p:sp>
      <p:sp>
        <p:nvSpPr>
          <p:cNvPr id="58" name="Yuvarlatılmış Dikdörtgen 5"/>
          <p:cNvSpPr/>
          <p:nvPr/>
        </p:nvSpPr>
        <p:spPr>
          <a:xfrm>
            <a:off x="4129559" y="5576548"/>
            <a:ext cx="1080120" cy="936105"/>
          </a:xfrm>
          <a:prstGeom prst="roundRect">
            <a:avLst>
              <a:gd name="adj" fmla="val 10000"/>
            </a:avLst>
          </a:prstGeom>
          <a:blipFill rotWithShape="1">
            <a:blip r:embed="rId7"/>
            <a:srcRect/>
            <a:stretch>
              <a:fillRect t="-12631" b="-12633"/>
            </a:stretch>
          </a:blipFill>
          <a:ln w="12700" cap="flat" cmpd="sng" algn="ctr">
            <a:solidFill>
              <a:srgbClr val="F6F8F8">
                <a:hueOff val="0"/>
                <a:satOff val="0"/>
                <a:lumOff val="0"/>
                <a:alphaOff val="0"/>
              </a:srgbClr>
            </a:solidFill>
            <a:prstDash val="solid"/>
            <a:miter lim="800000"/>
          </a:ln>
          <a:effectLst/>
        </p:spPr>
        <p:txBody>
          <a:bodyPr lIns="91313" tIns="45658" rIns="91313" bIns="45658"/>
          <a:lstStyle/>
          <a:p>
            <a:pPr defTabSz="1088743">
              <a:defRPr/>
            </a:pPr>
            <a:endParaRPr lang="tr-TR" sz="2100" kern="0">
              <a:solidFill>
                <a:srgbClr val="F6F8F8">
                  <a:hueOff val="0"/>
                  <a:satOff val="0"/>
                  <a:lumOff val="0"/>
                  <a:alphaOff val="0"/>
                </a:srgbClr>
              </a:solidFill>
            </a:endParaRPr>
          </a:p>
        </p:txBody>
      </p:sp>
      <p:pic>
        <p:nvPicPr>
          <p:cNvPr id="59" name="Resim 5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25704" y="5576547"/>
            <a:ext cx="1152128" cy="882191"/>
          </a:xfrm>
          <a:prstGeom prst="rect">
            <a:avLst/>
          </a:prstGeom>
        </p:spPr>
      </p:pic>
      <p:grpSp>
        <p:nvGrpSpPr>
          <p:cNvPr id="60" name="Grup 59"/>
          <p:cNvGrpSpPr/>
          <p:nvPr/>
        </p:nvGrpSpPr>
        <p:grpSpPr>
          <a:xfrm>
            <a:off x="6505823" y="5576539"/>
            <a:ext cx="1656184" cy="958490"/>
            <a:chOff x="9835351" y="301092"/>
            <a:chExt cx="1079395" cy="972528"/>
          </a:xfrm>
        </p:grpSpPr>
        <p:pic>
          <p:nvPicPr>
            <p:cNvPr id="61" name="Picture 42" descr="üniversite ile ilgili görsel sonucu"/>
            <p:cNvPicPr>
              <a:picLocks noChangeAspect="1" noChangeArrowheads="1"/>
            </p:cNvPicPr>
            <p:nvPr/>
          </p:nvPicPr>
          <p:blipFill>
            <a:blip r:embed="rId9" cstate="print">
              <a:lum bright="-61000"/>
              <a:extLst>
                <a:ext uri="{28A0092B-C50C-407E-A947-70E740481C1C}">
                  <a14:useLocalDpi xmlns:a14="http://schemas.microsoft.com/office/drawing/2010/main" val="0"/>
                </a:ext>
              </a:extLst>
            </a:blip>
            <a:srcRect/>
            <a:stretch>
              <a:fillRect/>
            </a:stretch>
          </p:blipFill>
          <p:spPr bwMode="auto">
            <a:xfrm>
              <a:off x="10027611" y="301092"/>
              <a:ext cx="680611" cy="629258"/>
            </a:xfrm>
            <a:prstGeom prst="rect">
              <a:avLst/>
            </a:prstGeom>
            <a:noFill/>
            <a:extLst/>
          </p:spPr>
        </p:pic>
        <p:sp>
          <p:nvSpPr>
            <p:cNvPr id="62" name="Rectangle 117">
              <a:extLst>
                <a:ext uri="{FF2B5EF4-FFF2-40B4-BE49-F238E27FC236}">
                  <a16:creationId xmlns="" xmlns:a16="http://schemas.microsoft.com/office/drawing/2014/main" id="{39B6E55A-1F89-4C0B-A362-9B577ED1CDA3}"/>
                </a:ext>
              </a:extLst>
            </p:cNvPr>
            <p:cNvSpPr/>
            <p:nvPr/>
          </p:nvSpPr>
          <p:spPr>
            <a:xfrm>
              <a:off x="9835351" y="805194"/>
              <a:ext cx="1079395" cy="468426"/>
            </a:xfrm>
            <a:prstGeom prst="rect">
              <a:avLst/>
            </a:prstGeom>
          </p:spPr>
          <p:txBody>
            <a:bodyPr wrap="square">
              <a:spAutoFit/>
            </a:bodyPr>
            <a:lstStyle/>
            <a:p>
              <a:pPr algn="ctr" defTabSz="1088743">
                <a:lnSpc>
                  <a:spcPct val="150000"/>
                </a:lnSpc>
                <a:defRPr/>
              </a:pPr>
              <a:r>
                <a:rPr lang="en-US" sz="1600" b="1" kern="0" dirty="0">
                  <a:solidFill>
                    <a:srgbClr val="F6F8F8">
                      <a:lumMod val="10000"/>
                    </a:srgbClr>
                  </a:solidFill>
                  <a:cs typeface="Open Sans"/>
                </a:rPr>
                <a:t>ÜNİVERSİTE</a:t>
              </a:r>
            </a:p>
          </p:txBody>
        </p:sp>
      </p:grpSp>
    </p:spTree>
    <p:extLst>
      <p:ext uri="{BB962C8B-B14F-4D97-AF65-F5344CB8AC3E}">
        <p14:creationId xmlns:p14="http://schemas.microsoft.com/office/powerpoint/2010/main" val="463092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Unvan 5"/>
          <p:cNvSpPr>
            <a:spLocks noGrp="1"/>
          </p:cNvSpPr>
          <p:nvPr>
            <p:ph type="title"/>
          </p:nvPr>
        </p:nvSpPr>
        <p:spPr/>
        <p:txBody>
          <a:bodyPr/>
          <a:lstStyle/>
          <a:p>
            <a:r>
              <a:rPr lang="tr-TR" dirty="0" smtClean="0"/>
              <a:t>KAMU-ÜNİVERSİTE-SANAYİ İŞBİRLİĞİ (KÜSİ)</a:t>
            </a:r>
            <a:endParaRPr lang="tr-TR" dirty="0"/>
          </a:p>
        </p:txBody>
      </p:sp>
      <p:sp>
        <p:nvSpPr>
          <p:cNvPr id="7" name="İçerik Yer Tutucusu 6"/>
          <p:cNvSpPr>
            <a:spLocks noGrp="1"/>
          </p:cNvSpPr>
          <p:nvPr>
            <p:ph idx="1"/>
          </p:nvPr>
        </p:nvSpPr>
        <p:spPr/>
        <p:txBody>
          <a:bodyPr>
            <a:normAutofit/>
          </a:bodyPr>
          <a:lstStyle/>
          <a:p>
            <a:pPr algn="just"/>
            <a:r>
              <a:rPr lang="tr-TR" sz="2800" b="1" dirty="0">
                <a:latin typeface="Times New Roman" panose="02020603050405020304" pitchFamily="18" charset="0"/>
                <a:cs typeface="Times New Roman" panose="02020603050405020304" pitchFamily="18" charset="0"/>
              </a:rPr>
              <a:t>Türkiye Kamu-Üniversite-Sanayi İşbirliği (KÜSİ) Stratejisi Ve Eylem Planı (2015-2018)' doğrultusunda kurulan </a:t>
            </a:r>
            <a:r>
              <a:rPr lang="tr-TR" sz="2800" b="1" dirty="0" smtClean="0">
                <a:latin typeface="Times New Roman" panose="02020603050405020304" pitchFamily="18" charset="0"/>
                <a:cs typeface="Times New Roman" panose="02020603050405020304" pitchFamily="18" charset="0"/>
              </a:rPr>
              <a:t>KÜSİ </a:t>
            </a:r>
            <a:r>
              <a:rPr lang="tr-TR" sz="2800" b="1" dirty="0">
                <a:latin typeface="Times New Roman" panose="02020603050405020304" pitchFamily="18" charset="0"/>
                <a:cs typeface="Times New Roman" panose="02020603050405020304" pitchFamily="18" charset="0"/>
              </a:rPr>
              <a:t>Planlama ve Geliştirme </a:t>
            </a:r>
            <a:r>
              <a:rPr lang="tr-TR" sz="2800" b="1" dirty="0" smtClean="0">
                <a:latin typeface="Times New Roman" panose="02020603050405020304" pitchFamily="18" charset="0"/>
                <a:cs typeface="Times New Roman" panose="02020603050405020304" pitchFamily="18" charset="0"/>
              </a:rPr>
              <a:t>Kurullarının Amacı; </a:t>
            </a:r>
          </a:p>
          <a:p>
            <a:pPr algn="just"/>
            <a:r>
              <a:rPr lang="tr-TR" sz="2800" b="1" dirty="0" smtClean="0">
                <a:latin typeface="Times New Roman" panose="02020603050405020304" pitchFamily="18" charset="0"/>
                <a:cs typeface="Times New Roman" panose="02020603050405020304" pitchFamily="18" charset="0"/>
              </a:rPr>
              <a:t>Ülkemizde Kamu - Üniversite – Sanayi İşbirliği’nde paydaşlar arasındaki sinerjiyi artırmak, ulusal yenilik ekosisteminde bu işbirliğini geliştirmek, sanayimizi rekabet gücü ve katma değeri yüksek, yenilikçi ürünler üretebilen ileri teknoloji ağırlıklı ve sürdürülebilir bir yapıya kavuşturmaktır.</a:t>
            </a:r>
            <a:endParaRPr lang="tr-TR" sz="2800" dirty="0">
              <a:latin typeface="Times New Roman" panose="02020603050405020304" pitchFamily="18" charset="0"/>
              <a:cs typeface="Times New Roman" panose="02020603050405020304" pitchFamily="18" charset="0"/>
            </a:endParaRPr>
          </a:p>
        </p:txBody>
      </p:sp>
      <p:sp>
        <p:nvSpPr>
          <p:cNvPr id="5" name="Slayt Numarası Yer Tutucusu 4"/>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2</a:t>
            </a:fld>
            <a:endParaRPr lang="en-CA">
              <a:solidFill>
                <a:prstClr val="black">
                  <a:tint val="75000"/>
                </a:prstClr>
              </a:solidFill>
            </a:endParaRPr>
          </a:p>
        </p:txBody>
      </p:sp>
    </p:spTree>
    <p:extLst>
      <p:ext uri="{BB962C8B-B14F-4D97-AF65-F5344CB8AC3E}">
        <p14:creationId xmlns:p14="http://schemas.microsoft.com/office/powerpoint/2010/main" val="3982256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897318" y="2912288"/>
            <a:ext cx="1000124" cy="10001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9666627" y="199110"/>
            <a:ext cx="727659" cy="480888"/>
          </a:xfrm>
          <a:prstGeom prst="rect">
            <a:avLst/>
          </a:prstGeom>
          <a:noFill/>
          <a:ln w="9525">
            <a:noFill/>
            <a:miter lim="800000"/>
            <a:headEnd/>
            <a:tailEnd/>
          </a:ln>
        </p:spPr>
      </p:pic>
      <p:sp>
        <p:nvSpPr>
          <p:cNvPr id="4" name="3 Metin kutusu"/>
          <p:cNvSpPr txBox="1"/>
          <p:nvPr/>
        </p:nvSpPr>
        <p:spPr>
          <a:xfrm>
            <a:off x="3008342" y="2689042"/>
            <a:ext cx="7241923" cy="2123630"/>
          </a:xfrm>
          <a:prstGeom prst="rect">
            <a:avLst/>
          </a:prstGeom>
          <a:noFill/>
        </p:spPr>
        <p:txBody>
          <a:bodyPr wrap="square" lIns="91411" tIns="45706" rIns="91411" bIns="45706" rtlCol="0">
            <a:spAutoFit/>
          </a:bodyPr>
          <a:lstStyle/>
          <a:p>
            <a:r>
              <a:rPr lang="tr-TR" sz="4400" b="1" dirty="0">
                <a:solidFill>
                  <a:srgbClr val="005F6E"/>
                </a:solidFill>
                <a:effectLst>
                  <a:outerShdw blurRad="38100" dist="38100" dir="2700000" algn="tl">
                    <a:srgbClr val="000000">
                      <a:alpha val="43137"/>
                    </a:srgbClr>
                  </a:outerShdw>
                </a:effectLst>
              </a:rPr>
              <a:t>Yüksek Teknolojili Alanlarda Teknolojik </a:t>
            </a:r>
            <a:r>
              <a:rPr lang="tr-TR" sz="4400" b="1" dirty="0" smtClean="0">
                <a:solidFill>
                  <a:srgbClr val="005F6E"/>
                </a:solidFill>
                <a:effectLst>
                  <a:outerShdw blurRad="38100" dist="38100" dir="2700000" algn="tl">
                    <a:srgbClr val="000000">
                      <a:alpha val="43137"/>
                    </a:srgbClr>
                  </a:outerShdw>
                </a:effectLst>
              </a:rPr>
              <a:t>Girişimciliğin Desteklenmesi</a:t>
            </a:r>
            <a:endParaRPr lang="tr-TR" sz="4400" b="1" dirty="0">
              <a:solidFill>
                <a:srgbClr val="005F6E"/>
              </a:solidFill>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a:xfrm>
            <a:off x="7873997" y="6332988"/>
            <a:ext cx="2133599" cy="363773"/>
          </a:xfrm>
        </p:spPr>
        <p:txBody>
          <a:bodyPr/>
          <a:lstStyle/>
          <a:p>
            <a:pPr>
              <a:defRPr/>
            </a:pPr>
            <a:fld id="{FF16F97C-866D-4F85-A1F6-DDF39F62CB6A}" type="slidenum">
              <a:rPr lang="en-CA" smtClean="0"/>
              <a:pPr>
                <a:defRPr/>
              </a:pPr>
              <a:t>20</a:t>
            </a:fld>
            <a:endParaRPr lang="en-CA" dirty="0"/>
          </a:p>
        </p:txBody>
      </p:sp>
      <p:sp>
        <p:nvSpPr>
          <p:cNvPr id="8" name="Komut Düğmesi: Geri veya Önceki 7">
            <a:hlinkClick r:id="rId4" action="ppaction://hlinksldjump" highlightClick="1"/>
          </p:cNvPr>
          <p:cNvSpPr/>
          <p:nvPr/>
        </p:nvSpPr>
        <p:spPr>
          <a:xfrm>
            <a:off x="11679008" y="6512644"/>
            <a:ext cx="467544" cy="31277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solidFill>
                <a:prstClr val="black"/>
              </a:solidFill>
            </a:endParaRPr>
          </a:p>
        </p:txBody>
      </p:sp>
    </p:spTree>
    <p:extLst>
      <p:ext uri="{BB962C8B-B14F-4D97-AF65-F5344CB8AC3E}">
        <p14:creationId xmlns:p14="http://schemas.microsoft.com/office/powerpoint/2010/main" val="593119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kış Çizelgesi: Öteki İşlem 4">
            <a:hlinkClick r:id="" action="ppaction://noaction"/>
          </p:cNvPr>
          <p:cNvSpPr/>
          <p:nvPr/>
        </p:nvSpPr>
        <p:spPr>
          <a:xfrm>
            <a:off x="2012141" y="549694"/>
            <a:ext cx="2033753" cy="719274"/>
          </a:xfrm>
          <a:prstGeom prst="flowChartAlternate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6578" tIns="38290" rIns="76578" bIns="38290" rtlCol="0" anchor="ctr"/>
          <a:lstStyle/>
          <a:p>
            <a:pPr algn="ctr" defTabSz="765766" fontAlgn="auto">
              <a:spcBef>
                <a:spcPts val="0"/>
              </a:spcBef>
              <a:spcAft>
                <a:spcPts val="0"/>
              </a:spcAft>
            </a:pPr>
            <a:r>
              <a:rPr lang="tr-TR" sz="1200" b="1" dirty="0">
                <a:solidFill>
                  <a:prstClr val="white"/>
                </a:solidFill>
              </a:rPr>
              <a:t>GELENEKSEL GİRİŞİMCİ PROGRAMI BAŞVURUSU</a:t>
            </a:r>
          </a:p>
        </p:txBody>
      </p:sp>
      <p:sp>
        <p:nvSpPr>
          <p:cNvPr id="6" name="Akış Çizelgesi: Karar 5"/>
          <p:cNvSpPr/>
          <p:nvPr/>
        </p:nvSpPr>
        <p:spPr>
          <a:xfrm>
            <a:off x="1996223" y="1461856"/>
            <a:ext cx="2158848" cy="740477"/>
          </a:xfrm>
          <a:prstGeom prst="flowChartDecision">
            <a:avLst/>
          </a:prstGeom>
          <a:solidFill>
            <a:schemeClr val="accent4">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lIns="76578" tIns="38290" rIns="76578" bIns="38290" rtlCol="0" anchor="ctr"/>
          <a:lstStyle/>
          <a:p>
            <a:pPr algn="ctr" defTabSz="765766" fontAlgn="auto">
              <a:spcBef>
                <a:spcPts val="0"/>
              </a:spcBef>
              <a:spcAft>
                <a:spcPts val="0"/>
              </a:spcAft>
            </a:pPr>
            <a:r>
              <a:rPr lang="tr-TR" sz="1100" dirty="0">
                <a:solidFill>
                  <a:prstClr val="white">
                    <a:lumMod val="10000"/>
                  </a:prstClr>
                </a:solidFill>
              </a:rPr>
              <a:t>Ön Değerlendirme</a:t>
            </a:r>
          </a:p>
          <a:p>
            <a:pPr algn="ctr" defTabSz="765766" fontAlgn="auto">
              <a:spcBef>
                <a:spcPts val="0"/>
              </a:spcBef>
              <a:spcAft>
                <a:spcPts val="0"/>
              </a:spcAft>
            </a:pPr>
            <a:r>
              <a:rPr lang="tr-TR" sz="1100" b="1" dirty="0">
                <a:solidFill>
                  <a:prstClr val="white">
                    <a:lumMod val="10000"/>
                  </a:prstClr>
                </a:solidFill>
              </a:rPr>
              <a:t>KOBİ Uzmanı</a:t>
            </a:r>
          </a:p>
        </p:txBody>
      </p:sp>
      <p:sp>
        <p:nvSpPr>
          <p:cNvPr id="7" name="Akış Çizelgesi: Karar 6"/>
          <p:cNvSpPr/>
          <p:nvPr/>
        </p:nvSpPr>
        <p:spPr>
          <a:xfrm>
            <a:off x="1996223" y="2457713"/>
            <a:ext cx="2216238" cy="656924"/>
          </a:xfrm>
          <a:prstGeom prst="flowChartDecision">
            <a:avLst/>
          </a:prstGeom>
          <a:solidFill>
            <a:schemeClr val="accent5">
              <a:lumMod val="75000"/>
            </a:schemeClr>
          </a:solidFill>
          <a:ln>
            <a:noFill/>
          </a:ln>
        </p:spPr>
        <p:style>
          <a:lnRef idx="2">
            <a:schemeClr val="dk1"/>
          </a:lnRef>
          <a:fillRef idx="1">
            <a:schemeClr val="lt1"/>
          </a:fillRef>
          <a:effectRef idx="0">
            <a:schemeClr val="dk1"/>
          </a:effectRef>
          <a:fontRef idx="minor">
            <a:schemeClr val="dk1"/>
          </a:fontRef>
        </p:style>
        <p:txBody>
          <a:bodyPr lIns="76578" tIns="38290" rIns="76578" bIns="38290" rtlCol="0" anchor="ctr"/>
          <a:lstStyle/>
          <a:p>
            <a:pPr algn="ctr" defTabSz="765766" fontAlgn="auto">
              <a:spcBef>
                <a:spcPts val="0"/>
              </a:spcBef>
              <a:spcAft>
                <a:spcPts val="0"/>
              </a:spcAft>
            </a:pPr>
            <a:r>
              <a:rPr lang="tr-TR" sz="1100" dirty="0">
                <a:solidFill>
                  <a:prstClr val="white">
                    <a:lumMod val="10000"/>
                  </a:prstClr>
                </a:solidFill>
              </a:rPr>
              <a:t>Değerlendirme</a:t>
            </a:r>
            <a:endParaRPr lang="tr-TR" sz="800" dirty="0">
              <a:solidFill>
                <a:prstClr val="white">
                  <a:lumMod val="10000"/>
                </a:prstClr>
              </a:solidFill>
            </a:endParaRPr>
          </a:p>
          <a:p>
            <a:pPr algn="ctr" defTabSz="765766" fontAlgn="auto">
              <a:spcBef>
                <a:spcPts val="0"/>
              </a:spcBef>
              <a:spcAft>
                <a:spcPts val="0"/>
              </a:spcAft>
            </a:pPr>
            <a:r>
              <a:rPr lang="tr-TR" sz="1100" b="1" dirty="0">
                <a:solidFill>
                  <a:prstClr val="white">
                    <a:lumMod val="10000"/>
                  </a:prstClr>
                </a:solidFill>
              </a:rPr>
              <a:t>Müdürlük</a:t>
            </a:r>
            <a:endParaRPr lang="tr-TR" sz="800" b="1" dirty="0">
              <a:solidFill>
                <a:prstClr val="white">
                  <a:lumMod val="10000"/>
                </a:prstClr>
              </a:solidFill>
            </a:endParaRPr>
          </a:p>
        </p:txBody>
      </p:sp>
      <p:cxnSp>
        <p:nvCxnSpPr>
          <p:cNvPr id="8" name="Düz Ok Bağlayıcısı 7"/>
          <p:cNvCxnSpPr/>
          <p:nvPr/>
        </p:nvCxnSpPr>
        <p:spPr>
          <a:xfrm>
            <a:off x="3059925" y="2225032"/>
            <a:ext cx="0" cy="2205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a:off x="3044007" y="1278313"/>
            <a:ext cx="0" cy="2084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Sağ Ok 16"/>
          <p:cNvSpPr/>
          <p:nvPr/>
        </p:nvSpPr>
        <p:spPr>
          <a:xfrm>
            <a:off x="1458974" y="4424412"/>
            <a:ext cx="3990410" cy="648072"/>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578" tIns="38290" rIns="76578" bIns="38290" numCol="1" spcCol="0" rtlCol="0" fromWordArt="0" anchor="ctr" anchorCtr="0" forceAA="0" compatLnSpc="1">
            <a:prstTxWarp prst="textNoShape">
              <a:avLst/>
            </a:prstTxWarp>
            <a:noAutofit/>
          </a:bodyPr>
          <a:lstStyle/>
          <a:p>
            <a:pPr algn="ctr" defTabSz="765766" fontAlgn="auto">
              <a:spcBef>
                <a:spcPts val="0"/>
              </a:spcBef>
              <a:spcAft>
                <a:spcPts val="0"/>
              </a:spcAft>
            </a:pPr>
            <a:r>
              <a:rPr lang="tr-TR" sz="1200" b="1" dirty="0">
                <a:solidFill>
                  <a:prstClr val="white"/>
                </a:solidFill>
              </a:rPr>
              <a:t>İZLEME (1. ve 2. Yıl GİB üzerinden)</a:t>
            </a:r>
          </a:p>
        </p:txBody>
      </p:sp>
      <p:sp>
        <p:nvSpPr>
          <p:cNvPr id="27" name="Akış Çizelgesi: Öteki İşlem 26">
            <a:hlinkClick r:id="" action="ppaction://noaction"/>
          </p:cNvPr>
          <p:cNvSpPr/>
          <p:nvPr/>
        </p:nvSpPr>
        <p:spPr>
          <a:xfrm>
            <a:off x="7840038" y="549708"/>
            <a:ext cx="1901873" cy="750769"/>
          </a:xfrm>
          <a:prstGeom prst="flowChartAlternate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578" tIns="38290" rIns="76578" bIns="38290" rtlCol="0" anchor="ctr"/>
          <a:lstStyle/>
          <a:p>
            <a:pPr algn="ctr" defTabSz="765766" fontAlgn="auto">
              <a:spcBef>
                <a:spcPts val="0"/>
              </a:spcBef>
              <a:spcAft>
                <a:spcPts val="0"/>
              </a:spcAft>
            </a:pPr>
            <a:r>
              <a:rPr lang="tr-TR" sz="1200" b="1" dirty="0">
                <a:solidFill>
                  <a:prstClr val="white"/>
                </a:solidFill>
              </a:rPr>
              <a:t>İLERİ GİRİŞİMCİ PROGRAMI BAŞVURUSU</a:t>
            </a:r>
          </a:p>
        </p:txBody>
      </p:sp>
      <p:sp>
        <p:nvSpPr>
          <p:cNvPr id="28" name="Akış Çizelgesi: Karar 27"/>
          <p:cNvSpPr/>
          <p:nvPr/>
        </p:nvSpPr>
        <p:spPr>
          <a:xfrm>
            <a:off x="7700541" y="1620442"/>
            <a:ext cx="2282589" cy="710101"/>
          </a:xfrm>
          <a:prstGeom prst="flowChartDecision">
            <a:avLst/>
          </a:prstGeom>
          <a:solidFill>
            <a:schemeClr val="accent4">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lIns="76578" tIns="38290" rIns="76578" bIns="38290" rtlCol="0" anchor="ctr"/>
          <a:lstStyle/>
          <a:p>
            <a:pPr algn="ctr" defTabSz="765766" fontAlgn="auto">
              <a:spcBef>
                <a:spcPts val="0"/>
              </a:spcBef>
              <a:spcAft>
                <a:spcPts val="0"/>
              </a:spcAft>
            </a:pPr>
            <a:r>
              <a:rPr lang="tr-TR" sz="1100" dirty="0">
                <a:solidFill>
                  <a:prstClr val="white">
                    <a:lumMod val="10000"/>
                  </a:prstClr>
                </a:solidFill>
              </a:rPr>
              <a:t>Ön Değerlendirme</a:t>
            </a:r>
          </a:p>
          <a:p>
            <a:pPr algn="ctr" defTabSz="765766" fontAlgn="auto">
              <a:spcBef>
                <a:spcPts val="0"/>
              </a:spcBef>
              <a:spcAft>
                <a:spcPts val="0"/>
              </a:spcAft>
            </a:pPr>
            <a:r>
              <a:rPr lang="tr-TR" sz="1100" b="1" dirty="0">
                <a:solidFill>
                  <a:prstClr val="white">
                    <a:lumMod val="10000"/>
                  </a:prstClr>
                </a:solidFill>
              </a:rPr>
              <a:t>KOBİ Uzmanı</a:t>
            </a:r>
          </a:p>
        </p:txBody>
      </p:sp>
      <p:sp>
        <p:nvSpPr>
          <p:cNvPr id="29" name="Akış Çizelgesi: Karar 28"/>
          <p:cNvSpPr/>
          <p:nvPr/>
        </p:nvSpPr>
        <p:spPr>
          <a:xfrm>
            <a:off x="7700541" y="2556455"/>
            <a:ext cx="2282589" cy="663703"/>
          </a:xfrm>
          <a:prstGeom prst="flowChartDecision">
            <a:avLst/>
          </a:prstGeom>
          <a:solidFill>
            <a:schemeClr val="accent5">
              <a:lumMod val="75000"/>
            </a:schemeClr>
          </a:solidFill>
          <a:ln>
            <a:noFill/>
          </a:ln>
        </p:spPr>
        <p:style>
          <a:lnRef idx="2">
            <a:schemeClr val="dk1"/>
          </a:lnRef>
          <a:fillRef idx="1">
            <a:schemeClr val="lt1"/>
          </a:fillRef>
          <a:effectRef idx="0">
            <a:schemeClr val="dk1"/>
          </a:effectRef>
          <a:fontRef idx="minor">
            <a:schemeClr val="dk1"/>
          </a:fontRef>
        </p:style>
        <p:txBody>
          <a:bodyPr lIns="76578" tIns="38290" rIns="76578" bIns="38290" rtlCol="0" anchor="ctr"/>
          <a:lstStyle/>
          <a:p>
            <a:pPr algn="ctr" defTabSz="765766" fontAlgn="auto">
              <a:spcBef>
                <a:spcPts val="0"/>
              </a:spcBef>
              <a:spcAft>
                <a:spcPts val="0"/>
              </a:spcAft>
            </a:pPr>
            <a:endParaRPr lang="tr-TR" sz="800" dirty="0">
              <a:solidFill>
                <a:prstClr val="white">
                  <a:lumMod val="10000"/>
                </a:prstClr>
              </a:solidFill>
            </a:endParaRPr>
          </a:p>
          <a:p>
            <a:pPr algn="ctr" defTabSz="765766" fontAlgn="auto">
              <a:spcBef>
                <a:spcPts val="0"/>
              </a:spcBef>
              <a:spcAft>
                <a:spcPts val="0"/>
              </a:spcAft>
            </a:pPr>
            <a:r>
              <a:rPr lang="tr-TR" sz="1100" dirty="0">
                <a:solidFill>
                  <a:prstClr val="white">
                    <a:lumMod val="10000"/>
                  </a:prstClr>
                </a:solidFill>
              </a:rPr>
              <a:t>Değerlendirme</a:t>
            </a:r>
          </a:p>
          <a:p>
            <a:pPr algn="ctr" defTabSz="765766" fontAlgn="auto">
              <a:spcBef>
                <a:spcPts val="0"/>
              </a:spcBef>
              <a:spcAft>
                <a:spcPts val="0"/>
              </a:spcAft>
            </a:pPr>
            <a:r>
              <a:rPr lang="tr-TR" sz="1100" b="1" dirty="0">
                <a:solidFill>
                  <a:prstClr val="white">
                    <a:lumMod val="10000"/>
                  </a:prstClr>
                </a:solidFill>
              </a:rPr>
              <a:t>Kurul</a:t>
            </a:r>
          </a:p>
          <a:p>
            <a:pPr algn="ctr" defTabSz="765766" fontAlgn="auto">
              <a:spcBef>
                <a:spcPts val="0"/>
              </a:spcBef>
              <a:spcAft>
                <a:spcPts val="0"/>
              </a:spcAft>
            </a:pPr>
            <a:endParaRPr lang="tr-TR" sz="800" dirty="0">
              <a:solidFill>
                <a:prstClr val="white">
                  <a:lumMod val="10000"/>
                </a:prstClr>
              </a:solidFill>
            </a:endParaRPr>
          </a:p>
        </p:txBody>
      </p:sp>
      <p:cxnSp>
        <p:nvCxnSpPr>
          <p:cNvPr id="30" name="Düz Ok Bağlayıcısı 29"/>
          <p:cNvCxnSpPr>
            <a:stCxn id="28" idx="2"/>
            <a:endCxn id="29" idx="0"/>
          </p:cNvCxnSpPr>
          <p:nvPr/>
        </p:nvCxnSpPr>
        <p:spPr>
          <a:xfrm>
            <a:off x="8841836" y="2330540"/>
            <a:ext cx="0" cy="2258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Dirsek Bağlayıcısı 36"/>
          <p:cNvCxnSpPr>
            <a:endCxn id="28" idx="3"/>
          </p:cNvCxnSpPr>
          <p:nvPr/>
        </p:nvCxnSpPr>
        <p:spPr>
          <a:xfrm rot="16200000" flipV="1">
            <a:off x="9470885" y="2487750"/>
            <a:ext cx="1433494" cy="4090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Düz Ok Bağlayıcısı 43"/>
          <p:cNvCxnSpPr>
            <a:cxnSpLocks/>
          </p:cNvCxnSpPr>
          <p:nvPr/>
        </p:nvCxnSpPr>
        <p:spPr>
          <a:xfrm flipH="1">
            <a:off x="8813321" y="1297694"/>
            <a:ext cx="3520" cy="292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6665180" y="1460665"/>
            <a:ext cx="895907" cy="588978"/>
          </a:xfrm>
          <a:prstGeom prst="ellipse">
            <a:avLst/>
          </a:prstGeom>
          <a:solidFill>
            <a:srgbClr val="FFC000"/>
          </a:solidFill>
        </p:spPr>
        <p:style>
          <a:lnRef idx="0">
            <a:schemeClr val="accent3"/>
          </a:lnRef>
          <a:fillRef idx="3">
            <a:schemeClr val="accent3"/>
          </a:fillRef>
          <a:effectRef idx="3">
            <a:schemeClr val="accent3"/>
          </a:effectRef>
          <a:fontRef idx="minor">
            <a:schemeClr val="lt1"/>
          </a:fontRef>
        </p:style>
        <p:txBody>
          <a:bodyPr lIns="76578" tIns="38290" rIns="76578" bIns="38290" rtlCol="0" anchor="ctr"/>
          <a:lstStyle/>
          <a:p>
            <a:pPr algn="ctr" defTabSz="765766" fontAlgn="auto">
              <a:spcBef>
                <a:spcPts val="0"/>
              </a:spcBef>
              <a:spcAft>
                <a:spcPts val="0"/>
              </a:spcAft>
            </a:pPr>
            <a:r>
              <a:rPr lang="tr-TR" sz="1100" b="1" dirty="0">
                <a:solidFill>
                  <a:prstClr val="white"/>
                </a:solidFill>
              </a:rPr>
              <a:t>İleri Giriş. Eğitimi</a:t>
            </a:r>
          </a:p>
        </p:txBody>
      </p:sp>
      <p:sp>
        <p:nvSpPr>
          <p:cNvPr id="60" name="Yuvarlatılmış Dikdörtgen 59"/>
          <p:cNvSpPr/>
          <p:nvPr/>
        </p:nvSpPr>
        <p:spPr>
          <a:xfrm>
            <a:off x="4298341" y="368450"/>
            <a:ext cx="3336325" cy="396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578" tIns="38290" rIns="76578" bIns="38290" rtlCol="0" anchor="ctr"/>
          <a:lstStyle/>
          <a:p>
            <a:pPr algn="ctr" defTabSz="765766" fontAlgn="auto">
              <a:spcBef>
                <a:spcPts val="0"/>
              </a:spcBef>
              <a:spcAft>
                <a:spcPts val="0"/>
              </a:spcAft>
            </a:pPr>
            <a:r>
              <a:rPr lang="tr-TR" b="1" dirty="0">
                <a:solidFill>
                  <a:srgbClr val="FF0000"/>
                </a:solidFill>
              </a:rPr>
              <a:t>Girişimci Adayları</a:t>
            </a:r>
          </a:p>
        </p:txBody>
      </p:sp>
      <p:cxnSp>
        <p:nvCxnSpPr>
          <p:cNvPr id="78" name="Dirsek Bağlayıcısı 77"/>
          <p:cNvCxnSpPr>
            <a:cxnSpLocks/>
          </p:cNvCxnSpPr>
          <p:nvPr/>
        </p:nvCxnSpPr>
        <p:spPr>
          <a:xfrm rot="10800000">
            <a:off x="4036871" y="925484"/>
            <a:ext cx="1221389" cy="133003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Connector 39"/>
          <p:cNvCxnSpPr>
            <a:cxnSpLocks/>
          </p:cNvCxnSpPr>
          <p:nvPr/>
        </p:nvCxnSpPr>
        <p:spPr>
          <a:xfrm flipH="1">
            <a:off x="5947336" y="840289"/>
            <a:ext cx="19165" cy="986712"/>
          </a:xfrm>
          <a:prstGeom prst="line">
            <a:avLst/>
          </a:prstGeom>
          <a:ln w="19050">
            <a:solidFill>
              <a:schemeClr val="accent3"/>
            </a:solidFill>
            <a:prstDash val="sysDash"/>
            <a:headEnd type="none" w="med" len="med"/>
            <a:tailEnd type="oval"/>
          </a:ln>
        </p:spPr>
        <p:style>
          <a:lnRef idx="1">
            <a:schemeClr val="accent1"/>
          </a:lnRef>
          <a:fillRef idx="0">
            <a:schemeClr val="accent1"/>
          </a:fillRef>
          <a:effectRef idx="0">
            <a:schemeClr val="accent1"/>
          </a:effectRef>
          <a:fontRef idx="minor">
            <a:schemeClr val="tx1"/>
          </a:fontRef>
        </p:style>
      </p:cxnSp>
      <p:sp>
        <p:nvSpPr>
          <p:cNvPr id="97" name="Yuvarlatılmış Dikdörtgen 96"/>
          <p:cNvSpPr/>
          <p:nvPr/>
        </p:nvSpPr>
        <p:spPr>
          <a:xfrm>
            <a:off x="1752812" y="5091763"/>
            <a:ext cx="1322834" cy="167746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578" tIns="38290" rIns="76578" bIns="38290" rtlCol="0" anchor="ctr"/>
          <a:lstStyle/>
          <a:p>
            <a:pPr algn="ctr" defTabSz="765766" fontAlgn="auto">
              <a:spcBef>
                <a:spcPts val="0"/>
              </a:spcBef>
              <a:spcAft>
                <a:spcPts val="0"/>
              </a:spcAft>
            </a:pPr>
            <a:r>
              <a:rPr lang="tr-TR" sz="1100" b="1" dirty="0">
                <a:solidFill>
                  <a:prstClr val="white">
                    <a:lumMod val="10000"/>
                  </a:prstClr>
                </a:solidFill>
              </a:rPr>
              <a:t>KURULUŞ DESTEĞİ</a:t>
            </a:r>
          </a:p>
          <a:p>
            <a:pPr defTabSz="765766" fontAlgn="auto">
              <a:spcBef>
                <a:spcPts val="0"/>
              </a:spcBef>
              <a:spcAft>
                <a:spcPts val="0"/>
              </a:spcAft>
            </a:pPr>
            <a:endParaRPr lang="tr-TR" sz="1200" dirty="0">
              <a:solidFill>
                <a:prstClr val="white">
                  <a:lumMod val="10000"/>
                </a:prstClr>
              </a:solidFill>
            </a:endParaRPr>
          </a:p>
          <a:p>
            <a:pPr algn="ctr" defTabSz="765766" fontAlgn="auto">
              <a:spcBef>
                <a:spcPts val="0"/>
              </a:spcBef>
              <a:spcAft>
                <a:spcPts val="0"/>
              </a:spcAft>
            </a:pPr>
            <a:r>
              <a:rPr lang="tr-TR" sz="1050" dirty="0">
                <a:solidFill>
                  <a:prstClr val="white">
                    <a:lumMod val="10000"/>
                  </a:prstClr>
                </a:solidFill>
              </a:rPr>
              <a:t>Şahıs – 5.000 TL</a:t>
            </a:r>
          </a:p>
          <a:p>
            <a:pPr algn="ctr" defTabSz="765766" fontAlgn="auto">
              <a:spcBef>
                <a:spcPts val="0"/>
              </a:spcBef>
              <a:spcAft>
                <a:spcPts val="0"/>
              </a:spcAft>
            </a:pPr>
            <a:r>
              <a:rPr lang="tr-TR" sz="1050" dirty="0">
                <a:solidFill>
                  <a:prstClr val="white">
                    <a:lumMod val="10000"/>
                  </a:prstClr>
                </a:solidFill>
              </a:rPr>
              <a:t>Şirket – 10.000 TL</a:t>
            </a:r>
          </a:p>
          <a:p>
            <a:pPr defTabSz="765766" fontAlgn="auto">
              <a:spcBef>
                <a:spcPts val="0"/>
              </a:spcBef>
              <a:spcAft>
                <a:spcPts val="0"/>
              </a:spcAft>
            </a:pPr>
            <a:endParaRPr lang="tr-TR" sz="900" u="sng" dirty="0">
              <a:solidFill>
                <a:prstClr val="white">
                  <a:lumMod val="10000"/>
                </a:prstClr>
              </a:solidFill>
            </a:endParaRPr>
          </a:p>
        </p:txBody>
      </p:sp>
      <p:sp>
        <p:nvSpPr>
          <p:cNvPr id="98" name="Yuvarlatılmış Dikdörtgen 97"/>
          <p:cNvSpPr/>
          <p:nvPr/>
        </p:nvSpPr>
        <p:spPr>
          <a:xfrm>
            <a:off x="7060367" y="5216500"/>
            <a:ext cx="2181761" cy="144016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6578" tIns="38290" rIns="76578" bIns="38290" rtlCol="0" anchor="ctr"/>
          <a:lstStyle/>
          <a:p>
            <a:pPr algn="ctr" defTabSz="765766" fontAlgn="auto">
              <a:spcBef>
                <a:spcPts val="0"/>
              </a:spcBef>
              <a:spcAft>
                <a:spcPts val="0"/>
              </a:spcAft>
            </a:pPr>
            <a:endParaRPr lang="tr-TR" sz="800" dirty="0">
              <a:solidFill>
                <a:prstClr val="white">
                  <a:lumMod val="10000"/>
                </a:prstClr>
              </a:solidFill>
            </a:endParaRPr>
          </a:p>
          <a:p>
            <a:pPr algn="ctr" defTabSz="765766" fontAlgn="auto">
              <a:spcBef>
                <a:spcPts val="0"/>
              </a:spcBef>
              <a:spcAft>
                <a:spcPts val="0"/>
              </a:spcAft>
            </a:pPr>
            <a:r>
              <a:rPr lang="tr-TR" sz="1050" b="1" dirty="0">
                <a:solidFill>
                  <a:prstClr val="white">
                    <a:lumMod val="10000"/>
                  </a:prstClr>
                </a:solidFill>
              </a:rPr>
              <a:t>MAKİNE, TEÇHİZAT VE YAZILIM DESTEĞİ </a:t>
            </a:r>
          </a:p>
          <a:p>
            <a:pPr algn="ctr" defTabSz="765766" fontAlgn="auto">
              <a:spcBef>
                <a:spcPts val="0"/>
              </a:spcBef>
              <a:spcAft>
                <a:spcPts val="0"/>
              </a:spcAft>
            </a:pPr>
            <a:endParaRPr lang="tr-TR" sz="1050" b="1" dirty="0">
              <a:solidFill>
                <a:prstClr val="white">
                  <a:lumMod val="10000"/>
                </a:prstClr>
              </a:solidFill>
            </a:endParaRPr>
          </a:p>
          <a:p>
            <a:pPr algn="ctr" defTabSz="765766" fontAlgn="auto">
              <a:spcBef>
                <a:spcPts val="0"/>
              </a:spcBef>
              <a:spcAft>
                <a:spcPts val="0"/>
              </a:spcAft>
            </a:pPr>
            <a:r>
              <a:rPr lang="tr-TR" sz="1050" dirty="0">
                <a:solidFill>
                  <a:prstClr val="white">
                    <a:lumMod val="10000"/>
                  </a:prstClr>
                </a:solidFill>
              </a:rPr>
              <a:t>100.000 TL (%75 destek oranı)</a:t>
            </a:r>
          </a:p>
          <a:p>
            <a:pPr algn="ctr" defTabSz="765766" fontAlgn="auto">
              <a:spcBef>
                <a:spcPts val="0"/>
              </a:spcBef>
              <a:spcAft>
                <a:spcPts val="0"/>
              </a:spcAft>
            </a:pPr>
            <a:endParaRPr lang="tr-TR" sz="1050" dirty="0">
              <a:solidFill>
                <a:prstClr val="white">
                  <a:lumMod val="10000"/>
                </a:prstClr>
              </a:solidFill>
            </a:endParaRPr>
          </a:p>
          <a:p>
            <a:pPr algn="ctr" defTabSz="765766" fontAlgn="auto">
              <a:spcBef>
                <a:spcPts val="0"/>
              </a:spcBef>
              <a:spcAft>
                <a:spcPts val="0"/>
              </a:spcAft>
            </a:pPr>
            <a:r>
              <a:rPr lang="tr-TR" sz="1050" dirty="0">
                <a:solidFill>
                  <a:prstClr val="white">
                    <a:lumMod val="10000"/>
                  </a:prstClr>
                </a:solidFill>
              </a:rPr>
              <a:t>Orta – Yüksek Teknoloji x 2</a:t>
            </a:r>
          </a:p>
          <a:p>
            <a:pPr algn="ctr" defTabSz="765766" fontAlgn="auto">
              <a:spcBef>
                <a:spcPts val="0"/>
              </a:spcBef>
              <a:spcAft>
                <a:spcPts val="0"/>
              </a:spcAft>
            </a:pPr>
            <a:r>
              <a:rPr lang="tr-TR" sz="1050" dirty="0">
                <a:solidFill>
                  <a:prstClr val="white">
                    <a:lumMod val="10000"/>
                  </a:prstClr>
                </a:solidFill>
              </a:rPr>
              <a:t>Yüksek Teknoloji x 3</a:t>
            </a:r>
          </a:p>
          <a:p>
            <a:pPr algn="ctr" defTabSz="765766" fontAlgn="auto">
              <a:spcBef>
                <a:spcPts val="0"/>
              </a:spcBef>
              <a:spcAft>
                <a:spcPts val="0"/>
              </a:spcAft>
            </a:pPr>
            <a:r>
              <a:rPr lang="tr-TR" sz="1050" dirty="0">
                <a:solidFill>
                  <a:prstClr val="white">
                    <a:lumMod val="10000"/>
                  </a:prstClr>
                </a:solidFill>
              </a:rPr>
              <a:t>Yerli Makine-Teçhizat +%15</a:t>
            </a:r>
          </a:p>
          <a:p>
            <a:pPr algn="just" defTabSz="765766" fontAlgn="auto">
              <a:spcBef>
                <a:spcPts val="0"/>
              </a:spcBef>
              <a:spcAft>
                <a:spcPts val="0"/>
              </a:spcAft>
            </a:pPr>
            <a:endParaRPr lang="tr-TR" sz="800" dirty="0">
              <a:solidFill>
                <a:prstClr val="white">
                  <a:lumMod val="10000"/>
                </a:prstClr>
              </a:solidFill>
            </a:endParaRPr>
          </a:p>
        </p:txBody>
      </p:sp>
      <p:grpSp>
        <p:nvGrpSpPr>
          <p:cNvPr id="3" name="Grup 2"/>
          <p:cNvGrpSpPr/>
          <p:nvPr/>
        </p:nvGrpSpPr>
        <p:grpSpPr>
          <a:xfrm>
            <a:off x="7212022" y="3097082"/>
            <a:ext cx="3390952" cy="694449"/>
            <a:chOff x="7613662" y="3108582"/>
            <a:chExt cx="4521269" cy="697031"/>
          </a:xfrm>
        </p:grpSpPr>
        <p:cxnSp>
          <p:nvCxnSpPr>
            <p:cNvPr id="31" name="Dirsek Bağlayıcısı 30"/>
            <p:cNvCxnSpPr/>
            <p:nvPr/>
          </p:nvCxnSpPr>
          <p:spPr>
            <a:xfrm>
              <a:off x="10158162" y="3108582"/>
              <a:ext cx="985443" cy="516119"/>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Dirsek Bağlayıcısı 31"/>
            <p:cNvCxnSpPr/>
            <p:nvPr/>
          </p:nvCxnSpPr>
          <p:spPr>
            <a:xfrm rot="10800000" flipV="1">
              <a:off x="8390322" y="3152798"/>
              <a:ext cx="1096328" cy="42416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Aynı Yan Köşesi Kesik Dikdörtgen 32"/>
            <p:cNvSpPr/>
            <p:nvPr/>
          </p:nvSpPr>
          <p:spPr>
            <a:xfrm>
              <a:off x="7613662" y="3484368"/>
              <a:ext cx="882604" cy="306001"/>
            </a:xfrm>
            <a:prstGeom prst="snip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5766" fontAlgn="auto">
                <a:spcBef>
                  <a:spcPts val="0"/>
                </a:spcBef>
                <a:spcAft>
                  <a:spcPts val="0"/>
                </a:spcAft>
              </a:pPr>
              <a:r>
                <a:rPr lang="tr-TR" sz="1200" b="1" dirty="0">
                  <a:solidFill>
                    <a:prstClr val="white"/>
                  </a:solidFill>
                </a:rPr>
                <a:t>RED</a:t>
              </a:r>
              <a:endParaRPr lang="tr-TR" sz="2400" b="1" dirty="0">
                <a:solidFill>
                  <a:prstClr val="white"/>
                </a:solidFill>
              </a:endParaRPr>
            </a:p>
          </p:txBody>
        </p:sp>
        <p:cxnSp>
          <p:nvCxnSpPr>
            <p:cNvPr id="34" name="Düz Ok Bağlayıcısı 33"/>
            <p:cNvCxnSpPr>
              <a:stCxn id="29" idx="2"/>
            </p:cNvCxnSpPr>
            <p:nvPr/>
          </p:nvCxnSpPr>
          <p:spPr>
            <a:xfrm flipH="1">
              <a:off x="9748727" y="3232085"/>
              <a:ext cx="38019" cy="4978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Aynı Yan Köşesi Kesik Dikdörtgen 34"/>
            <p:cNvSpPr/>
            <p:nvPr/>
          </p:nvSpPr>
          <p:spPr>
            <a:xfrm>
              <a:off x="10986846" y="3466744"/>
              <a:ext cx="1148085" cy="306001"/>
            </a:xfrm>
            <a:prstGeom prst="snip2Same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5766" fontAlgn="auto">
                <a:spcBef>
                  <a:spcPts val="0"/>
                </a:spcBef>
                <a:spcAft>
                  <a:spcPts val="0"/>
                </a:spcAft>
              </a:pPr>
              <a:r>
                <a:rPr lang="tr-TR" sz="1000" b="1" dirty="0">
                  <a:solidFill>
                    <a:prstClr val="white"/>
                  </a:solidFill>
                </a:rPr>
                <a:t>REVİZYON</a:t>
              </a:r>
              <a:endParaRPr lang="tr-TR" sz="500" b="1" dirty="0">
                <a:solidFill>
                  <a:prstClr val="white"/>
                </a:solidFill>
              </a:endParaRPr>
            </a:p>
          </p:txBody>
        </p:sp>
        <p:sp>
          <p:nvSpPr>
            <p:cNvPr id="36" name="Aynı Yan Köşesi Kesik Dikdörtgen 35"/>
            <p:cNvSpPr/>
            <p:nvPr/>
          </p:nvSpPr>
          <p:spPr>
            <a:xfrm>
              <a:off x="9264351" y="3519048"/>
              <a:ext cx="1056117" cy="286565"/>
            </a:xfrm>
            <a:prstGeom prst="snip2Same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5766" fontAlgn="auto">
                <a:spcBef>
                  <a:spcPts val="0"/>
                </a:spcBef>
                <a:spcAft>
                  <a:spcPts val="0"/>
                </a:spcAft>
              </a:pPr>
              <a:r>
                <a:rPr lang="tr-TR" sz="1200" b="1" dirty="0">
                  <a:solidFill>
                    <a:prstClr val="white"/>
                  </a:solidFill>
                </a:rPr>
                <a:t>KABUL</a:t>
              </a:r>
              <a:endParaRPr lang="tr-TR" sz="1600" b="1" dirty="0">
                <a:solidFill>
                  <a:prstClr val="white"/>
                </a:solidFill>
              </a:endParaRPr>
            </a:p>
          </p:txBody>
        </p:sp>
        <p:sp>
          <p:nvSpPr>
            <p:cNvPr id="107" name="Metin kutusu 106"/>
            <p:cNvSpPr txBox="1"/>
            <p:nvPr/>
          </p:nvSpPr>
          <p:spPr>
            <a:xfrm>
              <a:off x="10424334" y="3235681"/>
              <a:ext cx="276144" cy="216245"/>
            </a:xfrm>
            <a:prstGeom prst="rect">
              <a:avLst/>
            </a:prstGeom>
            <a:noFill/>
          </p:spPr>
          <p:txBody>
            <a:bodyPr wrap="none" rtlCol="0">
              <a:spAutoFit/>
            </a:bodyPr>
            <a:lstStyle/>
            <a:p>
              <a:pPr defTabSz="765766" fontAlgn="auto">
                <a:spcBef>
                  <a:spcPts val="0"/>
                </a:spcBef>
                <a:spcAft>
                  <a:spcPts val="0"/>
                </a:spcAft>
              </a:pPr>
              <a:r>
                <a:rPr lang="tr-TR" sz="800" dirty="0">
                  <a:solidFill>
                    <a:prstClr val="black"/>
                  </a:solidFill>
                  <a:latin typeface="Segoe UI"/>
                  <a:ea typeface="+mn-ea"/>
                </a:rPr>
                <a:t>.</a:t>
              </a:r>
            </a:p>
          </p:txBody>
        </p:sp>
      </p:grpSp>
      <p:cxnSp>
        <p:nvCxnSpPr>
          <p:cNvPr id="145" name="Dirsek Bağlayıcısı 144"/>
          <p:cNvCxnSpPr>
            <a:cxnSpLocks/>
            <a:stCxn id="56" idx="6"/>
            <a:endCxn id="27" idx="1"/>
          </p:cNvCxnSpPr>
          <p:nvPr/>
        </p:nvCxnSpPr>
        <p:spPr>
          <a:xfrm flipV="1">
            <a:off x="7561076" y="925078"/>
            <a:ext cx="278973" cy="83007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67" name="Yuvarlatılmış Dikdörtgen 96">
            <a:hlinkClick r:id="" action="ppaction://noaction"/>
            <a:extLst>
              <a:ext uri="{FF2B5EF4-FFF2-40B4-BE49-F238E27FC236}">
                <a16:creationId xmlns:a16="http://schemas.microsoft.com/office/drawing/2014/main" xmlns="" id="{7FAE13BE-53AE-44F0-82DA-BB6C244157B1}"/>
              </a:ext>
            </a:extLst>
          </p:cNvPr>
          <p:cNvSpPr/>
          <p:nvPr/>
        </p:nvSpPr>
        <p:spPr>
          <a:xfrm>
            <a:off x="3478828" y="5097882"/>
            <a:ext cx="1682072" cy="1677461"/>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578" tIns="38290" rIns="76578" bIns="38290" rtlCol="0" anchor="ctr"/>
          <a:lstStyle/>
          <a:p>
            <a:pPr algn="ctr" defTabSz="765766" fontAlgn="auto">
              <a:spcBef>
                <a:spcPts val="0"/>
              </a:spcBef>
              <a:spcAft>
                <a:spcPts val="600"/>
              </a:spcAft>
            </a:pPr>
            <a:r>
              <a:rPr lang="tr-TR" sz="1100" b="1" dirty="0">
                <a:solidFill>
                  <a:prstClr val="white">
                    <a:lumMod val="10000"/>
                  </a:prstClr>
                </a:solidFill>
              </a:rPr>
              <a:t/>
            </a:r>
            <a:br>
              <a:rPr lang="tr-TR" sz="1100" b="1" dirty="0">
                <a:solidFill>
                  <a:prstClr val="white">
                    <a:lumMod val="10000"/>
                  </a:prstClr>
                </a:solidFill>
              </a:rPr>
            </a:br>
            <a:r>
              <a:rPr lang="tr-TR" sz="1100" b="1" dirty="0">
                <a:solidFill>
                  <a:prstClr val="white">
                    <a:lumMod val="10000"/>
                  </a:prstClr>
                </a:solidFill>
              </a:rPr>
              <a:t>PERFORMANS BAZLI DESTEK</a:t>
            </a:r>
            <a:endParaRPr lang="tr-TR" sz="1050" u="sng" dirty="0">
              <a:solidFill>
                <a:prstClr val="white">
                  <a:lumMod val="10000"/>
                </a:prstClr>
              </a:solidFill>
            </a:endParaRPr>
          </a:p>
          <a:p>
            <a:pPr marL="71790" indent="-71790" algn="ctr" defTabSz="765766" fontAlgn="auto">
              <a:spcBef>
                <a:spcPts val="0"/>
              </a:spcBef>
              <a:spcAft>
                <a:spcPts val="0"/>
              </a:spcAft>
              <a:buFontTx/>
              <a:buAutoNum type="arabicPeriod"/>
            </a:pPr>
            <a:r>
              <a:rPr lang="tr-TR" sz="1050" dirty="0">
                <a:solidFill>
                  <a:prstClr val="white">
                    <a:lumMod val="10000"/>
                  </a:prstClr>
                </a:solidFill>
              </a:rPr>
              <a:t>Yıl –  En fazla 20.000 TL </a:t>
            </a:r>
          </a:p>
          <a:p>
            <a:pPr algn="ctr" defTabSz="765766" fontAlgn="auto">
              <a:spcBef>
                <a:spcPts val="0"/>
              </a:spcBef>
              <a:spcAft>
                <a:spcPts val="0"/>
              </a:spcAft>
              <a:buFontTx/>
              <a:buAutoNum type="arabicPeriod"/>
            </a:pPr>
            <a:r>
              <a:rPr lang="tr-TR" sz="1050" dirty="0">
                <a:solidFill>
                  <a:prstClr val="white">
                    <a:lumMod val="10000"/>
                  </a:prstClr>
                </a:solidFill>
              </a:rPr>
              <a:t>Yıl –  En fazla 20.000 TL</a:t>
            </a:r>
          </a:p>
          <a:p>
            <a:pPr algn="ctr" defTabSz="765766" fontAlgn="auto">
              <a:spcBef>
                <a:spcPts val="0"/>
              </a:spcBef>
              <a:spcAft>
                <a:spcPts val="0"/>
              </a:spcAft>
            </a:pPr>
            <a:endParaRPr lang="tr-TR" sz="1050" dirty="0">
              <a:solidFill>
                <a:prstClr val="white">
                  <a:lumMod val="10000"/>
                </a:prstClr>
              </a:solidFill>
            </a:endParaRPr>
          </a:p>
          <a:p>
            <a:pPr algn="ctr" defTabSz="765766" fontAlgn="auto">
              <a:spcBef>
                <a:spcPts val="0"/>
              </a:spcBef>
              <a:spcAft>
                <a:spcPts val="0"/>
              </a:spcAft>
            </a:pPr>
            <a:r>
              <a:rPr lang="tr-TR" sz="1050" dirty="0">
                <a:solidFill>
                  <a:prstClr val="white">
                    <a:lumMod val="10000"/>
                  </a:prstClr>
                </a:solidFill>
              </a:rPr>
              <a:t>Kadın, Genç, Engelli, Gazi, Şehit yakını </a:t>
            </a:r>
          </a:p>
          <a:p>
            <a:pPr algn="ctr" defTabSz="765766" fontAlgn="auto">
              <a:spcBef>
                <a:spcPts val="0"/>
              </a:spcBef>
              <a:spcAft>
                <a:spcPts val="0"/>
              </a:spcAft>
            </a:pPr>
            <a:r>
              <a:rPr lang="tr-TR" sz="1050" dirty="0">
                <a:solidFill>
                  <a:prstClr val="white">
                    <a:lumMod val="10000"/>
                  </a:prstClr>
                </a:solidFill>
              </a:rPr>
              <a:t>(+ 5.000 TL)</a:t>
            </a:r>
          </a:p>
        </p:txBody>
      </p:sp>
      <p:sp>
        <p:nvSpPr>
          <p:cNvPr id="61" name="Ok: Sağ 60">
            <a:extLst>
              <a:ext uri="{FF2B5EF4-FFF2-40B4-BE49-F238E27FC236}">
                <a16:creationId xmlns:a16="http://schemas.microsoft.com/office/drawing/2014/main" xmlns="" id="{58A8DA32-702D-4EC7-84B4-F2099F03169D}"/>
              </a:ext>
            </a:extLst>
          </p:cNvPr>
          <p:cNvSpPr/>
          <p:nvPr/>
        </p:nvSpPr>
        <p:spPr>
          <a:xfrm>
            <a:off x="5479679" y="5648581"/>
            <a:ext cx="1033239" cy="505407"/>
          </a:xfrm>
          <a:prstGeom prst="rightArrow">
            <a:avLst/>
          </a:prstGeom>
          <a:solidFill>
            <a:srgbClr val="FF0000"/>
          </a:solidFill>
          <a:ln>
            <a:noFill/>
          </a:ln>
        </p:spPr>
        <p:style>
          <a:lnRef idx="1">
            <a:schemeClr val="accent1"/>
          </a:lnRef>
          <a:fillRef idx="2">
            <a:schemeClr val="accent1"/>
          </a:fillRef>
          <a:effectRef idx="1">
            <a:schemeClr val="accent1"/>
          </a:effectRef>
          <a:fontRef idx="minor">
            <a:schemeClr val="dk1"/>
          </a:fontRef>
        </p:style>
        <p:txBody>
          <a:bodyPr lIns="76578" tIns="38290" rIns="76578" bIns="38290" rtlCol="0" anchor="ctr"/>
          <a:lstStyle/>
          <a:p>
            <a:pPr algn="ctr" defTabSz="765766" fontAlgn="auto">
              <a:spcBef>
                <a:spcPts val="0"/>
              </a:spcBef>
              <a:spcAft>
                <a:spcPts val="0"/>
              </a:spcAft>
            </a:pPr>
            <a:endParaRPr lang="tr-TR" sz="1000" b="1" dirty="0">
              <a:solidFill>
                <a:prstClr val="black"/>
              </a:solidFill>
            </a:endParaRPr>
          </a:p>
        </p:txBody>
      </p:sp>
      <p:sp>
        <p:nvSpPr>
          <p:cNvPr id="62" name="Artı İşareti 61">
            <a:extLst>
              <a:ext uri="{FF2B5EF4-FFF2-40B4-BE49-F238E27FC236}">
                <a16:creationId xmlns:a16="http://schemas.microsoft.com/office/drawing/2014/main" xmlns="" id="{C12C1B1C-7A8E-495E-B5B1-D6180C1B95C4}"/>
              </a:ext>
            </a:extLst>
          </p:cNvPr>
          <p:cNvSpPr/>
          <p:nvPr/>
        </p:nvSpPr>
        <p:spPr>
          <a:xfrm>
            <a:off x="6512898" y="5576540"/>
            <a:ext cx="547054" cy="675198"/>
          </a:xfrm>
          <a:prstGeom prst="mathPlus">
            <a:avLst/>
          </a:prstGeom>
          <a:solidFill>
            <a:srgbClr val="FF0000"/>
          </a:solidFill>
          <a:ln>
            <a:noFill/>
          </a:ln>
        </p:spPr>
        <p:style>
          <a:lnRef idx="1">
            <a:schemeClr val="accent1"/>
          </a:lnRef>
          <a:fillRef idx="2">
            <a:schemeClr val="accent1"/>
          </a:fillRef>
          <a:effectRef idx="1">
            <a:schemeClr val="accent1"/>
          </a:effectRef>
          <a:fontRef idx="minor">
            <a:schemeClr val="dk1"/>
          </a:fontRef>
        </p:style>
        <p:txBody>
          <a:bodyPr lIns="76578" tIns="38290" rIns="76578" bIns="38290" rtlCol="0" anchor="ctr"/>
          <a:lstStyle/>
          <a:p>
            <a:pPr algn="ctr" defTabSz="765766" fontAlgn="auto">
              <a:spcBef>
                <a:spcPts val="0"/>
              </a:spcBef>
              <a:spcAft>
                <a:spcPts val="0"/>
              </a:spcAft>
            </a:pPr>
            <a:endParaRPr lang="tr-TR" sz="1000" b="1" dirty="0">
              <a:solidFill>
                <a:prstClr val="black"/>
              </a:solidFill>
            </a:endParaRPr>
          </a:p>
        </p:txBody>
      </p:sp>
      <p:sp>
        <p:nvSpPr>
          <p:cNvPr id="79" name="Yuvarlatılmış Dikdörtgen 96">
            <a:extLst>
              <a:ext uri="{FF2B5EF4-FFF2-40B4-BE49-F238E27FC236}">
                <a16:creationId xmlns:a16="http://schemas.microsoft.com/office/drawing/2014/main" xmlns="" id="{E01D607F-1C86-4B89-86A1-C7D987718047}"/>
              </a:ext>
            </a:extLst>
          </p:cNvPr>
          <p:cNvSpPr/>
          <p:nvPr/>
        </p:nvSpPr>
        <p:spPr>
          <a:xfrm>
            <a:off x="9242128" y="5216500"/>
            <a:ext cx="1360847" cy="144016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578" tIns="38290" rIns="76578" bIns="38290" rtlCol="0" anchor="ctr"/>
          <a:lstStyle/>
          <a:p>
            <a:pPr algn="ctr" defTabSz="765766" fontAlgn="auto">
              <a:spcBef>
                <a:spcPts val="0"/>
              </a:spcBef>
              <a:spcAft>
                <a:spcPts val="0"/>
              </a:spcAft>
            </a:pPr>
            <a:r>
              <a:rPr lang="tr-TR" sz="1100" b="1" dirty="0">
                <a:solidFill>
                  <a:prstClr val="white"/>
                </a:solidFill>
              </a:rPr>
              <a:t>MENTÖRLÜK</a:t>
            </a:r>
          </a:p>
          <a:p>
            <a:pPr algn="ctr" defTabSz="765766" fontAlgn="auto">
              <a:spcBef>
                <a:spcPts val="0"/>
              </a:spcBef>
              <a:spcAft>
                <a:spcPts val="0"/>
              </a:spcAft>
            </a:pPr>
            <a:r>
              <a:rPr lang="tr-TR" sz="1100" b="1" dirty="0">
                <a:solidFill>
                  <a:prstClr val="white"/>
                </a:solidFill>
              </a:rPr>
              <a:t>KOÇLUK</a:t>
            </a:r>
          </a:p>
          <a:p>
            <a:pPr algn="ctr" defTabSz="765766" fontAlgn="auto">
              <a:spcBef>
                <a:spcPts val="0"/>
              </a:spcBef>
              <a:spcAft>
                <a:spcPts val="0"/>
              </a:spcAft>
            </a:pPr>
            <a:r>
              <a:rPr lang="tr-TR" sz="1100" b="1" dirty="0">
                <a:solidFill>
                  <a:prstClr val="white"/>
                </a:solidFill>
              </a:rPr>
              <a:t>DANIŞMANLIK</a:t>
            </a:r>
          </a:p>
          <a:p>
            <a:pPr algn="ctr" defTabSz="765766" fontAlgn="auto">
              <a:spcBef>
                <a:spcPts val="0"/>
              </a:spcBef>
              <a:spcAft>
                <a:spcPts val="0"/>
              </a:spcAft>
            </a:pPr>
            <a:r>
              <a:rPr lang="tr-TR" sz="1100" b="1" dirty="0">
                <a:solidFill>
                  <a:prstClr val="white"/>
                </a:solidFill>
              </a:rPr>
              <a:t>DESTEĞİ</a:t>
            </a:r>
          </a:p>
          <a:p>
            <a:pPr algn="ctr" defTabSz="765766" fontAlgn="auto">
              <a:spcBef>
                <a:spcPts val="0"/>
              </a:spcBef>
              <a:spcAft>
                <a:spcPts val="0"/>
              </a:spcAft>
            </a:pPr>
            <a:endParaRPr lang="tr-TR" sz="1100" b="1" dirty="0">
              <a:solidFill>
                <a:prstClr val="white"/>
              </a:solidFill>
            </a:endParaRPr>
          </a:p>
          <a:p>
            <a:pPr algn="ctr" defTabSz="765766" fontAlgn="auto">
              <a:spcBef>
                <a:spcPts val="0"/>
              </a:spcBef>
              <a:spcAft>
                <a:spcPts val="0"/>
              </a:spcAft>
            </a:pPr>
            <a:r>
              <a:rPr lang="tr-TR" sz="1100" dirty="0">
                <a:solidFill>
                  <a:prstClr val="white"/>
                </a:solidFill>
              </a:rPr>
              <a:t>10.000 TL </a:t>
            </a:r>
          </a:p>
          <a:p>
            <a:pPr algn="ctr" defTabSz="765766" fontAlgn="auto">
              <a:spcBef>
                <a:spcPts val="0"/>
              </a:spcBef>
              <a:spcAft>
                <a:spcPts val="0"/>
              </a:spcAft>
            </a:pPr>
            <a:r>
              <a:rPr lang="tr-TR" sz="1100" dirty="0">
                <a:solidFill>
                  <a:prstClr val="white"/>
                </a:solidFill>
              </a:rPr>
              <a:t>(%75 destek oranı)</a:t>
            </a:r>
          </a:p>
        </p:txBody>
      </p:sp>
      <p:sp>
        <p:nvSpPr>
          <p:cNvPr id="80" name="Sağ Ok 16">
            <a:extLst>
              <a:ext uri="{FF2B5EF4-FFF2-40B4-BE49-F238E27FC236}">
                <a16:creationId xmlns:a16="http://schemas.microsoft.com/office/drawing/2014/main" xmlns="" id="{C8929377-568B-4021-A272-14E17EAAB057}"/>
              </a:ext>
            </a:extLst>
          </p:cNvPr>
          <p:cNvSpPr/>
          <p:nvPr/>
        </p:nvSpPr>
        <p:spPr>
          <a:xfrm>
            <a:off x="6786423" y="4424412"/>
            <a:ext cx="3776392" cy="792088"/>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578" tIns="38290" rIns="76578" bIns="38290" numCol="1" spcCol="0" rtlCol="0" fromWordArt="0" anchor="ctr" anchorCtr="0" forceAA="0" compatLnSpc="1">
            <a:prstTxWarp prst="textNoShape">
              <a:avLst/>
            </a:prstTxWarp>
            <a:noAutofit/>
          </a:bodyPr>
          <a:lstStyle/>
          <a:p>
            <a:pPr algn="ctr" defTabSz="765766" fontAlgn="auto">
              <a:spcBef>
                <a:spcPts val="0"/>
              </a:spcBef>
              <a:spcAft>
                <a:spcPts val="0"/>
              </a:spcAft>
            </a:pPr>
            <a:r>
              <a:rPr lang="tr-TR" sz="1200" b="1" dirty="0">
                <a:solidFill>
                  <a:prstClr val="white"/>
                </a:solidFill>
              </a:rPr>
              <a:t>İZLEME (1. ve 2. Yıl GİB üzerinden, 3. Yıl İşletme Ziyareti)</a:t>
            </a:r>
          </a:p>
        </p:txBody>
      </p:sp>
      <p:cxnSp>
        <p:nvCxnSpPr>
          <p:cNvPr id="112" name="Düz Bağlayıcı 111">
            <a:extLst>
              <a:ext uri="{FF2B5EF4-FFF2-40B4-BE49-F238E27FC236}">
                <a16:creationId xmlns:a16="http://schemas.microsoft.com/office/drawing/2014/main" xmlns="" id="{41381B0F-8CF8-426D-9B50-EFCE8F748F85}"/>
              </a:ext>
            </a:extLst>
          </p:cNvPr>
          <p:cNvCxnSpPr>
            <a:cxnSpLocks/>
          </p:cNvCxnSpPr>
          <p:nvPr/>
        </p:nvCxnSpPr>
        <p:spPr>
          <a:xfrm>
            <a:off x="6696535" y="2279478"/>
            <a:ext cx="4360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Düz Ok Bağlayıcısı 113">
            <a:extLst>
              <a:ext uri="{FF2B5EF4-FFF2-40B4-BE49-F238E27FC236}">
                <a16:creationId xmlns:a16="http://schemas.microsoft.com/office/drawing/2014/main" xmlns="" id="{D6327E9A-B12B-4083-9A2B-43D26F1D0F9F}"/>
              </a:ext>
            </a:extLst>
          </p:cNvPr>
          <p:cNvCxnSpPr>
            <a:cxnSpLocks/>
          </p:cNvCxnSpPr>
          <p:nvPr/>
        </p:nvCxnSpPr>
        <p:spPr>
          <a:xfrm flipV="1">
            <a:off x="7132554" y="2049657"/>
            <a:ext cx="0" cy="229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1" name="Resim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1095" y="1102840"/>
            <a:ext cx="315686" cy="419355"/>
          </a:xfrm>
          <a:prstGeom prst="rect">
            <a:avLst/>
          </a:prstGeom>
        </p:spPr>
      </p:pic>
      <p:cxnSp>
        <p:nvCxnSpPr>
          <p:cNvPr id="73" name="Dirsek Bağlayıcısı 72"/>
          <p:cNvCxnSpPr/>
          <p:nvPr/>
        </p:nvCxnSpPr>
        <p:spPr>
          <a:xfrm>
            <a:off x="3415988" y="2991851"/>
            <a:ext cx="739082" cy="514207"/>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Dirsek Bağlayıcısı 73"/>
          <p:cNvCxnSpPr/>
          <p:nvPr/>
        </p:nvCxnSpPr>
        <p:spPr>
          <a:xfrm rot="10800000" flipV="1">
            <a:off x="1996224" y="3018254"/>
            <a:ext cx="822246" cy="422597"/>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75" name="Aynı Yan Köşesi Kesik Dikdörtgen 74"/>
          <p:cNvSpPr/>
          <p:nvPr/>
        </p:nvSpPr>
        <p:spPr>
          <a:xfrm>
            <a:off x="1571464" y="3399464"/>
            <a:ext cx="525780" cy="304868"/>
          </a:xfrm>
          <a:prstGeom prst="snip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6578" tIns="38290" rIns="76578" bIns="38290" rtlCol="0" anchor="ctr"/>
          <a:lstStyle/>
          <a:p>
            <a:pPr algn="ctr" defTabSz="765766" fontAlgn="auto">
              <a:spcBef>
                <a:spcPts val="0"/>
              </a:spcBef>
              <a:spcAft>
                <a:spcPts val="0"/>
              </a:spcAft>
            </a:pPr>
            <a:r>
              <a:rPr lang="tr-TR" sz="1200" b="1" dirty="0">
                <a:solidFill>
                  <a:prstClr val="white"/>
                </a:solidFill>
              </a:rPr>
              <a:t>RED</a:t>
            </a:r>
            <a:endParaRPr lang="tr-TR" sz="2400" b="1" dirty="0">
              <a:solidFill>
                <a:prstClr val="white"/>
              </a:solidFill>
            </a:endParaRPr>
          </a:p>
        </p:txBody>
      </p:sp>
      <p:cxnSp>
        <p:nvCxnSpPr>
          <p:cNvPr id="76" name="Düz Ok Bağlayıcısı 75"/>
          <p:cNvCxnSpPr/>
          <p:nvPr/>
        </p:nvCxnSpPr>
        <p:spPr>
          <a:xfrm flipH="1">
            <a:off x="3096188" y="3106201"/>
            <a:ext cx="7040" cy="4960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 name="Aynı Yan Köşesi Kesik Dikdörtgen 76"/>
          <p:cNvSpPr/>
          <p:nvPr/>
        </p:nvSpPr>
        <p:spPr>
          <a:xfrm>
            <a:off x="4057551" y="3416300"/>
            <a:ext cx="994784" cy="304868"/>
          </a:xfrm>
          <a:prstGeom prst="snip2Same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578" tIns="38290" rIns="76578" bIns="38290" rtlCol="0" anchor="ctr"/>
          <a:lstStyle/>
          <a:p>
            <a:pPr algn="ctr" defTabSz="765766" fontAlgn="auto">
              <a:spcBef>
                <a:spcPts val="0"/>
              </a:spcBef>
              <a:spcAft>
                <a:spcPts val="0"/>
              </a:spcAft>
            </a:pPr>
            <a:r>
              <a:rPr lang="tr-TR" sz="1200" b="1" dirty="0">
                <a:solidFill>
                  <a:prstClr val="white"/>
                </a:solidFill>
              </a:rPr>
              <a:t>REVİZYON</a:t>
            </a:r>
            <a:endParaRPr lang="tr-TR" sz="800" b="1" dirty="0">
              <a:solidFill>
                <a:prstClr val="white"/>
              </a:solidFill>
            </a:endParaRPr>
          </a:p>
        </p:txBody>
      </p:sp>
      <p:sp>
        <p:nvSpPr>
          <p:cNvPr id="81" name="Aynı Yan Köşesi Kesik Dikdörtgen 80"/>
          <p:cNvSpPr/>
          <p:nvPr/>
        </p:nvSpPr>
        <p:spPr>
          <a:xfrm>
            <a:off x="2761428" y="3416300"/>
            <a:ext cx="698857" cy="285504"/>
          </a:xfrm>
          <a:prstGeom prst="snip2Same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578" tIns="38290" rIns="76578" bIns="38290" rtlCol="0" anchor="ctr"/>
          <a:lstStyle/>
          <a:p>
            <a:pPr algn="ctr" defTabSz="765766" fontAlgn="auto">
              <a:spcBef>
                <a:spcPts val="0"/>
              </a:spcBef>
              <a:spcAft>
                <a:spcPts val="0"/>
              </a:spcAft>
            </a:pPr>
            <a:r>
              <a:rPr lang="tr-TR" sz="1200" b="1" dirty="0">
                <a:solidFill>
                  <a:prstClr val="white"/>
                </a:solidFill>
              </a:rPr>
              <a:t>KABUL</a:t>
            </a:r>
            <a:endParaRPr lang="tr-TR" sz="1000" b="1" dirty="0">
              <a:solidFill>
                <a:prstClr val="white"/>
              </a:solidFill>
            </a:endParaRPr>
          </a:p>
        </p:txBody>
      </p:sp>
      <p:sp>
        <p:nvSpPr>
          <p:cNvPr id="82" name="Metin kutusu 81"/>
          <p:cNvSpPr txBox="1"/>
          <p:nvPr/>
        </p:nvSpPr>
        <p:spPr>
          <a:xfrm>
            <a:off x="3622760" y="3170480"/>
            <a:ext cx="177094" cy="200438"/>
          </a:xfrm>
          <a:prstGeom prst="rect">
            <a:avLst/>
          </a:prstGeom>
          <a:noFill/>
        </p:spPr>
        <p:txBody>
          <a:bodyPr wrap="none" lIns="76578" tIns="38290" rIns="76578" bIns="38290" rtlCol="0">
            <a:spAutoFit/>
          </a:bodyPr>
          <a:lstStyle/>
          <a:p>
            <a:pPr defTabSz="765766" fontAlgn="auto">
              <a:spcBef>
                <a:spcPts val="0"/>
              </a:spcBef>
              <a:spcAft>
                <a:spcPts val="0"/>
              </a:spcAft>
            </a:pPr>
            <a:r>
              <a:rPr lang="tr-TR" sz="800" dirty="0">
                <a:solidFill>
                  <a:prstClr val="black"/>
                </a:solidFill>
                <a:latin typeface="Segoe UI"/>
                <a:ea typeface="+mn-ea"/>
              </a:rPr>
              <a:t>.</a:t>
            </a:r>
          </a:p>
        </p:txBody>
      </p:sp>
      <p:cxnSp>
        <p:nvCxnSpPr>
          <p:cNvPr id="14" name="Düz Bağlayıcı 13"/>
          <p:cNvCxnSpPr>
            <a:stCxn id="77" idx="3"/>
          </p:cNvCxnSpPr>
          <p:nvPr/>
        </p:nvCxnSpPr>
        <p:spPr>
          <a:xfrm flipH="1" flipV="1">
            <a:off x="4389218" y="2731036"/>
            <a:ext cx="165726" cy="685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Düz Ok Bağlayıcısı 17"/>
          <p:cNvCxnSpPr/>
          <p:nvPr/>
        </p:nvCxnSpPr>
        <p:spPr>
          <a:xfrm flipH="1" flipV="1">
            <a:off x="3927139" y="2765982"/>
            <a:ext cx="570643" cy="1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5" name="Resim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6660" y="840289"/>
            <a:ext cx="424299" cy="563638"/>
          </a:xfrm>
          <a:prstGeom prst="rect">
            <a:avLst/>
          </a:prstGeom>
        </p:spPr>
      </p:pic>
      <p:pic>
        <p:nvPicPr>
          <p:cNvPr id="52" name="Resim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6350" y="1469013"/>
            <a:ext cx="364550" cy="484267"/>
          </a:xfrm>
          <a:prstGeom prst="rect">
            <a:avLst/>
          </a:prstGeom>
        </p:spPr>
      </p:pic>
      <p:pic>
        <p:nvPicPr>
          <p:cNvPr id="55" name="Resim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6645" y="1391182"/>
            <a:ext cx="440581" cy="585265"/>
          </a:xfrm>
          <a:prstGeom prst="rect">
            <a:avLst/>
          </a:prstGeom>
        </p:spPr>
      </p:pic>
      <p:sp>
        <p:nvSpPr>
          <p:cNvPr id="53" name="Oval 52"/>
          <p:cNvSpPr/>
          <p:nvPr/>
        </p:nvSpPr>
        <p:spPr>
          <a:xfrm>
            <a:off x="5267288" y="1841006"/>
            <a:ext cx="1429238" cy="876942"/>
          </a:xfrm>
          <a:prstGeom prst="ellipse">
            <a:avLst/>
          </a:prstGeom>
          <a:solidFill>
            <a:schemeClr val="accent6"/>
          </a:solidFill>
        </p:spPr>
        <p:style>
          <a:lnRef idx="0">
            <a:schemeClr val="accent3"/>
          </a:lnRef>
          <a:fillRef idx="3">
            <a:schemeClr val="accent3"/>
          </a:fillRef>
          <a:effectRef idx="3">
            <a:schemeClr val="accent3"/>
          </a:effectRef>
          <a:fontRef idx="minor">
            <a:schemeClr val="lt1"/>
          </a:fontRef>
        </p:style>
        <p:txBody>
          <a:bodyPr lIns="76578" tIns="38290" rIns="76578" bIns="38290" rtlCol="0" anchor="ctr"/>
          <a:lstStyle/>
          <a:p>
            <a:pPr algn="ctr" defTabSz="765766" fontAlgn="auto">
              <a:spcBef>
                <a:spcPts val="0"/>
              </a:spcBef>
              <a:spcAft>
                <a:spcPts val="0"/>
              </a:spcAft>
            </a:pPr>
            <a:endParaRPr lang="tr-TR" sz="800" b="1" dirty="0">
              <a:solidFill>
                <a:prstClr val="white"/>
              </a:solidFill>
            </a:endParaRPr>
          </a:p>
          <a:p>
            <a:pPr algn="ctr" defTabSz="765766" fontAlgn="auto">
              <a:spcBef>
                <a:spcPts val="0"/>
              </a:spcBef>
              <a:spcAft>
                <a:spcPts val="0"/>
              </a:spcAft>
            </a:pPr>
            <a:r>
              <a:rPr lang="tr-TR" sz="1100" b="1" dirty="0">
                <a:solidFill>
                  <a:prstClr val="white"/>
                </a:solidFill>
              </a:rPr>
              <a:t>Girişimcilik Eğitimi veya UGE Belgesi Sahibi</a:t>
            </a:r>
          </a:p>
          <a:p>
            <a:pPr algn="ctr" defTabSz="765766" fontAlgn="auto">
              <a:spcBef>
                <a:spcPts val="0"/>
              </a:spcBef>
              <a:spcAft>
                <a:spcPts val="0"/>
              </a:spcAft>
            </a:pPr>
            <a:endParaRPr lang="tr-TR" sz="800" b="1" dirty="0">
              <a:solidFill>
                <a:prstClr val="white"/>
              </a:solidFill>
            </a:endParaRPr>
          </a:p>
        </p:txBody>
      </p:sp>
      <p:pic>
        <p:nvPicPr>
          <p:cNvPr id="54" name="Resim 5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35854" y="845716"/>
            <a:ext cx="444005" cy="589813"/>
          </a:xfrm>
          <a:prstGeom prst="rect">
            <a:avLst/>
          </a:prstGeom>
        </p:spPr>
      </p:pic>
      <p:sp>
        <p:nvSpPr>
          <p:cNvPr id="65" name="Slayt Numarası Yer Tutucusu 1"/>
          <p:cNvSpPr>
            <a:spLocks noGrp="1"/>
          </p:cNvSpPr>
          <p:nvPr>
            <p:ph type="sldNum" sz="quarter" idx="12"/>
          </p:nvPr>
        </p:nvSpPr>
        <p:spPr>
          <a:xfrm>
            <a:off x="8260676" y="6580952"/>
            <a:ext cx="2133599" cy="363773"/>
          </a:xfrm>
        </p:spPr>
        <p:txBody>
          <a:bodyPr/>
          <a:lstStyle/>
          <a:p>
            <a:pPr>
              <a:defRPr/>
            </a:pPr>
            <a:fld id="{FF16F97C-866D-4F85-A1F6-DDF39F62CB6A}" type="slidenum">
              <a:rPr lang="en-CA"/>
              <a:pPr>
                <a:defRPr/>
              </a:pPr>
              <a:t>21</a:t>
            </a:fld>
            <a:endParaRPr lang="en-CA"/>
          </a:p>
        </p:txBody>
      </p:sp>
      <p:sp>
        <p:nvSpPr>
          <p:cNvPr id="2" name="Dikdörtgen 1"/>
          <p:cNvSpPr/>
          <p:nvPr/>
        </p:nvSpPr>
        <p:spPr>
          <a:xfrm>
            <a:off x="3598696" y="-1"/>
            <a:ext cx="5155854" cy="461665"/>
          </a:xfrm>
          <a:prstGeom prst="rect">
            <a:avLst/>
          </a:prstGeom>
        </p:spPr>
        <p:txBody>
          <a:bodyPr wrap="square">
            <a:spAutoFit/>
          </a:bodyPr>
          <a:lstStyle/>
          <a:p>
            <a:r>
              <a:rPr lang="tr-TR" sz="2400" b="1" dirty="0">
                <a:solidFill>
                  <a:srgbClr val="00BAD5"/>
                </a:solidFill>
                <a:effectLst>
                  <a:outerShdw blurRad="38100" dist="38100" dir="2700000" algn="tl">
                    <a:srgbClr val="000000">
                      <a:alpha val="43137"/>
                    </a:srgbClr>
                  </a:outerShdw>
                </a:effectLst>
              </a:rPr>
              <a:t>Girişimcilik Destek Programı Revizyonu</a:t>
            </a:r>
          </a:p>
        </p:txBody>
      </p:sp>
      <p:pic>
        <p:nvPicPr>
          <p:cNvPr id="59" name="Picture 3"/>
          <p:cNvPicPr>
            <a:picLocks noChangeAspect="1" noChangeArrowheads="1"/>
          </p:cNvPicPr>
          <p:nvPr/>
        </p:nvPicPr>
        <p:blipFill>
          <a:blip r:embed="rId8" cstate="print"/>
          <a:srcRect/>
          <a:stretch>
            <a:fillRect/>
          </a:stretch>
        </p:blipFill>
        <p:spPr bwMode="auto">
          <a:xfrm>
            <a:off x="9842736" y="114497"/>
            <a:ext cx="720080" cy="507913"/>
          </a:xfrm>
          <a:prstGeom prst="rect">
            <a:avLst/>
          </a:prstGeom>
          <a:noFill/>
          <a:ln w="9525">
            <a:noFill/>
            <a:miter lim="800000"/>
            <a:headEnd/>
            <a:tailEnd/>
          </a:ln>
        </p:spPr>
      </p:pic>
      <p:sp>
        <p:nvSpPr>
          <p:cNvPr id="58" name="Komut Düğmesi: Geri veya Önceki 57">
            <a:hlinkClick r:id="rId9" action="ppaction://hlinksldjump" highlightClick="1"/>
          </p:cNvPr>
          <p:cNvSpPr/>
          <p:nvPr/>
        </p:nvSpPr>
        <p:spPr>
          <a:xfrm>
            <a:off x="11679008" y="6512644"/>
            <a:ext cx="467544" cy="31277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solidFill>
                <a:prstClr val="black"/>
              </a:solidFill>
            </a:endParaRPr>
          </a:p>
        </p:txBody>
      </p:sp>
    </p:spTree>
    <p:extLst>
      <p:ext uri="{BB962C8B-B14F-4D97-AF65-F5344CB8AC3E}">
        <p14:creationId xmlns:p14="http://schemas.microsoft.com/office/powerpoint/2010/main" val="26990737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45389" y="2624212"/>
            <a:ext cx="1000124" cy="10001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9666627" y="199110"/>
            <a:ext cx="727659" cy="480888"/>
          </a:xfrm>
          <a:prstGeom prst="rect">
            <a:avLst/>
          </a:prstGeom>
          <a:noFill/>
          <a:ln w="9525">
            <a:noFill/>
            <a:miter lim="800000"/>
            <a:headEnd/>
            <a:tailEnd/>
          </a:ln>
        </p:spPr>
      </p:pic>
      <p:sp>
        <p:nvSpPr>
          <p:cNvPr id="4" name="3 Metin kutusu"/>
          <p:cNvSpPr txBox="1"/>
          <p:nvPr/>
        </p:nvSpPr>
        <p:spPr>
          <a:xfrm>
            <a:off x="3563938" y="2480196"/>
            <a:ext cx="6986394" cy="2123630"/>
          </a:xfrm>
          <a:prstGeom prst="rect">
            <a:avLst/>
          </a:prstGeom>
          <a:noFill/>
        </p:spPr>
        <p:txBody>
          <a:bodyPr wrap="square" lIns="91411" tIns="45706" rIns="91411" bIns="45706" rtlCol="0">
            <a:spAutoFit/>
          </a:bodyPr>
          <a:lstStyle/>
          <a:p>
            <a:r>
              <a:rPr lang="tr-TR" sz="4400" b="1" dirty="0" smtClean="0">
                <a:solidFill>
                  <a:srgbClr val="005F6E"/>
                </a:solidFill>
                <a:effectLst>
                  <a:outerShdw blurRad="38100" dist="38100" dir="2700000" algn="tl">
                    <a:srgbClr val="000000">
                      <a:alpha val="43137"/>
                    </a:srgbClr>
                  </a:outerShdw>
                </a:effectLst>
              </a:rPr>
              <a:t>KOBİ’lerin Ulusal ve Uluslararası Pazarlara Erişimini Kolaylaştırılması</a:t>
            </a:r>
            <a:endParaRPr lang="tr-TR" sz="4400" b="1" dirty="0">
              <a:solidFill>
                <a:srgbClr val="005F6E"/>
              </a:solidFill>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a:xfrm>
            <a:off x="7873997" y="6332988"/>
            <a:ext cx="2133599" cy="363773"/>
          </a:xfrm>
        </p:spPr>
        <p:txBody>
          <a:bodyPr/>
          <a:lstStyle/>
          <a:p>
            <a:pPr>
              <a:defRPr/>
            </a:pPr>
            <a:fld id="{FF16F97C-866D-4F85-A1F6-DDF39F62CB6A}" type="slidenum">
              <a:rPr lang="en-CA" smtClean="0"/>
              <a:pPr>
                <a:defRPr/>
              </a:pPr>
              <a:t>22</a:t>
            </a:fld>
            <a:endParaRPr lang="en-CA" dirty="0"/>
          </a:p>
        </p:txBody>
      </p:sp>
      <p:sp>
        <p:nvSpPr>
          <p:cNvPr id="7" name="Komut Düğmesi: Geri veya Önceki 6">
            <a:hlinkClick r:id="rId4" action="ppaction://hlinksldjump" highlightClick="1"/>
          </p:cNvPr>
          <p:cNvSpPr/>
          <p:nvPr/>
        </p:nvSpPr>
        <p:spPr>
          <a:xfrm>
            <a:off x="11679008" y="6512644"/>
            <a:ext cx="467544" cy="31277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solidFill>
                <a:prstClr val="black"/>
              </a:solidFill>
            </a:endParaRPr>
          </a:p>
        </p:txBody>
      </p:sp>
    </p:spTree>
    <p:extLst>
      <p:ext uri="{BB962C8B-B14F-4D97-AF65-F5344CB8AC3E}">
        <p14:creationId xmlns:p14="http://schemas.microsoft.com/office/powerpoint/2010/main" val="2615217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1003762" y="1313733"/>
            <a:ext cx="10171984" cy="4847140"/>
          </a:xfrm>
          <a:prstGeom prst="rect">
            <a:avLst/>
          </a:prstGeom>
          <a:noFill/>
        </p:spPr>
        <p:txBody>
          <a:bodyPr wrap="square" lIns="91101" tIns="45551" rIns="91101" bIns="45551" rtlCol="0">
            <a:spAutoFit/>
          </a:bodyPr>
          <a:lstStyle/>
          <a:p>
            <a:pPr algn="just">
              <a:lnSpc>
                <a:spcPct val="150000"/>
              </a:lnSpc>
              <a:spcBef>
                <a:spcPct val="0"/>
              </a:spcBef>
              <a:buClr>
                <a:schemeClr val="accent6">
                  <a:lumMod val="60000"/>
                  <a:lumOff val="40000"/>
                </a:schemeClr>
              </a:buClr>
              <a:defRPr/>
            </a:pPr>
            <a:r>
              <a:rPr lang="tr-TR" altLang="en-US" sz="2600" b="1" dirty="0">
                <a:solidFill>
                  <a:schemeClr val="accent1">
                    <a:lumMod val="50000"/>
                  </a:schemeClr>
                </a:solidFill>
                <a:ea typeface="Tahoma" pitchFamily="34" charset="0"/>
                <a:cs typeface="Tahoma" pitchFamily="34" charset="0"/>
              </a:rPr>
              <a:t>   AMAÇ</a:t>
            </a:r>
          </a:p>
          <a:p>
            <a:pPr marL="341629" indent="-341629" algn="just">
              <a:lnSpc>
                <a:spcPct val="150000"/>
              </a:lnSpc>
              <a:buClr>
                <a:schemeClr val="accent6">
                  <a:lumMod val="60000"/>
                  <a:lumOff val="40000"/>
                </a:schemeClr>
              </a:buClr>
              <a:buFont typeface="Wingdings" pitchFamily="2" charset="2"/>
              <a:buChar char="ü"/>
              <a:defRPr/>
            </a:pPr>
            <a:r>
              <a:rPr lang="tr-TR" altLang="en-US" sz="2000" dirty="0">
                <a:ea typeface="Tahoma" pitchFamily="34" charset="0"/>
                <a:cs typeface="Tahoma" pitchFamily="34" charset="0"/>
              </a:rPr>
              <a:t>KOBİ’lerin kendi ihtiyaçlarını tespit edebilmelerini sağlamak</a:t>
            </a:r>
          </a:p>
          <a:p>
            <a:pPr marL="341629" indent="-341629" algn="just">
              <a:lnSpc>
                <a:spcPct val="150000"/>
              </a:lnSpc>
              <a:buClr>
                <a:schemeClr val="accent6">
                  <a:lumMod val="60000"/>
                  <a:lumOff val="40000"/>
                </a:schemeClr>
              </a:buClr>
              <a:buFont typeface="Wingdings" pitchFamily="2" charset="2"/>
              <a:buChar char="ü"/>
              <a:defRPr/>
            </a:pPr>
            <a:r>
              <a:rPr lang="tr-TR" altLang="en-US" sz="2000" dirty="0">
                <a:ea typeface="Tahoma" pitchFamily="34" charset="0"/>
                <a:cs typeface="Tahoma" pitchFamily="34" charset="0"/>
              </a:rPr>
              <a:t>KOBİ’lere, hedeflerine ulaşmak için gerekli olan araçları etkin ve verimli kullanma yeteneğini kazandırmak</a:t>
            </a:r>
          </a:p>
          <a:p>
            <a:pPr marL="341629" indent="-341629" algn="just">
              <a:lnSpc>
                <a:spcPct val="150000"/>
              </a:lnSpc>
              <a:buClr>
                <a:schemeClr val="accent6">
                  <a:lumMod val="60000"/>
                  <a:lumOff val="40000"/>
                </a:schemeClr>
              </a:buClr>
              <a:buFont typeface="Wingdings" pitchFamily="2" charset="2"/>
              <a:buChar char="ü"/>
              <a:defRPr/>
            </a:pPr>
            <a:r>
              <a:rPr lang="tr-TR" altLang="en-US" sz="2000" dirty="0">
                <a:ea typeface="Tahoma" pitchFamily="34" charset="0"/>
                <a:cs typeface="Tahoma" pitchFamily="34" charset="0"/>
              </a:rPr>
              <a:t>KOBİ’lerin yurt dışı pazarlara açılabilme beceri ve kabiliyetlerini geliştirmek</a:t>
            </a:r>
          </a:p>
          <a:p>
            <a:pPr marL="341629" indent="-341629" algn="just">
              <a:lnSpc>
                <a:spcPct val="150000"/>
              </a:lnSpc>
              <a:buClr>
                <a:schemeClr val="accent6">
                  <a:lumMod val="60000"/>
                  <a:lumOff val="40000"/>
                </a:schemeClr>
              </a:buClr>
              <a:buFont typeface="Wingdings" pitchFamily="2" charset="2"/>
              <a:buChar char="ü"/>
              <a:defRPr/>
            </a:pPr>
            <a:r>
              <a:rPr lang="tr-TR" altLang="en-US" sz="2000" dirty="0">
                <a:ea typeface="Tahoma" pitchFamily="34" charset="0"/>
                <a:cs typeface="Tahoma" pitchFamily="34" charset="0"/>
              </a:rPr>
              <a:t>KOBİ’lerin yurt dışı pazar paylarını arttırmak</a:t>
            </a:r>
          </a:p>
          <a:p>
            <a:pPr marL="341629" indent="-341629" algn="just">
              <a:lnSpc>
                <a:spcPct val="150000"/>
              </a:lnSpc>
              <a:buClr>
                <a:schemeClr val="accent6">
                  <a:lumMod val="60000"/>
                  <a:lumOff val="40000"/>
                </a:schemeClr>
              </a:buClr>
              <a:buFont typeface="Wingdings" pitchFamily="2" charset="2"/>
              <a:buChar char="ü"/>
              <a:defRPr/>
            </a:pPr>
            <a:r>
              <a:rPr lang="tr-TR" altLang="en-US" sz="2000" dirty="0">
                <a:ea typeface="Tahoma" pitchFamily="34" charset="0"/>
                <a:cs typeface="Tahoma" pitchFamily="34" charset="0"/>
              </a:rPr>
              <a:t>KOBİ’leri, uluslararası rekabetin aktörleri haline getirmek</a:t>
            </a:r>
          </a:p>
          <a:p>
            <a:pPr marL="341629" indent="-341629" algn="just">
              <a:lnSpc>
                <a:spcPct val="150000"/>
              </a:lnSpc>
              <a:buClr>
                <a:schemeClr val="accent6">
                  <a:lumMod val="60000"/>
                  <a:lumOff val="40000"/>
                </a:schemeClr>
              </a:buClr>
              <a:buFont typeface="Wingdings" pitchFamily="2" charset="2"/>
              <a:buChar char="ü"/>
              <a:defRPr/>
            </a:pPr>
            <a:r>
              <a:rPr lang="tr-TR" altLang="en-US" sz="2000" dirty="0">
                <a:ea typeface="Tahoma" pitchFamily="34" charset="0"/>
                <a:cs typeface="Tahoma" pitchFamily="34" charset="0"/>
              </a:rPr>
              <a:t>İhracata başlayan KOBİ sayısını arttırmak</a:t>
            </a:r>
          </a:p>
          <a:p>
            <a:pPr marL="341629" indent="-341629" algn="just">
              <a:lnSpc>
                <a:spcPct val="150000"/>
              </a:lnSpc>
              <a:buClr>
                <a:schemeClr val="accent6">
                  <a:lumMod val="60000"/>
                  <a:lumOff val="40000"/>
                </a:schemeClr>
              </a:buClr>
              <a:buFont typeface="Wingdings" pitchFamily="2" charset="2"/>
              <a:buChar char="ü"/>
              <a:defRPr/>
            </a:pPr>
            <a:r>
              <a:rPr lang="tr-TR" altLang="en-US" sz="2000" dirty="0">
                <a:ea typeface="Tahoma" pitchFamily="34" charset="0"/>
                <a:cs typeface="Tahoma" pitchFamily="34" charset="0"/>
              </a:rPr>
              <a:t>E Ticaret yapan KOBİ sayısını </a:t>
            </a:r>
            <a:r>
              <a:rPr lang="tr-TR" altLang="en-US" sz="2000" dirty="0" smtClean="0">
                <a:ea typeface="Tahoma" pitchFamily="34" charset="0"/>
                <a:cs typeface="Tahoma" pitchFamily="34" charset="0"/>
              </a:rPr>
              <a:t>arttırmak</a:t>
            </a:r>
          </a:p>
          <a:p>
            <a:pPr marL="341629" indent="-341629" algn="just">
              <a:lnSpc>
                <a:spcPct val="150000"/>
              </a:lnSpc>
              <a:buClr>
                <a:schemeClr val="accent6">
                  <a:lumMod val="60000"/>
                  <a:lumOff val="40000"/>
                </a:schemeClr>
              </a:buClr>
              <a:buFont typeface="Wingdings" pitchFamily="2" charset="2"/>
              <a:buChar char="ü"/>
              <a:defRPr/>
            </a:pPr>
            <a:r>
              <a:rPr lang="tr-TR" altLang="en-US" sz="2000" dirty="0" smtClean="0">
                <a:ea typeface="Tahoma" pitchFamily="34" charset="0"/>
                <a:cs typeface="Tahoma" pitchFamily="34" charset="0"/>
              </a:rPr>
              <a:t>300 Bin TL Hibe verilmekte, Oran %75 olarak uygulanmaktadır.</a:t>
            </a:r>
            <a:endParaRPr lang="tr-TR" altLang="en-US" sz="2000" dirty="0">
              <a:ea typeface="Tahoma" pitchFamily="34" charset="0"/>
              <a:cs typeface="Tahoma" pitchFamily="34" charset="0"/>
            </a:endParaRPr>
          </a:p>
        </p:txBody>
      </p:sp>
      <p:sp>
        <p:nvSpPr>
          <p:cNvPr id="3" name="Slayt Numarası Yer Tutucusu 2"/>
          <p:cNvSpPr>
            <a:spLocks noGrp="1"/>
          </p:cNvSpPr>
          <p:nvPr>
            <p:ph type="sldNum" sz="quarter" idx="12"/>
          </p:nvPr>
        </p:nvSpPr>
        <p:spPr/>
        <p:txBody>
          <a:bodyPr/>
          <a:lstStyle/>
          <a:p>
            <a:fld id="{7C1868C5-B491-42BF-9F5C-46095BC3F40A}" type="slidenum">
              <a:rPr lang="tr-TR" smtClean="0"/>
              <a:t>23</a:t>
            </a:fld>
            <a:endParaRPr lang="tr-TR" dirty="0"/>
          </a:p>
        </p:txBody>
      </p:sp>
      <p:sp>
        <p:nvSpPr>
          <p:cNvPr id="5" name="TextBox 18">
            <a:extLst>
              <a:ext uri="{FF2B5EF4-FFF2-40B4-BE49-F238E27FC236}">
                <a16:creationId xmlns="" xmlns:a16="http://schemas.microsoft.com/office/drawing/2014/main" id="{CDB69DC1-FE61-4F64-AEE0-C856CB684FCD}"/>
              </a:ext>
            </a:extLst>
          </p:cNvPr>
          <p:cNvSpPr txBox="1"/>
          <p:nvPr/>
        </p:nvSpPr>
        <p:spPr>
          <a:xfrm>
            <a:off x="1541800" y="226969"/>
            <a:ext cx="9140487" cy="681897"/>
          </a:xfrm>
          <a:prstGeom prst="rect">
            <a:avLst/>
          </a:prstGeom>
          <a:noFill/>
        </p:spPr>
        <p:txBody>
          <a:bodyPr wrap="square" lIns="91101" tIns="45551" rIns="91101" bIns="45551" rtlCol="0">
            <a:spAutoFit/>
          </a:bodyPr>
          <a:lstStyle/>
          <a:p>
            <a:pPr algn="ctr">
              <a:lnSpc>
                <a:spcPts val="4648"/>
              </a:lnSpc>
            </a:pPr>
            <a:r>
              <a:rPr lang="tr-TR" sz="2600" b="1" dirty="0">
                <a:solidFill>
                  <a:srgbClr val="00B0F0"/>
                </a:solidFill>
                <a:cs typeface="Arial Tur" pitchFamily="34" charset="0"/>
              </a:rPr>
              <a:t>ULUSLARARASILAŞMA DESTEK PROGRAMI</a:t>
            </a:r>
            <a:endParaRPr lang="en-US" sz="2600" b="1" dirty="0">
              <a:solidFill>
                <a:srgbClr val="00B0F0"/>
              </a:solidFill>
              <a:cs typeface="Arial Tur" pitchFamily="34" charset="0"/>
            </a:endParaRPr>
          </a:p>
        </p:txBody>
      </p:sp>
    </p:spTree>
    <p:extLst>
      <p:ext uri="{BB962C8B-B14F-4D97-AF65-F5344CB8AC3E}">
        <p14:creationId xmlns:p14="http://schemas.microsoft.com/office/powerpoint/2010/main" val="707458707"/>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609284" y="2840272"/>
            <a:ext cx="1000124" cy="1000125"/>
          </a:xfrm>
          <a:prstGeom prst="rect">
            <a:avLst/>
          </a:prstGeom>
          <a:noFill/>
          <a:ln w="9525">
            <a:noFill/>
            <a:miter lim="800000"/>
            <a:headEnd/>
            <a:tailEnd/>
          </a:ln>
        </p:spPr>
      </p:pic>
      <p:sp>
        <p:nvSpPr>
          <p:cNvPr id="4" name="3 Metin kutusu"/>
          <p:cNvSpPr txBox="1"/>
          <p:nvPr/>
        </p:nvSpPr>
        <p:spPr>
          <a:xfrm>
            <a:off x="2689419" y="2624212"/>
            <a:ext cx="8100393" cy="2123630"/>
          </a:xfrm>
          <a:prstGeom prst="rect">
            <a:avLst/>
          </a:prstGeom>
          <a:noFill/>
        </p:spPr>
        <p:txBody>
          <a:bodyPr wrap="square" lIns="91411" tIns="45706" rIns="91411" bIns="45706" rtlCol="0">
            <a:spAutoFit/>
          </a:bodyPr>
          <a:lstStyle/>
          <a:p>
            <a:r>
              <a:rPr lang="tr-TR" sz="4400" b="1" dirty="0" smtClean="0">
                <a:solidFill>
                  <a:srgbClr val="005F6E"/>
                </a:solidFill>
                <a:effectLst>
                  <a:outerShdw blurRad="38100" dist="38100" dir="2700000" algn="tl">
                    <a:srgbClr val="000000">
                      <a:alpha val="43137"/>
                    </a:srgbClr>
                  </a:outerShdw>
                </a:effectLst>
              </a:rPr>
              <a:t>İşletmeler Arası İşbirliği Kültürünün Arttırılması ve Kaynak Tasarrufu </a:t>
            </a:r>
            <a:r>
              <a:rPr lang="tr-TR" sz="4400" b="1" dirty="0">
                <a:solidFill>
                  <a:srgbClr val="005F6E"/>
                </a:solidFill>
                <a:effectLst>
                  <a:outerShdw blurRad="38100" dist="38100" dir="2700000" algn="tl">
                    <a:srgbClr val="000000">
                      <a:alpha val="43137"/>
                    </a:srgbClr>
                  </a:outerShdw>
                </a:effectLst>
              </a:rPr>
              <a:t>Sağlanması</a:t>
            </a:r>
          </a:p>
        </p:txBody>
      </p:sp>
      <p:sp>
        <p:nvSpPr>
          <p:cNvPr id="2" name="Slayt Numarası Yer Tutucusu 1"/>
          <p:cNvSpPr>
            <a:spLocks noGrp="1"/>
          </p:cNvSpPr>
          <p:nvPr>
            <p:ph type="sldNum" sz="quarter" idx="12"/>
          </p:nvPr>
        </p:nvSpPr>
        <p:spPr>
          <a:xfrm>
            <a:off x="7873997" y="6332988"/>
            <a:ext cx="2133599" cy="363773"/>
          </a:xfrm>
        </p:spPr>
        <p:txBody>
          <a:bodyPr/>
          <a:lstStyle/>
          <a:p>
            <a:pPr>
              <a:defRPr/>
            </a:pPr>
            <a:fld id="{FF16F97C-866D-4F85-A1F6-DDF39F62CB6A}" type="slidenum">
              <a:rPr lang="en-CA" smtClean="0"/>
              <a:pPr>
                <a:defRPr/>
              </a:pPr>
              <a:t>24</a:t>
            </a:fld>
            <a:endParaRPr lang="en-CA" dirty="0"/>
          </a:p>
        </p:txBody>
      </p:sp>
      <p:pic>
        <p:nvPicPr>
          <p:cNvPr id="6" name="Picture 3"/>
          <p:cNvPicPr>
            <a:picLocks noChangeAspect="1" noChangeArrowheads="1"/>
          </p:cNvPicPr>
          <p:nvPr/>
        </p:nvPicPr>
        <p:blipFill>
          <a:blip r:embed="rId3" cstate="print"/>
          <a:srcRect/>
          <a:stretch>
            <a:fillRect/>
          </a:stretch>
        </p:blipFill>
        <p:spPr bwMode="auto">
          <a:xfrm>
            <a:off x="9674176" y="167735"/>
            <a:ext cx="720080" cy="507913"/>
          </a:xfrm>
          <a:prstGeom prst="rect">
            <a:avLst/>
          </a:prstGeom>
          <a:noFill/>
          <a:ln w="9525">
            <a:noFill/>
            <a:miter lim="800000"/>
            <a:headEnd/>
            <a:tailEnd/>
          </a:ln>
        </p:spPr>
      </p:pic>
      <p:sp>
        <p:nvSpPr>
          <p:cNvPr id="7" name="Komut Düğmesi: Geri veya Önceki 6">
            <a:hlinkClick r:id="rId4" action="ppaction://hlinksldjump" highlightClick="1"/>
          </p:cNvPr>
          <p:cNvSpPr/>
          <p:nvPr/>
        </p:nvSpPr>
        <p:spPr>
          <a:xfrm>
            <a:off x="11679008" y="6512644"/>
            <a:ext cx="467544" cy="31277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solidFill>
                <a:prstClr val="black"/>
              </a:solidFill>
            </a:endParaRPr>
          </a:p>
        </p:txBody>
      </p:sp>
    </p:spTree>
    <p:extLst>
      <p:ext uri="{BB962C8B-B14F-4D97-AF65-F5344CB8AC3E}">
        <p14:creationId xmlns:p14="http://schemas.microsoft.com/office/powerpoint/2010/main" val="1073228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25</a:t>
            </a:fld>
            <a:endParaRPr lang="en-CA">
              <a:solidFill>
                <a:prstClr val="black">
                  <a:tint val="75000"/>
                </a:prstClr>
              </a:solidFill>
            </a:endParaRPr>
          </a:p>
        </p:txBody>
      </p:sp>
      <p:sp>
        <p:nvSpPr>
          <p:cNvPr id="3" name="Metin kutusu 2"/>
          <p:cNvSpPr txBox="1"/>
          <p:nvPr/>
        </p:nvSpPr>
        <p:spPr>
          <a:xfrm>
            <a:off x="1825309" y="167734"/>
            <a:ext cx="8568951" cy="723247"/>
          </a:xfrm>
          <a:prstGeom prst="rect">
            <a:avLst/>
          </a:prstGeom>
          <a:noFill/>
        </p:spPr>
        <p:txBody>
          <a:bodyPr wrap="square" lIns="91411" tIns="45706" rIns="91411" bIns="45706" rtlCol="0">
            <a:spAutoFit/>
          </a:bodyPr>
          <a:lstStyle/>
          <a:p>
            <a:r>
              <a:rPr lang="tr-TR" sz="2300" b="1" dirty="0">
                <a:solidFill>
                  <a:srgbClr val="00BAD5"/>
                </a:solidFill>
              </a:rPr>
              <a:t>BÜYÜK İŞLETME – KÜÇÜK İŞLETME İŞBİRLİĞİNİN SAĞLANMASI</a:t>
            </a:r>
          </a:p>
          <a:p>
            <a:endParaRPr lang="tr-TR" dirty="0"/>
          </a:p>
        </p:txBody>
      </p:sp>
      <p:pic>
        <p:nvPicPr>
          <p:cNvPr id="4" name="Picture 3"/>
          <p:cNvPicPr>
            <a:picLocks noChangeAspect="1" noChangeArrowheads="1"/>
          </p:cNvPicPr>
          <p:nvPr/>
        </p:nvPicPr>
        <p:blipFill>
          <a:blip r:embed="rId2" cstate="print"/>
          <a:srcRect/>
          <a:stretch>
            <a:fillRect/>
          </a:stretch>
        </p:blipFill>
        <p:spPr bwMode="auto">
          <a:xfrm>
            <a:off x="9674176" y="167735"/>
            <a:ext cx="720080" cy="507913"/>
          </a:xfrm>
          <a:prstGeom prst="rect">
            <a:avLst/>
          </a:prstGeom>
          <a:noFill/>
          <a:ln w="9525">
            <a:noFill/>
            <a:miter lim="800000"/>
            <a:headEnd/>
            <a:tailEnd/>
          </a:ln>
        </p:spPr>
      </p:pic>
      <p:sp>
        <p:nvSpPr>
          <p:cNvPr id="5" name="Metin kutusu 4"/>
          <p:cNvSpPr txBox="1"/>
          <p:nvPr/>
        </p:nvSpPr>
        <p:spPr>
          <a:xfrm>
            <a:off x="2113338" y="689299"/>
            <a:ext cx="7704856" cy="6001615"/>
          </a:xfrm>
          <a:prstGeom prst="rect">
            <a:avLst/>
          </a:prstGeom>
          <a:noFill/>
        </p:spPr>
        <p:txBody>
          <a:bodyPr wrap="square" lIns="91411" tIns="45706" rIns="91411" bIns="45706" rtlCol="0">
            <a:spAutoFit/>
          </a:bodyPr>
          <a:lstStyle/>
          <a:p>
            <a:pPr marL="180918" lvl="1" algn="just" fontAlgn="auto">
              <a:lnSpc>
                <a:spcPct val="150000"/>
              </a:lnSpc>
              <a:spcBef>
                <a:spcPts val="0"/>
              </a:spcBef>
              <a:spcAft>
                <a:spcPts val="0"/>
              </a:spcAft>
              <a:buClr>
                <a:schemeClr val="tx2">
                  <a:lumMod val="60000"/>
                  <a:lumOff val="40000"/>
                </a:schemeClr>
              </a:buClr>
              <a:defRPr/>
            </a:pPr>
            <a:r>
              <a:rPr lang="tr-TR" sz="2400" b="1" dirty="0" smtClean="0">
                <a:solidFill>
                  <a:schemeClr val="tx2"/>
                </a:solidFill>
                <a:effectLst>
                  <a:outerShdw blurRad="38100" dist="38100" dir="2700000" algn="tl">
                    <a:srgbClr val="000000">
                      <a:alpha val="43137"/>
                    </a:srgbClr>
                  </a:outerShdw>
                </a:effectLst>
              </a:rPr>
              <a:t>Yeni Modelin Amacı;</a:t>
            </a:r>
            <a:endParaRPr lang="tr-TR" sz="2400" dirty="0">
              <a:solidFill>
                <a:schemeClr val="dk1"/>
              </a:solidFill>
            </a:endParaRPr>
          </a:p>
          <a:p>
            <a:pPr marL="533234" lvl="1" indent="-352316" algn="just" fontAlgn="auto">
              <a:lnSpc>
                <a:spcPct val="150000"/>
              </a:lnSpc>
              <a:spcBef>
                <a:spcPts val="0"/>
              </a:spcBef>
              <a:spcAft>
                <a:spcPts val="0"/>
              </a:spcAft>
              <a:buClr>
                <a:schemeClr val="tx2">
                  <a:lumMod val="60000"/>
                  <a:lumOff val="40000"/>
                </a:schemeClr>
              </a:buClr>
              <a:buFont typeface="Wingdings" pitchFamily="2" charset="2"/>
              <a:buChar char="Ø"/>
              <a:defRPr/>
            </a:pPr>
            <a:r>
              <a:rPr lang="tr-TR" sz="2200" dirty="0"/>
              <a:t>KOBİ’ler ile büyük işletmeler arasında entegrasyonu sağlamak,</a:t>
            </a:r>
          </a:p>
          <a:p>
            <a:pPr marL="533234" lvl="1" indent="-352316" algn="just" fontAlgn="auto">
              <a:lnSpc>
                <a:spcPct val="150000"/>
              </a:lnSpc>
              <a:spcBef>
                <a:spcPts val="0"/>
              </a:spcBef>
              <a:spcAft>
                <a:spcPts val="0"/>
              </a:spcAft>
              <a:buClr>
                <a:schemeClr val="tx2">
                  <a:lumMod val="60000"/>
                  <a:lumOff val="40000"/>
                </a:schemeClr>
              </a:buClr>
              <a:buFont typeface="Wingdings" pitchFamily="2" charset="2"/>
              <a:buChar char="Ø"/>
              <a:defRPr/>
            </a:pPr>
            <a:r>
              <a:rPr lang="tr-TR" sz="2200" dirty="0"/>
              <a:t>Büyük işletmelerden KOBİ’lere bilgi ve deneyim aktarımını sağlamak,</a:t>
            </a:r>
          </a:p>
          <a:p>
            <a:pPr marL="533234" lvl="1" indent="-352316" algn="just" fontAlgn="auto">
              <a:lnSpc>
                <a:spcPct val="150000"/>
              </a:lnSpc>
              <a:spcBef>
                <a:spcPts val="0"/>
              </a:spcBef>
              <a:spcAft>
                <a:spcPts val="0"/>
              </a:spcAft>
              <a:buClr>
                <a:schemeClr val="tx2">
                  <a:lumMod val="60000"/>
                  <a:lumOff val="40000"/>
                </a:schemeClr>
              </a:buClr>
              <a:buFont typeface="Wingdings" pitchFamily="2" charset="2"/>
              <a:buChar char="Ø"/>
              <a:defRPr/>
            </a:pPr>
            <a:r>
              <a:rPr lang="tr-TR" sz="2200" dirty="0">
                <a:solidFill>
                  <a:schemeClr val="dk1"/>
                </a:solidFill>
              </a:rPr>
              <a:t>KOBİ’lerin yaşam sürelerini arttırmak, </a:t>
            </a:r>
            <a:endParaRPr lang="tr-TR" sz="2200" dirty="0"/>
          </a:p>
          <a:p>
            <a:pPr marL="533234" lvl="1" indent="-352316" algn="just" fontAlgn="auto">
              <a:lnSpc>
                <a:spcPct val="150000"/>
              </a:lnSpc>
              <a:spcBef>
                <a:spcPts val="0"/>
              </a:spcBef>
              <a:spcAft>
                <a:spcPts val="0"/>
              </a:spcAft>
              <a:buClr>
                <a:schemeClr val="tx2">
                  <a:lumMod val="60000"/>
                  <a:lumOff val="40000"/>
                </a:schemeClr>
              </a:buClr>
              <a:buFont typeface="Wingdings" pitchFamily="2" charset="2"/>
              <a:buChar char="Ø"/>
              <a:defRPr/>
            </a:pPr>
            <a:r>
              <a:rPr lang="tr-TR" sz="2200" dirty="0"/>
              <a:t>KOBİ’lerin ortak sorun ve ihtiyaçlarına daha etkin  çözümler sunabilmek,</a:t>
            </a:r>
          </a:p>
          <a:p>
            <a:pPr marL="533234" lvl="1" indent="-352316" algn="just" fontAlgn="auto">
              <a:lnSpc>
                <a:spcPct val="150000"/>
              </a:lnSpc>
              <a:spcBef>
                <a:spcPts val="0"/>
              </a:spcBef>
              <a:spcAft>
                <a:spcPts val="0"/>
              </a:spcAft>
              <a:buClr>
                <a:schemeClr val="tx2">
                  <a:lumMod val="60000"/>
                  <a:lumOff val="40000"/>
                </a:schemeClr>
              </a:buClr>
              <a:buFont typeface="Wingdings" pitchFamily="2" charset="2"/>
              <a:buChar char="Ø"/>
              <a:defRPr/>
            </a:pPr>
            <a:r>
              <a:rPr lang="tr-TR" sz="2200" dirty="0">
                <a:solidFill>
                  <a:schemeClr val="dk1"/>
                </a:solidFill>
              </a:rPr>
              <a:t>KOBİ’ler ve büyük işletmeleri birlikte geliştirerek, ülkemizin kalkınmasına ivme kazandırmak</a:t>
            </a:r>
            <a:r>
              <a:rPr lang="tr-TR" sz="2200" dirty="0" smtClean="0">
                <a:solidFill>
                  <a:schemeClr val="dk1"/>
                </a:solidFill>
              </a:rPr>
              <a:t>.</a:t>
            </a:r>
          </a:p>
          <a:p>
            <a:pPr marL="533234" lvl="1" indent="-352316" algn="just" fontAlgn="auto">
              <a:lnSpc>
                <a:spcPct val="150000"/>
              </a:lnSpc>
              <a:spcBef>
                <a:spcPts val="0"/>
              </a:spcBef>
              <a:spcAft>
                <a:spcPts val="0"/>
              </a:spcAft>
              <a:buClr>
                <a:schemeClr val="tx2">
                  <a:lumMod val="60000"/>
                  <a:lumOff val="40000"/>
                </a:schemeClr>
              </a:buClr>
              <a:buFont typeface="Wingdings" pitchFamily="2" charset="2"/>
              <a:buChar char="Ø"/>
              <a:defRPr/>
            </a:pPr>
            <a:r>
              <a:rPr lang="tr-TR" sz="2200" dirty="0" smtClean="0">
                <a:solidFill>
                  <a:schemeClr val="dk1"/>
                </a:solidFill>
              </a:rPr>
              <a:t>2 Milyon TL hibe, 3 Milyon TL Geri Ödemeli = 5 Milyon TL</a:t>
            </a:r>
            <a:endParaRPr lang="tr-TR" sz="2200" dirty="0">
              <a:solidFill>
                <a:schemeClr val="dk1"/>
              </a:solidFill>
            </a:endParaRPr>
          </a:p>
          <a:p>
            <a:endParaRPr lang="tr-TR" dirty="0"/>
          </a:p>
        </p:txBody>
      </p:sp>
    </p:spTree>
    <p:extLst>
      <p:ext uri="{BB962C8B-B14F-4D97-AF65-F5344CB8AC3E}">
        <p14:creationId xmlns:p14="http://schemas.microsoft.com/office/powerpoint/2010/main" val="27055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65433" y="2566508"/>
            <a:ext cx="1000124" cy="10001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9666627" y="199110"/>
            <a:ext cx="727659" cy="480888"/>
          </a:xfrm>
          <a:prstGeom prst="rect">
            <a:avLst/>
          </a:prstGeom>
          <a:noFill/>
          <a:ln w="9525">
            <a:noFill/>
            <a:miter lim="800000"/>
            <a:headEnd/>
            <a:tailEnd/>
          </a:ln>
        </p:spPr>
      </p:pic>
      <p:sp>
        <p:nvSpPr>
          <p:cNvPr id="4" name="3 Metin kutusu"/>
          <p:cNvSpPr txBox="1"/>
          <p:nvPr/>
        </p:nvSpPr>
        <p:spPr>
          <a:xfrm>
            <a:off x="3565578" y="2480199"/>
            <a:ext cx="7080219" cy="2800738"/>
          </a:xfrm>
          <a:prstGeom prst="rect">
            <a:avLst/>
          </a:prstGeom>
          <a:noFill/>
        </p:spPr>
        <p:txBody>
          <a:bodyPr wrap="square" lIns="91411" tIns="45706" rIns="91411" bIns="45706" rtlCol="0">
            <a:spAutoFit/>
          </a:bodyPr>
          <a:lstStyle/>
          <a:p>
            <a:r>
              <a:rPr lang="tr-TR" sz="4400" b="1" dirty="0">
                <a:solidFill>
                  <a:srgbClr val="005F6E"/>
                </a:solidFill>
                <a:effectLst>
                  <a:outerShdw blurRad="38100" dist="38100" dir="2700000" algn="tl">
                    <a:srgbClr val="000000">
                      <a:alpha val="43137"/>
                    </a:srgbClr>
                  </a:outerShdw>
                </a:effectLst>
              </a:rPr>
              <a:t>Hizmetlerin Bürokrasiden Arındırılması ve Destek Programlarının Revize Edilmesi</a:t>
            </a:r>
          </a:p>
        </p:txBody>
      </p:sp>
      <p:sp>
        <p:nvSpPr>
          <p:cNvPr id="2" name="Slayt Numarası Yer Tutucusu 1"/>
          <p:cNvSpPr>
            <a:spLocks noGrp="1"/>
          </p:cNvSpPr>
          <p:nvPr>
            <p:ph type="sldNum" sz="quarter" idx="12"/>
          </p:nvPr>
        </p:nvSpPr>
        <p:spPr>
          <a:xfrm>
            <a:off x="7873997" y="6332988"/>
            <a:ext cx="2133599" cy="363773"/>
          </a:xfrm>
        </p:spPr>
        <p:txBody>
          <a:bodyPr/>
          <a:lstStyle/>
          <a:p>
            <a:pPr>
              <a:defRPr/>
            </a:pPr>
            <a:fld id="{FF16F97C-866D-4F85-A1F6-DDF39F62CB6A}" type="slidenum">
              <a:rPr lang="en-CA" smtClean="0"/>
              <a:pPr>
                <a:defRPr/>
              </a:pPr>
              <a:t>26</a:t>
            </a:fld>
            <a:endParaRPr lang="en-CA" dirty="0"/>
          </a:p>
        </p:txBody>
      </p:sp>
      <p:sp>
        <p:nvSpPr>
          <p:cNvPr id="7" name="Komut Düğmesi: Geri veya Önceki 6">
            <a:hlinkClick r:id="rId4" action="ppaction://hlinksldjump" highlightClick="1"/>
          </p:cNvPr>
          <p:cNvSpPr/>
          <p:nvPr/>
        </p:nvSpPr>
        <p:spPr>
          <a:xfrm>
            <a:off x="11679008" y="6512644"/>
            <a:ext cx="467544" cy="31277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solidFill>
                <a:prstClr val="black"/>
              </a:solidFill>
            </a:endParaRPr>
          </a:p>
        </p:txBody>
      </p:sp>
    </p:spTree>
    <p:extLst>
      <p:ext uri="{BB962C8B-B14F-4D97-AF65-F5344CB8AC3E}">
        <p14:creationId xmlns:p14="http://schemas.microsoft.com/office/powerpoint/2010/main" val="3837789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81287" y="210280"/>
            <a:ext cx="8840619" cy="1138767"/>
          </a:xfrm>
        </p:spPr>
        <p:txBody>
          <a:bodyPr>
            <a:normAutofit/>
          </a:bodyPr>
          <a:lstStyle/>
          <a:p>
            <a:r>
              <a:rPr lang="tr-TR" sz="2400" dirty="0">
                <a:solidFill>
                  <a:schemeClr val="tx2"/>
                </a:solidFill>
              </a:rPr>
              <a:t>BAMS Kapsamında Elektronik Ortamda Alınmaya Başlanan Evraklar</a:t>
            </a:r>
          </a:p>
        </p:txBody>
      </p:sp>
      <p:sp>
        <p:nvSpPr>
          <p:cNvPr id="5" name="İçerik Yer Tutucusu 4"/>
          <p:cNvSpPr>
            <a:spLocks noGrp="1"/>
          </p:cNvSpPr>
          <p:nvPr>
            <p:ph sz="half" idx="2"/>
          </p:nvPr>
        </p:nvSpPr>
        <p:spPr>
          <a:xfrm>
            <a:off x="1177231" y="1400076"/>
            <a:ext cx="10144937" cy="4320480"/>
          </a:xfrm>
        </p:spPr>
        <p:txBody>
          <a:bodyPr>
            <a:normAutofit/>
          </a:bodyPr>
          <a:lstStyle/>
          <a:p>
            <a:pPr marL="0" indent="0" algn="just">
              <a:buNone/>
            </a:pPr>
            <a:r>
              <a:rPr lang="tr-TR" dirty="0">
                <a:solidFill>
                  <a:schemeClr val="dk1"/>
                </a:solidFill>
              </a:rPr>
              <a:t>BAMS </a:t>
            </a:r>
            <a:r>
              <a:rPr lang="tr-TR" dirty="0" smtClean="0">
                <a:solidFill>
                  <a:schemeClr val="dk1"/>
                </a:solidFill>
              </a:rPr>
              <a:t>çalışmalarına </a:t>
            </a:r>
            <a:r>
              <a:rPr lang="tr-TR" sz="2800" dirty="0" smtClean="0">
                <a:solidFill>
                  <a:schemeClr val="dk1"/>
                </a:solidFill>
              </a:rPr>
              <a:t>2017 </a:t>
            </a:r>
            <a:r>
              <a:rPr lang="tr-TR" sz="2800" dirty="0">
                <a:solidFill>
                  <a:schemeClr val="dk1"/>
                </a:solidFill>
              </a:rPr>
              <a:t>Yılı Kasım Ayında Başlanmış ve 2018 Yılı Ocak ayında çalışma tamamlanmıştır.</a:t>
            </a:r>
          </a:p>
          <a:p>
            <a:pPr lvl="1" algn="just">
              <a:buFont typeface="Wingdings" pitchFamily="2" charset="2"/>
              <a:buChar char="§"/>
            </a:pPr>
            <a:r>
              <a:rPr lang="tr-TR" sz="2800" dirty="0" smtClean="0">
                <a:solidFill>
                  <a:schemeClr val="dk1"/>
                </a:solidFill>
              </a:rPr>
              <a:t>Bazı belgelerin alınmasından tamamen vazgeçilmiştir.</a:t>
            </a:r>
            <a:endParaRPr lang="tr-TR" sz="2800" dirty="0">
              <a:solidFill>
                <a:schemeClr val="dk1"/>
              </a:solidFill>
            </a:endParaRPr>
          </a:p>
          <a:p>
            <a:pPr lvl="1" algn="just">
              <a:buFont typeface="Wingdings" pitchFamily="2" charset="2"/>
              <a:buChar char="§"/>
            </a:pPr>
            <a:r>
              <a:rPr lang="tr-TR" sz="2800" dirty="0" smtClean="0">
                <a:solidFill>
                  <a:schemeClr val="dk1"/>
                </a:solidFill>
              </a:rPr>
              <a:t>Bazı belgeler elektronik ortamda tarama/dosya yükleme/veri girişi yoluyla sistem üzerinden alınmaya başlanmıştır.</a:t>
            </a:r>
          </a:p>
          <a:p>
            <a:pPr lvl="1" algn="just">
              <a:buFont typeface="Wingdings" pitchFamily="2" charset="2"/>
              <a:buChar char="§"/>
            </a:pPr>
            <a:r>
              <a:rPr lang="tr-TR" sz="2800" dirty="0" smtClean="0">
                <a:solidFill>
                  <a:schemeClr val="dk1"/>
                </a:solidFill>
              </a:rPr>
              <a:t>2017/24 no.lu icra komitesi kararı ile BAMS kapsamında programlarda revizyonlar gerçekleştirilmiştir.</a:t>
            </a:r>
          </a:p>
          <a:p>
            <a:pPr lvl="1" algn="just">
              <a:buFont typeface="Wingdings" pitchFamily="2" charset="2"/>
              <a:buChar char="§"/>
            </a:pPr>
            <a:r>
              <a:rPr lang="tr-TR" sz="2800" dirty="0" smtClean="0">
                <a:solidFill>
                  <a:schemeClr val="dk1"/>
                </a:solidFill>
              </a:rPr>
              <a:t>Destek Programları Yönetmeliğinde bu kapsamda değişiklik yapılmıştır.</a:t>
            </a:r>
            <a:endParaRPr lang="tr-TR" sz="2800" dirty="0">
              <a:solidFill>
                <a:schemeClr val="dk1"/>
              </a:solidFill>
            </a:endParaRPr>
          </a:p>
          <a:p>
            <a:pPr lvl="1"/>
            <a:endParaRPr lang="tr-TR" sz="1600" dirty="0"/>
          </a:p>
        </p:txBody>
      </p:sp>
      <p:sp>
        <p:nvSpPr>
          <p:cNvPr id="6" name="Slayt Numarası Yer Tutucusu 5"/>
          <p:cNvSpPr>
            <a:spLocks noGrp="1"/>
          </p:cNvSpPr>
          <p:nvPr>
            <p:ph type="sldNum" sz="quarter" idx="12"/>
          </p:nvPr>
        </p:nvSpPr>
        <p:spPr>
          <a:xfrm>
            <a:off x="8162027" y="6368659"/>
            <a:ext cx="2133599" cy="363773"/>
          </a:xfrm>
        </p:spPr>
        <p:txBody>
          <a:bodyPr/>
          <a:lstStyle/>
          <a:p>
            <a:fld id="{7CA86CF2-F3B9-4668-978E-3DE8EBE78F0E}" type="slidenum">
              <a:rPr lang="tr-TR" altLang="tr-TR" smtClean="0"/>
              <a:pPr/>
              <a:t>27</a:t>
            </a:fld>
            <a:endParaRPr lang="tr-TR" altLang="tr-TR"/>
          </a:p>
        </p:txBody>
      </p:sp>
      <p:pic>
        <p:nvPicPr>
          <p:cNvPr id="7" name="Picture 3"/>
          <p:cNvPicPr>
            <a:picLocks noChangeAspect="1" noChangeArrowheads="1"/>
          </p:cNvPicPr>
          <p:nvPr/>
        </p:nvPicPr>
        <p:blipFill>
          <a:blip r:embed="rId3" cstate="print"/>
          <a:srcRect/>
          <a:stretch>
            <a:fillRect/>
          </a:stretch>
        </p:blipFill>
        <p:spPr bwMode="auto">
          <a:xfrm>
            <a:off x="10308637" y="33151"/>
            <a:ext cx="714610" cy="502189"/>
          </a:xfrm>
          <a:prstGeom prst="rect">
            <a:avLst/>
          </a:prstGeom>
          <a:noFill/>
          <a:ln w="9525">
            <a:noFill/>
            <a:miter lim="800000"/>
            <a:headEnd/>
            <a:tailEnd/>
          </a:ln>
        </p:spPr>
      </p:pic>
      <p:sp>
        <p:nvSpPr>
          <p:cNvPr id="8" name="Dikdörtgen 7"/>
          <p:cNvSpPr/>
          <p:nvPr/>
        </p:nvSpPr>
        <p:spPr>
          <a:xfrm>
            <a:off x="1825323" y="3"/>
            <a:ext cx="7632847" cy="461665"/>
          </a:xfrm>
          <a:prstGeom prst="rect">
            <a:avLst/>
          </a:prstGeom>
        </p:spPr>
        <p:txBody>
          <a:bodyPr wrap="square">
            <a:spAutoFit/>
          </a:bodyPr>
          <a:lstStyle/>
          <a:p>
            <a:r>
              <a:rPr lang="tr-TR" sz="2400" b="1" dirty="0">
                <a:solidFill>
                  <a:srgbClr val="00BAD5"/>
                </a:solidFill>
              </a:rPr>
              <a:t>Vatandaşa Verilen Hizmetlerin Bürokrasiden Arındırılması</a:t>
            </a:r>
          </a:p>
        </p:txBody>
      </p:sp>
    </p:spTree>
    <p:extLst>
      <p:ext uri="{BB962C8B-B14F-4D97-AF65-F5344CB8AC3E}">
        <p14:creationId xmlns:p14="http://schemas.microsoft.com/office/powerpoint/2010/main" val="6682397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69321" y="530151"/>
            <a:ext cx="8229600" cy="1138767"/>
          </a:xfrm>
        </p:spPr>
        <p:txBody>
          <a:bodyPr/>
          <a:lstStyle/>
          <a:p>
            <a:r>
              <a:rPr lang="tr-TR" sz="3200" dirty="0">
                <a:solidFill>
                  <a:schemeClr val="tx2"/>
                </a:solidFill>
                <a:effectLst>
                  <a:outerShdw blurRad="38100" dist="38100" dir="2700000" algn="tl">
                    <a:srgbClr val="000000">
                      <a:alpha val="43137"/>
                    </a:srgbClr>
                  </a:outerShdw>
                </a:effectLst>
              </a:rPr>
              <a:t>e-Devlet</a:t>
            </a:r>
            <a:r>
              <a:rPr lang="tr-TR" sz="3200" dirty="0">
                <a:solidFill>
                  <a:srgbClr val="FF0000"/>
                </a:solidFill>
              </a:rPr>
              <a:t> </a:t>
            </a:r>
            <a:r>
              <a:rPr lang="tr-TR" sz="3200" dirty="0">
                <a:solidFill>
                  <a:schemeClr val="tx2"/>
                </a:solidFill>
                <a:effectLst>
                  <a:outerShdw blurRad="38100" dist="38100" dir="2700000" algn="tl">
                    <a:srgbClr val="000000">
                      <a:alpha val="43137"/>
                    </a:srgbClr>
                  </a:outerShdw>
                </a:effectLst>
              </a:rPr>
              <a:t>Entegrasyonu</a:t>
            </a:r>
          </a:p>
        </p:txBody>
      </p:sp>
      <p:sp>
        <p:nvSpPr>
          <p:cNvPr id="8" name="İçerik Yer Tutucusu 7"/>
          <p:cNvSpPr>
            <a:spLocks noGrp="1"/>
          </p:cNvSpPr>
          <p:nvPr>
            <p:ph idx="1"/>
          </p:nvPr>
        </p:nvSpPr>
        <p:spPr>
          <a:xfrm>
            <a:off x="601167" y="1976140"/>
            <a:ext cx="10932795" cy="4509200"/>
          </a:xfrm>
        </p:spPr>
        <p:txBody>
          <a:bodyPr>
            <a:normAutofit/>
          </a:bodyPr>
          <a:lstStyle/>
          <a:p>
            <a:pPr marL="342989" lvl="1" indent="-342900" algn="just">
              <a:buFont typeface="Wingdings" pitchFamily="2" charset="2"/>
              <a:buChar char="§"/>
            </a:pPr>
            <a:r>
              <a:rPr lang="tr-TR" sz="2400" dirty="0"/>
              <a:t>E-Devlet Entegrasyonu için Çalışmalara 2017 Kasım Ayında başlandı ve 2018 Yılı Ocak ayında testleri bitirildi.</a:t>
            </a:r>
          </a:p>
          <a:p>
            <a:pPr marL="342989" lvl="1" indent="-342900" algn="just">
              <a:buFont typeface="Wingdings" pitchFamily="2" charset="2"/>
              <a:buChar char="§"/>
            </a:pPr>
            <a:r>
              <a:rPr lang="tr-TR" sz="2400" dirty="0"/>
              <a:t>2011 Yılından beri KBS Üzerinde elektronik ortamda yürüyen destek süreçlerine başvuru için e-devlet üzerinden başvuru yapmak amacıyla elektronik başvuru sayfalarının hazırlanması 2018 Şubat ayında tamamlandı.</a:t>
            </a:r>
          </a:p>
          <a:p>
            <a:pPr marL="342989" lvl="1" indent="-342900" algn="just">
              <a:buFont typeface="Wingdings" pitchFamily="2" charset="2"/>
              <a:buChar char="§"/>
            </a:pPr>
            <a:r>
              <a:rPr lang="tr-TR" sz="2400" dirty="0"/>
              <a:t>22 Şubat 2018 Günü e-Devlet’ e geçiş sağlandı.</a:t>
            </a:r>
          </a:p>
          <a:p>
            <a:pPr marL="342989" lvl="1" indent="-342900" algn="just">
              <a:buFont typeface="Wingdings" pitchFamily="2" charset="2"/>
              <a:buChar char="§"/>
            </a:pPr>
            <a:r>
              <a:rPr lang="tr-TR" sz="2400" dirty="0"/>
              <a:t>Bugüne Kadar KBS Üzerinde yaklaşık </a:t>
            </a:r>
            <a:r>
              <a:rPr lang="tr-TR" sz="2400" dirty="0" smtClean="0"/>
              <a:t>450.000 işletme </a:t>
            </a:r>
            <a:r>
              <a:rPr lang="tr-TR" sz="2400" dirty="0" smtClean="0">
                <a:solidFill>
                  <a:srgbClr val="FF0000"/>
                </a:solidFill>
              </a:rPr>
              <a:t>2 milyona yakın sayıda </a:t>
            </a:r>
            <a:r>
              <a:rPr lang="tr-TR" sz="2400" dirty="0"/>
              <a:t>e-devlet üzerinden  giriş yapmıştır.</a:t>
            </a:r>
          </a:p>
        </p:txBody>
      </p:sp>
      <p:sp>
        <p:nvSpPr>
          <p:cNvPr id="6" name="Slayt Numarası Yer Tutucusu 5"/>
          <p:cNvSpPr>
            <a:spLocks noGrp="1"/>
          </p:cNvSpPr>
          <p:nvPr>
            <p:ph type="sldNum" sz="quarter" idx="12"/>
          </p:nvPr>
        </p:nvSpPr>
        <p:spPr/>
        <p:txBody>
          <a:bodyPr/>
          <a:lstStyle/>
          <a:p>
            <a:fld id="{7CA86CF2-F3B9-4668-978E-3DE8EBE78F0E}" type="slidenum">
              <a:rPr lang="tr-TR" altLang="tr-TR" smtClean="0"/>
              <a:pPr/>
              <a:t>28</a:t>
            </a:fld>
            <a:endParaRPr lang="tr-TR" altLang="tr-TR"/>
          </a:p>
        </p:txBody>
      </p:sp>
      <p:pic>
        <p:nvPicPr>
          <p:cNvPr id="7" name="Picture 3"/>
          <p:cNvPicPr>
            <a:picLocks noChangeAspect="1" noChangeArrowheads="1"/>
          </p:cNvPicPr>
          <p:nvPr/>
        </p:nvPicPr>
        <p:blipFill>
          <a:blip r:embed="rId3" cstate="print"/>
          <a:srcRect/>
          <a:stretch>
            <a:fillRect/>
          </a:stretch>
        </p:blipFill>
        <p:spPr bwMode="auto">
          <a:xfrm>
            <a:off x="9679645" y="391654"/>
            <a:ext cx="714610" cy="502189"/>
          </a:xfrm>
          <a:prstGeom prst="rect">
            <a:avLst/>
          </a:prstGeom>
          <a:noFill/>
          <a:ln w="9525">
            <a:noFill/>
            <a:miter lim="800000"/>
            <a:headEnd/>
            <a:tailEnd/>
          </a:ln>
        </p:spPr>
      </p:pic>
      <p:sp>
        <p:nvSpPr>
          <p:cNvPr id="4" name="Dikdörtgen 3"/>
          <p:cNvSpPr/>
          <p:nvPr/>
        </p:nvSpPr>
        <p:spPr>
          <a:xfrm>
            <a:off x="1681286" y="68488"/>
            <a:ext cx="7998357" cy="461665"/>
          </a:xfrm>
          <a:prstGeom prst="rect">
            <a:avLst/>
          </a:prstGeom>
        </p:spPr>
        <p:txBody>
          <a:bodyPr wrap="square">
            <a:spAutoFit/>
          </a:bodyPr>
          <a:lstStyle/>
          <a:p>
            <a:r>
              <a:rPr lang="tr-TR" sz="2400" b="1" dirty="0">
                <a:solidFill>
                  <a:srgbClr val="00BAD5"/>
                </a:solidFill>
              </a:rPr>
              <a:t>Vatandaşa Verilen Hizmetlerin Bürokrasiden Arındırılması</a:t>
            </a:r>
          </a:p>
        </p:txBody>
      </p:sp>
    </p:spTree>
    <p:extLst>
      <p:ext uri="{BB962C8B-B14F-4D97-AF65-F5344CB8AC3E}">
        <p14:creationId xmlns:p14="http://schemas.microsoft.com/office/powerpoint/2010/main" val="3003825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329359" y="3776340"/>
            <a:ext cx="7704856" cy="2523768"/>
          </a:xfrm>
          <a:prstGeom prst="rect">
            <a:avLst/>
          </a:prstGeom>
          <a:noFill/>
        </p:spPr>
        <p:txBody>
          <a:bodyPr wrap="square" rtlCol="0">
            <a:spAutoFit/>
          </a:bodyPr>
          <a:lstStyle/>
          <a:p>
            <a:pPr algn="ctr"/>
            <a:r>
              <a:rPr lang="tr-TR" sz="5400" b="1" dirty="0">
                <a:solidFill>
                  <a:schemeClr val="tx1">
                    <a:lumMod val="95000"/>
                    <a:lumOff val="5000"/>
                  </a:schemeClr>
                </a:solidFill>
              </a:rPr>
              <a:t>Teşekkürler</a:t>
            </a:r>
          </a:p>
          <a:p>
            <a:pPr algn="ctr"/>
            <a:r>
              <a:rPr lang="tr-TR" sz="2600" b="1" dirty="0">
                <a:solidFill>
                  <a:schemeClr val="tx1">
                    <a:lumMod val="95000"/>
                    <a:lumOff val="5000"/>
                  </a:schemeClr>
                </a:solidFill>
              </a:rPr>
              <a:t>Bayram Ali KUKUŞ</a:t>
            </a:r>
          </a:p>
          <a:p>
            <a:pPr algn="ctr"/>
            <a:r>
              <a:rPr lang="tr-TR" sz="2600" b="1" dirty="0">
                <a:solidFill>
                  <a:schemeClr val="tx1">
                    <a:lumMod val="95000"/>
                    <a:lumOff val="5000"/>
                  </a:schemeClr>
                </a:solidFill>
              </a:rPr>
              <a:t>Müdür</a:t>
            </a:r>
          </a:p>
          <a:p>
            <a:pPr algn="ctr"/>
            <a:r>
              <a:rPr lang="tr-TR" sz="2600" b="1" dirty="0">
                <a:solidFill>
                  <a:schemeClr val="tx1">
                    <a:lumMod val="95000"/>
                    <a:lumOff val="5000"/>
                  </a:schemeClr>
                </a:solidFill>
              </a:rPr>
              <a:t>KOSGEB Amasya Müdürlüğü</a:t>
            </a:r>
          </a:p>
          <a:p>
            <a:pPr algn="ctr"/>
            <a:r>
              <a:rPr lang="tr-TR" sz="2600" b="1" dirty="0">
                <a:solidFill>
                  <a:schemeClr val="tx1">
                    <a:lumMod val="95000"/>
                    <a:lumOff val="5000"/>
                  </a:schemeClr>
                </a:solidFill>
                <a:hlinkClick r:id="rId2"/>
              </a:rPr>
              <a:t>amasya@kosgeb.gov.tr</a:t>
            </a:r>
            <a:r>
              <a:rPr lang="tr-TR" sz="2600" b="1" dirty="0">
                <a:solidFill>
                  <a:schemeClr val="tx1">
                    <a:lumMod val="95000"/>
                    <a:lumOff val="5000"/>
                  </a:schemeClr>
                </a:solidFill>
              </a:rPr>
              <a:t> </a:t>
            </a:r>
          </a:p>
        </p:txBody>
      </p:sp>
      <p:pic>
        <p:nvPicPr>
          <p:cNvPr id="1028" name="Picture 4" descr="C:\Users\kamil.akpinar\AppData\Local\Microsoft\Windows\INetCache\Content.Outlook\F6RQU9G9\sosyal medya hesapl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1775" y="319957"/>
            <a:ext cx="9001000" cy="333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569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113335" y="536073"/>
            <a:ext cx="4320480" cy="584775"/>
          </a:xfrm>
          <a:prstGeom prst="rect">
            <a:avLst/>
          </a:prstGeom>
          <a:noFill/>
        </p:spPr>
        <p:txBody>
          <a:bodyPr wrap="square" rtlCol="0">
            <a:spAutoFit/>
          </a:bodyPr>
          <a:lstStyle/>
          <a:p>
            <a:r>
              <a:rPr lang="tr-TR" sz="3200" b="1" dirty="0">
                <a:solidFill>
                  <a:srgbClr val="00B3D2"/>
                </a:solidFill>
              </a:rPr>
              <a:t>Türkiye’de KOBİ tanımı</a:t>
            </a:r>
          </a:p>
        </p:txBody>
      </p:sp>
      <p:pic>
        <p:nvPicPr>
          <p:cNvPr id="3" name="Picture 3"/>
          <p:cNvPicPr>
            <a:picLocks noChangeAspect="1" noChangeArrowheads="1"/>
          </p:cNvPicPr>
          <p:nvPr/>
        </p:nvPicPr>
        <p:blipFill>
          <a:blip r:embed="rId3" cstate="print"/>
          <a:srcRect/>
          <a:stretch>
            <a:fillRect/>
          </a:stretch>
        </p:blipFill>
        <p:spPr bwMode="auto">
          <a:xfrm>
            <a:off x="9674175" y="175971"/>
            <a:ext cx="720080" cy="507913"/>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2185343" y="1256145"/>
            <a:ext cx="742950" cy="742951"/>
          </a:xfrm>
          <a:prstGeom prst="rect">
            <a:avLst/>
          </a:prstGeom>
          <a:noFill/>
          <a:ln w="9525">
            <a:noFill/>
            <a:miter lim="800000"/>
            <a:headEnd/>
            <a:tailEnd/>
          </a:ln>
        </p:spPr>
      </p:pic>
      <p:sp>
        <p:nvSpPr>
          <p:cNvPr id="5" name="4 Metin kutusu"/>
          <p:cNvSpPr txBox="1"/>
          <p:nvPr/>
        </p:nvSpPr>
        <p:spPr>
          <a:xfrm>
            <a:off x="2977431" y="1328066"/>
            <a:ext cx="2232248" cy="523220"/>
          </a:xfrm>
          <a:prstGeom prst="rect">
            <a:avLst/>
          </a:prstGeom>
          <a:noFill/>
        </p:spPr>
        <p:txBody>
          <a:bodyPr wrap="square" rtlCol="0">
            <a:spAutoFit/>
          </a:bodyPr>
          <a:lstStyle/>
          <a:p>
            <a:r>
              <a:rPr lang="tr-TR" sz="2800" b="1" dirty="0">
                <a:solidFill>
                  <a:srgbClr val="015C6F"/>
                </a:solidFill>
              </a:rPr>
              <a:t>KOBİ tanımı</a:t>
            </a:r>
          </a:p>
        </p:txBody>
      </p:sp>
      <p:pic>
        <p:nvPicPr>
          <p:cNvPr id="4099" name="Picture 3"/>
          <p:cNvPicPr>
            <a:picLocks noChangeAspect="1" noChangeArrowheads="1"/>
          </p:cNvPicPr>
          <p:nvPr/>
        </p:nvPicPr>
        <p:blipFill>
          <a:blip r:embed="rId5" cstate="print"/>
          <a:srcRect/>
          <a:stretch>
            <a:fillRect/>
          </a:stretch>
        </p:blipFill>
        <p:spPr bwMode="auto">
          <a:xfrm>
            <a:off x="2905423" y="2120249"/>
            <a:ext cx="266700" cy="257175"/>
          </a:xfrm>
          <a:prstGeom prst="rect">
            <a:avLst/>
          </a:prstGeom>
          <a:noFill/>
          <a:ln w="9525">
            <a:noFill/>
            <a:miter lim="800000"/>
            <a:headEnd/>
            <a:tailEnd/>
          </a:ln>
        </p:spPr>
      </p:pic>
      <p:sp>
        <p:nvSpPr>
          <p:cNvPr id="7" name="6 Metin kutusu"/>
          <p:cNvSpPr txBox="1"/>
          <p:nvPr/>
        </p:nvSpPr>
        <p:spPr>
          <a:xfrm>
            <a:off x="3121447" y="1976140"/>
            <a:ext cx="6192688" cy="553998"/>
          </a:xfrm>
          <a:prstGeom prst="rect">
            <a:avLst/>
          </a:prstGeom>
          <a:noFill/>
        </p:spPr>
        <p:txBody>
          <a:bodyPr wrap="square" rtlCol="0">
            <a:spAutoFit/>
          </a:bodyPr>
          <a:lstStyle/>
          <a:p>
            <a:r>
              <a:rPr lang="tr-TR" sz="3000" b="1" dirty="0">
                <a:solidFill>
                  <a:srgbClr val="FF0000"/>
                </a:solidFill>
              </a:rPr>
              <a:t>250</a:t>
            </a:r>
            <a:r>
              <a:rPr lang="tr-TR" sz="3000" b="1" dirty="0">
                <a:solidFill>
                  <a:prstClr val="black"/>
                </a:solidFill>
              </a:rPr>
              <a:t>’den az çalışan istihdam eden,</a:t>
            </a:r>
          </a:p>
        </p:txBody>
      </p:sp>
      <p:pic>
        <p:nvPicPr>
          <p:cNvPr id="8" name="Picture 3"/>
          <p:cNvPicPr>
            <a:picLocks noChangeAspect="1" noChangeArrowheads="1"/>
          </p:cNvPicPr>
          <p:nvPr/>
        </p:nvPicPr>
        <p:blipFill>
          <a:blip r:embed="rId5" cstate="print"/>
          <a:srcRect/>
          <a:stretch>
            <a:fillRect/>
          </a:stretch>
        </p:blipFill>
        <p:spPr bwMode="auto">
          <a:xfrm>
            <a:off x="2905423" y="2912338"/>
            <a:ext cx="266700" cy="257175"/>
          </a:xfrm>
          <a:prstGeom prst="rect">
            <a:avLst/>
          </a:prstGeom>
          <a:noFill/>
          <a:ln w="9525">
            <a:noFill/>
            <a:miter lim="800000"/>
            <a:headEnd/>
            <a:tailEnd/>
          </a:ln>
        </p:spPr>
      </p:pic>
      <p:sp>
        <p:nvSpPr>
          <p:cNvPr id="9" name="8 Metin kutusu"/>
          <p:cNvSpPr txBox="1"/>
          <p:nvPr/>
        </p:nvSpPr>
        <p:spPr>
          <a:xfrm>
            <a:off x="3193455" y="2760748"/>
            <a:ext cx="6984776" cy="1015663"/>
          </a:xfrm>
          <a:prstGeom prst="rect">
            <a:avLst/>
          </a:prstGeom>
          <a:noFill/>
        </p:spPr>
        <p:txBody>
          <a:bodyPr wrap="square" rtlCol="0">
            <a:spAutoFit/>
          </a:bodyPr>
          <a:lstStyle/>
          <a:p>
            <a:r>
              <a:rPr lang="tr-TR" sz="3000" b="1" dirty="0">
                <a:solidFill>
                  <a:prstClr val="black"/>
                </a:solidFill>
              </a:rPr>
              <a:t>Yıllık bilanço toplamı veya net satış hasılatı</a:t>
            </a:r>
            <a:r>
              <a:rPr lang="tr-TR" sz="3000" b="1" dirty="0">
                <a:solidFill>
                  <a:srgbClr val="5BCCEA"/>
                </a:solidFill>
              </a:rPr>
              <a:t> </a:t>
            </a:r>
          </a:p>
          <a:p>
            <a:r>
              <a:rPr lang="tr-TR" sz="3000" b="1" dirty="0" smtClean="0">
                <a:solidFill>
                  <a:srgbClr val="FF0000"/>
                </a:solidFill>
              </a:rPr>
              <a:t>125</a:t>
            </a:r>
            <a:r>
              <a:rPr lang="tr-TR" sz="3000" b="1" dirty="0" smtClean="0">
                <a:solidFill>
                  <a:srgbClr val="FF0000"/>
                </a:solidFill>
              </a:rPr>
              <a:t> </a:t>
            </a:r>
            <a:r>
              <a:rPr lang="tr-TR" sz="3000" b="1" dirty="0">
                <a:solidFill>
                  <a:srgbClr val="FF0000"/>
                </a:solidFill>
              </a:rPr>
              <a:t>milyon TL’yi </a:t>
            </a:r>
            <a:r>
              <a:rPr lang="tr-TR" sz="3000" b="1" dirty="0">
                <a:solidFill>
                  <a:prstClr val="black"/>
                </a:solidFill>
              </a:rPr>
              <a:t>geçmeyen işletmeler</a:t>
            </a:r>
          </a:p>
        </p:txBody>
      </p:sp>
      <p:graphicFrame>
        <p:nvGraphicFramePr>
          <p:cNvPr id="17" name="10 Tablo"/>
          <p:cNvGraphicFramePr>
            <a:graphicFrameLocks noGrp="1"/>
          </p:cNvGraphicFramePr>
          <p:nvPr>
            <p:extLst>
              <p:ext uri="{D42A27DB-BD31-4B8C-83A1-F6EECF244321}">
                <p14:modId xmlns:p14="http://schemas.microsoft.com/office/powerpoint/2010/main" val="3476832541"/>
              </p:ext>
            </p:extLst>
          </p:nvPr>
        </p:nvGraphicFramePr>
        <p:xfrm>
          <a:off x="2473845" y="4208391"/>
          <a:ext cx="7272338" cy="1957605"/>
        </p:xfrm>
        <a:graphic>
          <a:graphicData uri="http://schemas.openxmlformats.org/drawingml/2006/table">
            <a:tbl>
              <a:tblPr firstRow="1" bandRow="1">
                <a:tableStyleId>{5C22544A-7EE6-4342-B048-85BDC9FD1C3A}</a:tableStyleId>
              </a:tblPr>
              <a:tblGrid>
                <a:gridCol w="1008047"/>
                <a:gridCol w="1799795"/>
                <a:gridCol w="2088386"/>
                <a:gridCol w="2376110"/>
              </a:tblGrid>
              <a:tr h="579239">
                <a:tc>
                  <a:txBody>
                    <a:bodyPr/>
                    <a:lstStyle/>
                    <a:p>
                      <a:pPr algn="ctr"/>
                      <a:r>
                        <a:rPr lang="tr-TR" sz="1600" dirty="0" smtClean="0">
                          <a:solidFill>
                            <a:schemeClr val="tx1"/>
                          </a:solidFill>
                          <a:latin typeface="Arial" pitchFamily="34" charset="0"/>
                          <a:cs typeface="Arial" pitchFamily="34" charset="0"/>
                        </a:rPr>
                        <a:t>Ölçek</a:t>
                      </a:r>
                      <a:endParaRPr lang="tr-TR" sz="1600" dirty="0">
                        <a:solidFill>
                          <a:schemeClr val="tx1"/>
                        </a:solidFill>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600" dirty="0" smtClean="0">
                          <a:solidFill>
                            <a:schemeClr val="tx1"/>
                          </a:solidFill>
                          <a:latin typeface="Arial" pitchFamily="34" charset="0"/>
                          <a:cs typeface="Arial" pitchFamily="34" charset="0"/>
                        </a:rPr>
                        <a:t>Çalışan</a:t>
                      </a:r>
                      <a:r>
                        <a:rPr lang="tr-TR" sz="1600" baseline="0" dirty="0" smtClean="0">
                          <a:solidFill>
                            <a:schemeClr val="tx1"/>
                          </a:solidFill>
                          <a:latin typeface="Arial" pitchFamily="34" charset="0"/>
                          <a:cs typeface="Arial" pitchFamily="34" charset="0"/>
                        </a:rPr>
                        <a:t> Sayısı</a:t>
                      </a:r>
                      <a:endParaRPr lang="tr-TR" sz="1600" dirty="0">
                        <a:solidFill>
                          <a:schemeClr val="tx1"/>
                        </a:solidFill>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600" dirty="0" smtClean="0">
                          <a:solidFill>
                            <a:schemeClr val="tx1"/>
                          </a:solidFill>
                          <a:latin typeface="Arial" pitchFamily="34" charset="0"/>
                          <a:cs typeface="Arial" pitchFamily="34" charset="0"/>
                        </a:rPr>
                        <a:t>Bilanço </a:t>
                      </a:r>
                    </a:p>
                    <a:p>
                      <a:pPr algn="ctr"/>
                      <a:r>
                        <a:rPr lang="tr-TR" sz="1600" dirty="0" smtClean="0">
                          <a:solidFill>
                            <a:schemeClr val="tx1"/>
                          </a:solidFill>
                          <a:latin typeface="Arial" pitchFamily="34" charset="0"/>
                          <a:cs typeface="Arial" pitchFamily="34" charset="0"/>
                        </a:rPr>
                        <a:t>(Milyon TL)</a:t>
                      </a:r>
                      <a:endParaRPr lang="tr-TR" sz="1600"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600" dirty="0" smtClean="0">
                          <a:solidFill>
                            <a:schemeClr val="tx1"/>
                          </a:solidFill>
                          <a:latin typeface="Arial" pitchFamily="34" charset="0"/>
                          <a:cs typeface="Arial" pitchFamily="34" charset="0"/>
                        </a:rPr>
                        <a:t>Net Satış </a:t>
                      </a:r>
                    </a:p>
                    <a:p>
                      <a:pPr algn="ctr"/>
                      <a:r>
                        <a:rPr lang="tr-TR" sz="1600" dirty="0" smtClean="0">
                          <a:solidFill>
                            <a:schemeClr val="tx1"/>
                          </a:solidFill>
                          <a:latin typeface="Arial" pitchFamily="34" charset="0"/>
                          <a:cs typeface="Arial" pitchFamily="34" charset="0"/>
                        </a:rPr>
                        <a:t>(Milyon TL)</a:t>
                      </a:r>
                      <a:endParaRPr lang="tr-TR" sz="1600" dirty="0">
                        <a:solidFill>
                          <a:schemeClr val="tx1"/>
                        </a:solidFill>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01207">
                <a:tc>
                  <a:txBody>
                    <a:bodyPr/>
                    <a:lstStyle/>
                    <a:p>
                      <a:pPr algn="ctr"/>
                      <a:r>
                        <a:rPr lang="tr-TR" sz="1600" dirty="0" smtClean="0">
                          <a:latin typeface="Arial" pitchFamily="34" charset="0"/>
                          <a:cs typeface="Arial" pitchFamily="34" charset="0"/>
                        </a:rPr>
                        <a:t>Mikro</a:t>
                      </a:r>
                      <a:endParaRPr lang="tr-TR" sz="1600"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2000" b="1" dirty="0" smtClean="0">
                          <a:latin typeface="Arial" pitchFamily="34" charset="0"/>
                          <a:cs typeface="Arial" pitchFamily="34" charset="0"/>
                        </a:rPr>
                        <a:t>&lt;10</a:t>
                      </a:r>
                      <a:endParaRPr lang="tr-TR" sz="2000" b="1"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2000" b="1" kern="1200" dirty="0" smtClean="0">
                          <a:solidFill>
                            <a:schemeClr val="dk1"/>
                          </a:solidFill>
                          <a:latin typeface="Arial" pitchFamily="34" charset="0"/>
                          <a:ea typeface="+mn-ea"/>
                          <a:cs typeface="Arial" pitchFamily="34" charset="0"/>
                        </a:rPr>
                        <a:t>≤ 3</a:t>
                      </a:r>
                      <a:endParaRPr lang="tr-TR" sz="2000" b="1"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2000" b="1" kern="1200" dirty="0" smtClean="0">
                          <a:solidFill>
                            <a:schemeClr val="dk1"/>
                          </a:solidFill>
                          <a:latin typeface="Arial" pitchFamily="34" charset="0"/>
                          <a:ea typeface="+mn-ea"/>
                          <a:cs typeface="Arial" pitchFamily="34" charset="0"/>
                        </a:rPr>
                        <a:t>≤ 3</a:t>
                      </a:r>
                      <a:endParaRPr lang="tr-TR" sz="2000" b="1"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r>
              <a:tr h="575952">
                <a:tc>
                  <a:txBody>
                    <a:bodyPr/>
                    <a:lstStyle/>
                    <a:p>
                      <a:pPr algn="ctr"/>
                      <a:r>
                        <a:rPr lang="tr-TR" sz="1600" dirty="0" smtClean="0">
                          <a:latin typeface="Arial" pitchFamily="34" charset="0"/>
                          <a:cs typeface="Arial" pitchFamily="34" charset="0"/>
                        </a:rPr>
                        <a:t>Küçük</a:t>
                      </a:r>
                      <a:endParaRPr lang="tr-TR" sz="1600"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2000" b="1" dirty="0" smtClean="0">
                          <a:latin typeface="Arial" pitchFamily="34" charset="0"/>
                          <a:cs typeface="Arial" pitchFamily="34" charset="0"/>
                        </a:rPr>
                        <a:t>&lt;50</a:t>
                      </a:r>
                      <a:endParaRPr lang="tr-TR" sz="2000" b="1"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2000" b="1" kern="1200" dirty="0" smtClean="0">
                          <a:solidFill>
                            <a:schemeClr val="dk1"/>
                          </a:solidFill>
                          <a:latin typeface="Arial" pitchFamily="34" charset="0"/>
                          <a:ea typeface="+mn-ea"/>
                          <a:cs typeface="Arial" pitchFamily="34" charset="0"/>
                        </a:rPr>
                        <a:t>≤ 25</a:t>
                      </a:r>
                      <a:endParaRPr lang="tr-TR" sz="2000" b="1"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2000" b="1" kern="1200" dirty="0" smtClean="0">
                          <a:solidFill>
                            <a:schemeClr val="dk1"/>
                          </a:solidFill>
                          <a:latin typeface="Arial" pitchFamily="34" charset="0"/>
                          <a:ea typeface="+mn-ea"/>
                          <a:cs typeface="Arial" pitchFamily="34" charset="0"/>
                        </a:rPr>
                        <a:t>≤ 25</a:t>
                      </a:r>
                      <a:endParaRPr lang="tr-TR" sz="2000" b="1"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01207">
                <a:tc>
                  <a:txBody>
                    <a:bodyPr/>
                    <a:lstStyle/>
                    <a:p>
                      <a:pPr algn="ctr"/>
                      <a:r>
                        <a:rPr lang="tr-TR" sz="1600" dirty="0" smtClean="0">
                          <a:latin typeface="Arial" pitchFamily="34" charset="0"/>
                          <a:cs typeface="Arial" pitchFamily="34" charset="0"/>
                        </a:rPr>
                        <a:t>Orta</a:t>
                      </a:r>
                      <a:endParaRPr lang="tr-TR" sz="1600"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2000" b="1" dirty="0" smtClean="0">
                          <a:latin typeface="Arial" pitchFamily="34" charset="0"/>
                          <a:cs typeface="Arial" pitchFamily="34" charset="0"/>
                        </a:rPr>
                        <a:t>&lt;250</a:t>
                      </a:r>
                      <a:endParaRPr lang="tr-TR" sz="2000" b="1"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2000" b="1" kern="1200" dirty="0" smtClean="0">
                          <a:solidFill>
                            <a:schemeClr val="dk1"/>
                          </a:solidFill>
                          <a:latin typeface="Arial" pitchFamily="34" charset="0"/>
                          <a:ea typeface="+mn-ea"/>
                          <a:cs typeface="Arial" pitchFamily="34" charset="0"/>
                        </a:rPr>
                        <a:t>≤ 125</a:t>
                      </a:r>
                      <a:endParaRPr lang="tr-TR" sz="2000" b="1"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2000" b="1" kern="1200" dirty="0" smtClean="0">
                          <a:solidFill>
                            <a:schemeClr val="dk1"/>
                          </a:solidFill>
                          <a:latin typeface="Arial" pitchFamily="34" charset="0"/>
                          <a:ea typeface="+mn-ea"/>
                          <a:cs typeface="Arial" pitchFamily="34" charset="0"/>
                        </a:rPr>
                        <a:t>≤ 125</a:t>
                      </a:r>
                      <a:endParaRPr lang="tr-TR" sz="2000" b="1"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r>
            </a:tbl>
          </a:graphicData>
        </a:graphic>
      </p:graphicFrame>
      <p:sp>
        <p:nvSpPr>
          <p:cNvPr id="4" name="Yuvarlatılmış Dikdörtgen 3"/>
          <p:cNvSpPr/>
          <p:nvPr/>
        </p:nvSpPr>
        <p:spPr>
          <a:xfrm>
            <a:off x="2387719" y="4163676"/>
            <a:ext cx="7416824" cy="2160240"/>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ayt Numarası Yer Tutucusu 5"/>
          <p:cNvSpPr>
            <a:spLocks noGrp="1"/>
          </p:cNvSpPr>
          <p:nvPr>
            <p:ph type="sldNum" sz="quarter" idx="12"/>
          </p:nvPr>
        </p:nvSpPr>
        <p:spPr/>
        <p:txBody>
          <a:bodyPr vert="horz" lIns="91440" tIns="45720" rIns="91440" bIns="45720" rtlCol="0" anchor="ctr"/>
          <a:lstStyle/>
          <a:p>
            <a:pPr fontAlgn="auto">
              <a:spcBef>
                <a:spcPts val="0"/>
              </a:spcBef>
              <a:spcAft>
                <a:spcPts val="0"/>
              </a:spcAft>
            </a:pPr>
            <a:fld id="{FF16F97C-866D-4F85-A1F6-DDF39F62CB6A}" type="slidenum">
              <a:rPr lang="en-CA" b="1">
                <a:solidFill>
                  <a:schemeClr val="tx2">
                    <a:lumMod val="50000"/>
                  </a:schemeClr>
                </a:solidFill>
              </a:rPr>
              <a:pPr fontAlgn="auto">
                <a:spcBef>
                  <a:spcPts val="0"/>
                </a:spcBef>
                <a:spcAft>
                  <a:spcPts val="0"/>
                </a:spcAft>
              </a:pPr>
              <a:t>3</a:t>
            </a:fld>
            <a:endParaRPr lang="en-CA" b="1" dirty="0">
              <a:solidFill>
                <a:schemeClr val="tx2">
                  <a:lumMod val="50000"/>
                </a:schemeClr>
              </a:solidFill>
            </a:endParaRPr>
          </a:p>
        </p:txBody>
      </p:sp>
    </p:spTree>
    <p:extLst>
      <p:ext uri="{BB962C8B-B14F-4D97-AF65-F5344CB8AC3E}">
        <p14:creationId xmlns:p14="http://schemas.microsoft.com/office/powerpoint/2010/main" val="3287437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127" name="Picture 7"/>
          <p:cNvPicPr>
            <a:picLocks noChangeAspect="1" noChangeArrowheads="1"/>
          </p:cNvPicPr>
          <p:nvPr/>
        </p:nvPicPr>
        <p:blipFill>
          <a:blip r:embed="rId2" cstate="print"/>
          <a:srcRect/>
          <a:stretch>
            <a:fillRect/>
          </a:stretch>
        </p:blipFill>
        <p:spPr bwMode="auto">
          <a:xfrm>
            <a:off x="7153895" y="2070460"/>
            <a:ext cx="3324202" cy="2858034"/>
          </a:xfrm>
          <a:prstGeom prst="rect">
            <a:avLst/>
          </a:prstGeom>
          <a:noFill/>
          <a:ln w="9525">
            <a:noFill/>
            <a:miter lim="800000"/>
            <a:headEnd/>
            <a:tailEnd/>
          </a:ln>
        </p:spPr>
      </p:pic>
      <p:sp>
        <p:nvSpPr>
          <p:cNvPr id="4" name="3 Metin kutusu"/>
          <p:cNvSpPr txBox="1"/>
          <p:nvPr/>
        </p:nvSpPr>
        <p:spPr>
          <a:xfrm>
            <a:off x="1969319" y="228804"/>
            <a:ext cx="7416824" cy="523220"/>
          </a:xfrm>
          <a:prstGeom prst="rect">
            <a:avLst/>
          </a:prstGeom>
          <a:noFill/>
        </p:spPr>
        <p:txBody>
          <a:bodyPr wrap="square" rtlCol="0">
            <a:spAutoFit/>
          </a:bodyPr>
          <a:lstStyle/>
          <a:p>
            <a:r>
              <a:rPr lang="tr-TR" sz="2800" b="1" dirty="0">
                <a:solidFill>
                  <a:prstClr val="white"/>
                </a:solidFill>
              </a:rPr>
              <a:t>KOBİ’lerin Ekonomik ve Sosyal Açıdan Önemi</a:t>
            </a:r>
          </a:p>
        </p:txBody>
      </p:sp>
      <p:pic>
        <p:nvPicPr>
          <p:cNvPr id="5122" name="Picture 2"/>
          <p:cNvPicPr>
            <a:picLocks noChangeAspect="1" noChangeArrowheads="1"/>
          </p:cNvPicPr>
          <p:nvPr/>
        </p:nvPicPr>
        <p:blipFill>
          <a:blip r:embed="rId3" cstate="print"/>
          <a:srcRect/>
          <a:stretch>
            <a:fillRect/>
          </a:stretch>
        </p:blipFill>
        <p:spPr bwMode="auto">
          <a:xfrm>
            <a:off x="9647113" y="193573"/>
            <a:ext cx="747142" cy="486511"/>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1572946" y="917690"/>
            <a:ext cx="676275" cy="695326"/>
          </a:xfrm>
          <a:prstGeom prst="rect">
            <a:avLst/>
          </a:prstGeom>
          <a:noFill/>
          <a:ln w="9525">
            <a:noFill/>
            <a:miter lim="800000"/>
            <a:headEnd/>
            <a:tailEnd/>
          </a:ln>
        </p:spPr>
      </p:pic>
      <p:sp>
        <p:nvSpPr>
          <p:cNvPr id="8" name="7 Metin kutusu"/>
          <p:cNvSpPr txBox="1"/>
          <p:nvPr/>
        </p:nvSpPr>
        <p:spPr>
          <a:xfrm>
            <a:off x="2367905" y="968047"/>
            <a:ext cx="4497963" cy="523220"/>
          </a:xfrm>
          <a:prstGeom prst="rect">
            <a:avLst/>
          </a:prstGeom>
          <a:noFill/>
        </p:spPr>
        <p:txBody>
          <a:bodyPr wrap="none" rtlCol="0">
            <a:spAutoFit/>
          </a:bodyPr>
          <a:lstStyle/>
          <a:p>
            <a:r>
              <a:rPr lang="tr-TR" sz="2800" b="1" dirty="0">
                <a:solidFill>
                  <a:srgbClr val="FF0000"/>
                </a:solidFill>
              </a:rPr>
              <a:t>KOBİ’lerin ekonomideki payı;</a:t>
            </a:r>
          </a:p>
        </p:txBody>
      </p:sp>
      <p:sp>
        <p:nvSpPr>
          <p:cNvPr id="16" name="15 Metin kutusu"/>
          <p:cNvSpPr txBox="1"/>
          <p:nvPr/>
        </p:nvSpPr>
        <p:spPr>
          <a:xfrm>
            <a:off x="1654237" y="1717455"/>
            <a:ext cx="5257725" cy="2308324"/>
          </a:xfrm>
          <a:prstGeom prst="rect">
            <a:avLst/>
          </a:prstGeom>
          <a:noFill/>
        </p:spPr>
        <p:txBody>
          <a:bodyPr wrap="square" rtlCol="0">
            <a:spAutoFit/>
          </a:bodyPr>
          <a:lstStyle/>
          <a:p>
            <a:pPr marL="285750" indent="-285750">
              <a:buFont typeface="Wingdings" pitchFamily="2" charset="2"/>
              <a:buChar char="ü"/>
            </a:pPr>
            <a:r>
              <a:rPr lang="tr-TR" sz="2400" b="1" dirty="0">
                <a:solidFill>
                  <a:prstClr val="black"/>
                </a:solidFill>
              </a:rPr>
              <a:t>Toplam işletmelerin </a:t>
            </a:r>
            <a:r>
              <a:rPr lang="tr-TR" sz="2400" b="1" dirty="0">
                <a:solidFill>
                  <a:prstClr val="white"/>
                </a:solidFill>
              </a:rPr>
              <a:t>%99,82</a:t>
            </a:r>
            <a:r>
              <a:rPr lang="tr-TR" sz="2400" b="1" dirty="0">
                <a:solidFill>
                  <a:prstClr val="black"/>
                </a:solidFill>
              </a:rPr>
              <a:t>’i</a:t>
            </a:r>
          </a:p>
          <a:p>
            <a:pPr marL="285750" indent="-285750">
              <a:buFont typeface="Wingdings" pitchFamily="2" charset="2"/>
              <a:buChar char="ü"/>
            </a:pPr>
            <a:r>
              <a:rPr lang="tr-TR" sz="2400" b="1" dirty="0">
                <a:solidFill>
                  <a:prstClr val="black"/>
                </a:solidFill>
              </a:rPr>
              <a:t>Toplam istihdamın </a:t>
            </a:r>
            <a:r>
              <a:rPr lang="tr-TR" sz="2400" b="1" dirty="0">
                <a:solidFill>
                  <a:prstClr val="white"/>
                </a:solidFill>
              </a:rPr>
              <a:t>%74,2</a:t>
            </a:r>
            <a:r>
              <a:rPr lang="tr-TR" sz="2400" b="1" dirty="0">
                <a:solidFill>
                  <a:prstClr val="black"/>
                </a:solidFill>
              </a:rPr>
              <a:t>’i</a:t>
            </a:r>
          </a:p>
          <a:p>
            <a:pPr marL="285750" indent="-285750">
              <a:buFont typeface="Wingdings" pitchFamily="2" charset="2"/>
              <a:buChar char="ü"/>
            </a:pPr>
            <a:r>
              <a:rPr lang="tr-TR" sz="2400" b="1" dirty="0">
                <a:solidFill>
                  <a:prstClr val="black"/>
                </a:solidFill>
              </a:rPr>
              <a:t>Toplam katma değerin </a:t>
            </a:r>
            <a:r>
              <a:rPr lang="tr-TR" sz="2400" b="1" dirty="0">
                <a:solidFill>
                  <a:prstClr val="white"/>
                </a:solidFill>
              </a:rPr>
              <a:t>%52,8</a:t>
            </a:r>
            <a:r>
              <a:rPr lang="tr-TR" sz="2400" b="1" dirty="0">
                <a:solidFill>
                  <a:prstClr val="black"/>
                </a:solidFill>
              </a:rPr>
              <a:t>’si</a:t>
            </a:r>
          </a:p>
          <a:p>
            <a:pPr marL="285750" indent="-285750">
              <a:buFont typeface="Wingdings" pitchFamily="2" charset="2"/>
              <a:buChar char="ü"/>
            </a:pPr>
            <a:r>
              <a:rPr lang="tr-TR" sz="2400" b="1" dirty="0">
                <a:solidFill>
                  <a:prstClr val="black"/>
                </a:solidFill>
              </a:rPr>
              <a:t>Toplam satışların </a:t>
            </a:r>
            <a:r>
              <a:rPr lang="tr-TR" sz="2400" b="1" dirty="0">
                <a:solidFill>
                  <a:prstClr val="white"/>
                </a:solidFill>
              </a:rPr>
              <a:t>%63,8’</a:t>
            </a:r>
            <a:r>
              <a:rPr lang="tr-TR" sz="2400" b="1" dirty="0"/>
              <a:t>ü</a:t>
            </a:r>
            <a:endParaRPr lang="tr-TR" sz="2400" b="1" dirty="0">
              <a:solidFill>
                <a:prstClr val="black"/>
              </a:solidFill>
            </a:endParaRPr>
          </a:p>
          <a:p>
            <a:pPr marL="285750" indent="-285750">
              <a:buFont typeface="Wingdings" pitchFamily="2" charset="2"/>
              <a:buChar char="ü"/>
            </a:pPr>
            <a:r>
              <a:rPr lang="tr-TR" sz="2400" b="1" dirty="0">
                <a:solidFill>
                  <a:prstClr val="black"/>
                </a:solidFill>
              </a:rPr>
              <a:t>Toplam yatırımların </a:t>
            </a:r>
            <a:r>
              <a:rPr lang="tr-TR" sz="2400" b="1" dirty="0">
                <a:solidFill>
                  <a:prstClr val="white"/>
                </a:solidFill>
              </a:rPr>
              <a:t>%53,3</a:t>
            </a:r>
            <a:r>
              <a:rPr lang="tr-TR" sz="2400" b="1" dirty="0">
                <a:solidFill>
                  <a:prstClr val="black"/>
                </a:solidFill>
              </a:rPr>
              <a:t>’sini</a:t>
            </a:r>
          </a:p>
          <a:p>
            <a:pPr marL="285750" indent="-285750">
              <a:buFont typeface="Wingdings" pitchFamily="2" charset="2"/>
              <a:buChar char="ü"/>
            </a:pPr>
            <a:r>
              <a:rPr lang="tr-TR" sz="2400" b="1" dirty="0">
                <a:solidFill>
                  <a:prstClr val="black"/>
                </a:solidFill>
              </a:rPr>
              <a:t>Toplam ihracatın </a:t>
            </a:r>
            <a:r>
              <a:rPr lang="tr-TR" sz="2400" b="1" dirty="0">
                <a:solidFill>
                  <a:prstClr val="white"/>
                </a:solidFill>
              </a:rPr>
              <a:t>%56,4</a:t>
            </a:r>
            <a:r>
              <a:rPr lang="tr-TR" sz="2400" b="1" dirty="0">
                <a:solidFill>
                  <a:prstClr val="black"/>
                </a:solidFill>
              </a:rPr>
              <a:t>’sini</a:t>
            </a:r>
          </a:p>
        </p:txBody>
      </p:sp>
      <p:sp>
        <p:nvSpPr>
          <p:cNvPr id="25" name="24 Metin kutusu"/>
          <p:cNvSpPr txBox="1"/>
          <p:nvPr/>
        </p:nvSpPr>
        <p:spPr>
          <a:xfrm>
            <a:off x="1816547" y="4293629"/>
            <a:ext cx="2664296" cy="369332"/>
          </a:xfrm>
          <a:prstGeom prst="rect">
            <a:avLst/>
          </a:prstGeom>
          <a:noFill/>
        </p:spPr>
        <p:txBody>
          <a:bodyPr wrap="square" rtlCol="0">
            <a:spAutoFit/>
          </a:bodyPr>
          <a:lstStyle/>
          <a:p>
            <a:r>
              <a:rPr lang="tr-TR" b="1" dirty="0" smtClean="0">
                <a:solidFill>
                  <a:prstClr val="white"/>
                </a:solidFill>
              </a:rPr>
              <a:t>Ölçeksel Dağılım</a:t>
            </a:r>
            <a:endParaRPr lang="tr-TR" b="1" dirty="0">
              <a:solidFill>
                <a:prstClr val="white"/>
              </a:solidFill>
            </a:endParaRPr>
          </a:p>
        </p:txBody>
      </p:sp>
      <p:sp>
        <p:nvSpPr>
          <p:cNvPr id="26" name="25 Metin kutusu"/>
          <p:cNvSpPr txBox="1"/>
          <p:nvPr/>
        </p:nvSpPr>
        <p:spPr>
          <a:xfrm>
            <a:off x="1825303" y="6451696"/>
            <a:ext cx="7821810" cy="276999"/>
          </a:xfrm>
          <a:prstGeom prst="rect">
            <a:avLst/>
          </a:prstGeom>
          <a:noFill/>
        </p:spPr>
        <p:txBody>
          <a:bodyPr wrap="square" rtlCol="0">
            <a:spAutoFit/>
          </a:bodyPr>
          <a:lstStyle/>
          <a:p>
            <a:r>
              <a:rPr lang="tr-TR" sz="1200" b="1" dirty="0">
                <a:solidFill>
                  <a:prstClr val="white"/>
                </a:solidFill>
              </a:rPr>
              <a:t>Kaynak: BDDK ; TUİK (İş kayıtları </a:t>
            </a:r>
            <a:r>
              <a:rPr lang="tr-TR" sz="1200" b="1" dirty="0" smtClean="0">
                <a:solidFill>
                  <a:prstClr val="white"/>
                </a:solidFill>
              </a:rPr>
              <a:t>2018 </a:t>
            </a:r>
            <a:r>
              <a:rPr lang="tr-TR" sz="1200" b="1" dirty="0">
                <a:solidFill>
                  <a:prstClr val="white"/>
                </a:solidFill>
              </a:rPr>
              <a:t>- Yıllık Sanayi ve Hizmet İstatistikleri </a:t>
            </a:r>
            <a:r>
              <a:rPr lang="tr-TR" sz="1200" b="1" dirty="0" smtClean="0">
                <a:solidFill>
                  <a:prstClr val="white"/>
                </a:solidFill>
              </a:rPr>
              <a:t>2018 </a:t>
            </a:r>
            <a:r>
              <a:rPr lang="tr-TR" sz="1200" b="1" dirty="0">
                <a:solidFill>
                  <a:prstClr val="white"/>
                </a:solidFill>
              </a:rPr>
              <a:t>- Girişimlerde Dış Ticaret İstatistikleri)</a:t>
            </a:r>
          </a:p>
        </p:txBody>
      </p:sp>
      <p:sp>
        <p:nvSpPr>
          <p:cNvPr id="28" name="27 Metin kutusu"/>
          <p:cNvSpPr txBox="1"/>
          <p:nvPr/>
        </p:nvSpPr>
        <p:spPr>
          <a:xfrm>
            <a:off x="8822673" y="2696220"/>
            <a:ext cx="1404664" cy="369332"/>
          </a:xfrm>
          <a:prstGeom prst="rect">
            <a:avLst/>
          </a:prstGeom>
          <a:noFill/>
        </p:spPr>
        <p:txBody>
          <a:bodyPr wrap="square" rtlCol="0">
            <a:spAutoFit/>
          </a:bodyPr>
          <a:lstStyle/>
          <a:p>
            <a:r>
              <a:rPr lang="tr-TR" b="1" dirty="0" smtClean="0">
                <a:solidFill>
                  <a:prstClr val="white"/>
                </a:solidFill>
              </a:rPr>
              <a:t>%0,15 </a:t>
            </a:r>
            <a:r>
              <a:rPr lang="tr-TR" sz="1400" b="1" dirty="0">
                <a:solidFill>
                  <a:prstClr val="white"/>
                </a:solidFill>
              </a:rPr>
              <a:t>(5.210)</a:t>
            </a:r>
            <a:endParaRPr lang="tr-TR" b="1" dirty="0">
              <a:solidFill>
                <a:prstClr val="white"/>
              </a:solidFill>
            </a:endParaRPr>
          </a:p>
        </p:txBody>
      </p:sp>
      <p:sp>
        <p:nvSpPr>
          <p:cNvPr id="29" name="28 Metin kutusu"/>
          <p:cNvSpPr txBox="1"/>
          <p:nvPr/>
        </p:nvSpPr>
        <p:spPr>
          <a:xfrm>
            <a:off x="7347017" y="1822832"/>
            <a:ext cx="2232248" cy="369332"/>
          </a:xfrm>
          <a:prstGeom prst="rect">
            <a:avLst/>
          </a:prstGeom>
          <a:noFill/>
        </p:spPr>
        <p:txBody>
          <a:bodyPr wrap="square" rtlCol="0">
            <a:spAutoFit/>
          </a:bodyPr>
          <a:lstStyle/>
          <a:p>
            <a:r>
              <a:rPr lang="tr-TR" b="1" dirty="0" smtClean="0">
                <a:solidFill>
                  <a:prstClr val="white"/>
                </a:solidFill>
              </a:rPr>
              <a:t>%99,82 </a:t>
            </a:r>
            <a:r>
              <a:rPr lang="tr-TR" sz="1400" b="1" dirty="0">
                <a:solidFill>
                  <a:prstClr val="white"/>
                </a:solidFill>
              </a:rPr>
              <a:t>(3.524.331)</a:t>
            </a:r>
            <a:endParaRPr lang="tr-TR" b="1" dirty="0">
              <a:solidFill>
                <a:prstClr val="white"/>
              </a:solidFill>
            </a:endParaRPr>
          </a:p>
        </p:txBody>
      </p:sp>
      <p:pic>
        <p:nvPicPr>
          <p:cNvPr id="5128" name="Picture 8"/>
          <p:cNvPicPr>
            <a:picLocks noChangeAspect="1" noChangeArrowheads="1"/>
          </p:cNvPicPr>
          <p:nvPr/>
        </p:nvPicPr>
        <p:blipFill>
          <a:blip r:embed="rId5" cstate="print"/>
          <a:srcRect/>
          <a:stretch>
            <a:fillRect/>
          </a:stretch>
        </p:blipFill>
        <p:spPr bwMode="auto">
          <a:xfrm>
            <a:off x="7419025" y="4919263"/>
            <a:ext cx="285750" cy="295275"/>
          </a:xfrm>
          <a:prstGeom prst="rect">
            <a:avLst/>
          </a:prstGeom>
          <a:noFill/>
          <a:ln w="9525">
            <a:noFill/>
            <a:miter lim="800000"/>
            <a:headEnd/>
            <a:tailEnd/>
          </a:ln>
        </p:spPr>
      </p:pic>
      <p:pic>
        <p:nvPicPr>
          <p:cNvPr id="5129" name="Picture 9"/>
          <p:cNvPicPr>
            <a:picLocks noChangeAspect="1" noChangeArrowheads="1"/>
          </p:cNvPicPr>
          <p:nvPr/>
        </p:nvPicPr>
        <p:blipFill>
          <a:blip r:embed="rId6" cstate="print"/>
          <a:srcRect/>
          <a:stretch>
            <a:fillRect/>
          </a:stretch>
        </p:blipFill>
        <p:spPr bwMode="auto">
          <a:xfrm>
            <a:off x="7419025" y="5279217"/>
            <a:ext cx="304800" cy="285750"/>
          </a:xfrm>
          <a:prstGeom prst="rect">
            <a:avLst/>
          </a:prstGeom>
          <a:noFill/>
          <a:ln w="9525">
            <a:noFill/>
            <a:miter lim="800000"/>
            <a:headEnd/>
            <a:tailEnd/>
          </a:ln>
        </p:spPr>
      </p:pic>
      <p:sp>
        <p:nvSpPr>
          <p:cNvPr id="32" name="31 Metin kutusu"/>
          <p:cNvSpPr txBox="1"/>
          <p:nvPr/>
        </p:nvSpPr>
        <p:spPr>
          <a:xfrm>
            <a:off x="7707057" y="4868939"/>
            <a:ext cx="2448272" cy="369332"/>
          </a:xfrm>
          <a:prstGeom prst="rect">
            <a:avLst/>
          </a:prstGeom>
          <a:noFill/>
        </p:spPr>
        <p:txBody>
          <a:bodyPr wrap="square" rtlCol="0">
            <a:spAutoFit/>
          </a:bodyPr>
          <a:lstStyle/>
          <a:p>
            <a:r>
              <a:rPr lang="tr-TR" dirty="0" smtClean="0">
                <a:solidFill>
                  <a:prstClr val="white"/>
                </a:solidFill>
              </a:rPr>
              <a:t>1-249 Toplam KOBİ</a:t>
            </a:r>
            <a:endParaRPr lang="tr-TR" dirty="0">
              <a:solidFill>
                <a:prstClr val="white"/>
              </a:solidFill>
            </a:endParaRPr>
          </a:p>
        </p:txBody>
      </p:sp>
      <p:sp>
        <p:nvSpPr>
          <p:cNvPr id="33" name="32 Metin kutusu"/>
          <p:cNvSpPr txBox="1"/>
          <p:nvPr/>
        </p:nvSpPr>
        <p:spPr>
          <a:xfrm>
            <a:off x="7707057" y="5207230"/>
            <a:ext cx="2448272" cy="369332"/>
          </a:xfrm>
          <a:prstGeom prst="rect">
            <a:avLst/>
          </a:prstGeom>
          <a:noFill/>
        </p:spPr>
        <p:txBody>
          <a:bodyPr wrap="square" rtlCol="0">
            <a:spAutoFit/>
          </a:bodyPr>
          <a:lstStyle/>
          <a:p>
            <a:r>
              <a:rPr lang="tr-TR" dirty="0" smtClean="0">
                <a:solidFill>
                  <a:prstClr val="white"/>
                </a:solidFill>
              </a:rPr>
              <a:t>250+ Büyük İşletme</a:t>
            </a:r>
            <a:endParaRPr lang="tr-TR" dirty="0">
              <a:solidFill>
                <a:prstClr val="white"/>
              </a:solidFill>
            </a:endParaRPr>
          </a:p>
        </p:txBody>
      </p:sp>
      <p:pic>
        <p:nvPicPr>
          <p:cNvPr id="5130" name="Picture 10"/>
          <p:cNvPicPr>
            <a:picLocks noChangeAspect="1" noChangeArrowheads="1"/>
          </p:cNvPicPr>
          <p:nvPr/>
        </p:nvPicPr>
        <p:blipFill>
          <a:blip r:embed="rId7" cstate="print"/>
          <a:srcRect/>
          <a:stretch>
            <a:fillRect/>
          </a:stretch>
        </p:blipFill>
        <p:spPr bwMode="auto">
          <a:xfrm>
            <a:off x="3985543" y="4662997"/>
            <a:ext cx="990600" cy="409575"/>
          </a:xfrm>
          <a:prstGeom prst="rect">
            <a:avLst/>
          </a:prstGeom>
          <a:noFill/>
          <a:ln w="9525">
            <a:noFill/>
            <a:miter lim="800000"/>
            <a:headEnd/>
            <a:tailEnd/>
          </a:ln>
        </p:spPr>
      </p:pic>
      <p:pic>
        <p:nvPicPr>
          <p:cNvPr id="5131" name="Picture 11"/>
          <p:cNvPicPr>
            <a:picLocks noChangeAspect="1" noChangeArrowheads="1"/>
          </p:cNvPicPr>
          <p:nvPr/>
        </p:nvPicPr>
        <p:blipFill>
          <a:blip r:embed="rId8" cstate="print"/>
          <a:srcRect/>
          <a:stretch>
            <a:fillRect/>
          </a:stretch>
        </p:blipFill>
        <p:spPr bwMode="auto">
          <a:xfrm>
            <a:off x="4034529" y="5095044"/>
            <a:ext cx="952500" cy="390525"/>
          </a:xfrm>
          <a:prstGeom prst="rect">
            <a:avLst/>
          </a:prstGeom>
          <a:noFill/>
          <a:ln w="9525">
            <a:noFill/>
            <a:miter lim="800000"/>
            <a:headEnd/>
            <a:tailEnd/>
          </a:ln>
        </p:spPr>
      </p:pic>
      <p:pic>
        <p:nvPicPr>
          <p:cNvPr id="5132" name="Picture 12"/>
          <p:cNvPicPr>
            <a:picLocks noChangeAspect="1" noChangeArrowheads="1"/>
          </p:cNvPicPr>
          <p:nvPr/>
        </p:nvPicPr>
        <p:blipFill>
          <a:blip r:embed="rId9" cstate="print"/>
          <a:srcRect/>
          <a:stretch>
            <a:fillRect/>
          </a:stretch>
        </p:blipFill>
        <p:spPr bwMode="auto">
          <a:xfrm>
            <a:off x="4022461" y="5527074"/>
            <a:ext cx="952500" cy="409575"/>
          </a:xfrm>
          <a:prstGeom prst="rect">
            <a:avLst/>
          </a:prstGeom>
          <a:noFill/>
          <a:ln w="9525">
            <a:noFill/>
            <a:miter lim="800000"/>
            <a:headEnd/>
            <a:tailEnd/>
          </a:ln>
        </p:spPr>
      </p:pic>
      <p:sp>
        <p:nvSpPr>
          <p:cNvPr id="37" name="36 Metin kutusu"/>
          <p:cNvSpPr txBox="1"/>
          <p:nvPr/>
        </p:nvSpPr>
        <p:spPr>
          <a:xfrm>
            <a:off x="4888989" y="5527004"/>
            <a:ext cx="1296144" cy="369332"/>
          </a:xfrm>
          <a:prstGeom prst="rect">
            <a:avLst/>
          </a:prstGeom>
          <a:noFill/>
        </p:spPr>
        <p:txBody>
          <a:bodyPr wrap="square" rtlCol="0">
            <a:spAutoFit/>
          </a:bodyPr>
          <a:lstStyle/>
          <a:p>
            <a:r>
              <a:rPr lang="tr-TR" dirty="0" smtClean="0">
                <a:solidFill>
                  <a:prstClr val="white"/>
                </a:solidFill>
              </a:rPr>
              <a:t>Mikro (1-9)</a:t>
            </a:r>
            <a:endParaRPr lang="tr-TR" dirty="0">
              <a:solidFill>
                <a:prstClr val="white"/>
              </a:solidFill>
            </a:endParaRPr>
          </a:p>
        </p:txBody>
      </p:sp>
      <p:sp>
        <p:nvSpPr>
          <p:cNvPr id="38" name="37 Metin kutusu"/>
          <p:cNvSpPr txBox="1"/>
          <p:nvPr/>
        </p:nvSpPr>
        <p:spPr>
          <a:xfrm>
            <a:off x="4875671" y="5094957"/>
            <a:ext cx="1656184" cy="369332"/>
          </a:xfrm>
          <a:prstGeom prst="rect">
            <a:avLst/>
          </a:prstGeom>
          <a:noFill/>
        </p:spPr>
        <p:txBody>
          <a:bodyPr wrap="square" rtlCol="0">
            <a:spAutoFit/>
          </a:bodyPr>
          <a:lstStyle/>
          <a:p>
            <a:r>
              <a:rPr lang="tr-TR" dirty="0" smtClean="0">
                <a:solidFill>
                  <a:prstClr val="white"/>
                </a:solidFill>
              </a:rPr>
              <a:t>Küçük (10-49)</a:t>
            </a:r>
            <a:endParaRPr lang="tr-TR" dirty="0">
              <a:solidFill>
                <a:prstClr val="white"/>
              </a:solidFill>
            </a:endParaRPr>
          </a:p>
        </p:txBody>
      </p:sp>
      <p:sp>
        <p:nvSpPr>
          <p:cNvPr id="39" name="38 Metin kutusu"/>
          <p:cNvSpPr txBox="1"/>
          <p:nvPr/>
        </p:nvSpPr>
        <p:spPr>
          <a:xfrm>
            <a:off x="4875671" y="4693627"/>
            <a:ext cx="1512168" cy="369332"/>
          </a:xfrm>
          <a:prstGeom prst="rect">
            <a:avLst/>
          </a:prstGeom>
          <a:noFill/>
        </p:spPr>
        <p:txBody>
          <a:bodyPr wrap="square" rtlCol="0">
            <a:spAutoFit/>
          </a:bodyPr>
          <a:lstStyle/>
          <a:p>
            <a:r>
              <a:rPr lang="tr-TR" dirty="0" smtClean="0">
                <a:solidFill>
                  <a:prstClr val="white"/>
                </a:solidFill>
              </a:rPr>
              <a:t>Orta(50-249)</a:t>
            </a:r>
            <a:endParaRPr lang="tr-TR" dirty="0">
              <a:solidFill>
                <a:prstClr val="white"/>
              </a:solidFill>
            </a:endParaRPr>
          </a:p>
        </p:txBody>
      </p:sp>
      <p:pic>
        <p:nvPicPr>
          <p:cNvPr id="5133" name="Picture 13"/>
          <p:cNvPicPr>
            <a:picLocks noChangeAspect="1" noChangeArrowheads="1"/>
          </p:cNvPicPr>
          <p:nvPr/>
        </p:nvPicPr>
        <p:blipFill>
          <a:blip r:embed="rId10" cstate="print"/>
          <a:srcRect/>
          <a:stretch>
            <a:fillRect/>
          </a:stretch>
        </p:blipFill>
        <p:spPr bwMode="auto">
          <a:xfrm>
            <a:off x="2113335" y="4712976"/>
            <a:ext cx="1468668" cy="1492614"/>
          </a:xfrm>
          <a:prstGeom prst="rect">
            <a:avLst/>
          </a:prstGeom>
          <a:noFill/>
          <a:ln w="9525">
            <a:noFill/>
            <a:miter lim="800000"/>
            <a:headEnd/>
            <a:tailEnd/>
          </a:ln>
        </p:spPr>
      </p:pic>
      <p:sp>
        <p:nvSpPr>
          <p:cNvPr id="36" name="35 Metin kutusu"/>
          <p:cNvSpPr txBox="1"/>
          <p:nvPr/>
        </p:nvSpPr>
        <p:spPr>
          <a:xfrm>
            <a:off x="4374158" y="4712976"/>
            <a:ext cx="576064" cy="338554"/>
          </a:xfrm>
          <a:prstGeom prst="rect">
            <a:avLst/>
          </a:prstGeom>
          <a:noFill/>
        </p:spPr>
        <p:txBody>
          <a:bodyPr wrap="square" rtlCol="0" anchor="ctr">
            <a:spAutoFit/>
          </a:bodyPr>
          <a:lstStyle/>
          <a:p>
            <a:pPr algn="ctr"/>
            <a:r>
              <a:rPr lang="tr-TR" sz="1600" b="1" dirty="0">
                <a:solidFill>
                  <a:prstClr val="white"/>
                </a:solidFill>
              </a:rPr>
              <a:t>0,9</a:t>
            </a:r>
          </a:p>
        </p:txBody>
      </p:sp>
      <p:sp>
        <p:nvSpPr>
          <p:cNvPr id="40" name="39 Metin kutusu"/>
          <p:cNvSpPr txBox="1"/>
          <p:nvPr/>
        </p:nvSpPr>
        <p:spPr>
          <a:xfrm>
            <a:off x="4364633" y="5131540"/>
            <a:ext cx="629022" cy="338554"/>
          </a:xfrm>
          <a:prstGeom prst="rect">
            <a:avLst/>
          </a:prstGeom>
          <a:noFill/>
        </p:spPr>
        <p:txBody>
          <a:bodyPr wrap="square" rtlCol="0" anchor="ctr">
            <a:spAutoFit/>
          </a:bodyPr>
          <a:lstStyle/>
          <a:p>
            <a:pPr algn="ctr"/>
            <a:r>
              <a:rPr lang="tr-TR" sz="1600" b="1" dirty="0">
                <a:solidFill>
                  <a:prstClr val="white"/>
                </a:solidFill>
              </a:rPr>
              <a:t>5,4</a:t>
            </a:r>
          </a:p>
        </p:txBody>
      </p:sp>
      <p:sp>
        <p:nvSpPr>
          <p:cNvPr id="41" name="40 Metin kutusu"/>
          <p:cNvSpPr txBox="1"/>
          <p:nvPr/>
        </p:nvSpPr>
        <p:spPr>
          <a:xfrm>
            <a:off x="4283099" y="5548496"/>
            <a:ext cx="782564" cy="338554"/>
          </a:xfrm>
          <a:prstGeom prst="rect">
            <a:avLst/>
          </a:prstGeom>
          <a:noFill/>
        </p:spPr>
        <p:txBody>
          <a:bodyPr wrap="square" rtlCol="0" anchor="ctr">
            <a:spAutoFit/>
          </a:bodyPr>
          <a:lstStyle/>
          <a:p>
            <a:pPr algn="ctr"/>
            <a:r>
              <a:rPr lang="tr-TR" sz="1600" b="1" dirty="0">
                <a:solidFill>
                  <a:prstClr val="white"/>
                </a:solidFill>
              </a:rPr>
              <a:t>93,6</a:t>
            </a:r>
          </a:p>
        </p:txBody>
      </p:sp>
      <p:sp>
        <p:nvSpPr>
          <p:cNvPr id="2" name="Slayt Numarası Yer Tutucusu 1"/>
          <p:cNvSpPr>
            <a:spLocks noGrp="1"/>
          </p:cNvSpPr>
          <p:nvPr>
            <p:ph type="sldNum" sz="quarter" idx="12"/>
          </p:nvPr>
        </p:nvSpPr>
        <p:spPr/>
        <p:txBody>
          <a:bodyPr vert="horz" lIns="91440" tIns="45720" rIns="91440" bIns="45720" rtlCol="0" anchor="ctr"/>
          <a:lstStyle/>
          <a:p>
            <a:pPr fontAlgn="auto">
              <a:spcBef>
                <a:spcPts val="0"/>
              </a:spcBef>
              <a:spcAft>
                <a:spcPts val="0"/>
              </a:spcAft>
            </a:pPr>
            <a:fld id="{FF16F97C-866D-4F85-A1F6-DDF39F62CB6A}" type="slidenum">
              <a:rPr lang="en-CA" b="1">
                <a:solidFill>
                  <a:schemeClr val="tx2">
                    <a:lumMod val="50000"/>
                  </a:schemeClr>
                </a:solidFill>
              </a:rPr>
              <a:pPr fontAlgn="auto">
                <a:spcBef>
                  <a:spcPts val="0"/>
                </a:spcBef>
                <a:spcAft>
                  <a:spcPts val="0"/>
                </a:spcAft>
              </a:pPr>
              <a:t>4</a:t>
            </a:fld>
            <a:endParaRPr lang="en-CA" b="1">
              <a:solidFill>
                <a:schemeClr val="tx2">
                  <a:lumMod val="50000"/>
                </a:schemeClr>
              </a:solidFill>
            </a:endParaRPr>
          </a:p>
        </p:txBody>
      </p:sp>
    </p:spTree>
    <p:extLst>
      <p:ext uri="{BB962C8B-B14F-4D97-AF65-F5344CB8AC3E}">
        <p14:creationId xmlns:p14="http://schemas.microsoft.com/office/powerpoint/2010/main" val="3882113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681287" y="104026"/>
            <a:ext cx="5112568" cy="584775"/>
          </a:xfrm>
          <a:prstGeom prst="rect">
            <a:avLst/>
          </a:prstGeom>
          <a:noFill/>
        </p:spPr>
        <p:txBody>
          <a:bodyPr wrap="square" rtlCol="0">
            <a:spAutoFit/>
          </a:bodyPr>
          <a:lstStyle/>
          <a:p>
            <a:r>
              <a:rPr lang="tr-TR" sz="3200" b="1" dirty="0">
                <a:solidFill>
                  <a:srgbClr val="00BAD5"/>
                </a:solidFill>
              </a:rPr>
              <a:t>KOSGEB ve Kuruluş Amacı</a:t>
            </a:r>
          </a:p>
        </p:txBody>
      </p:sp>
      <p:pic>
        <p:nvPicPr>
          <p:cNvPr id="3" name="Picture 3"/>
          <p:cNvPicPr>
            <a:picLocks noChangeAspect="1" noChangeArrowheads="1"/>
          </p:cNvPicPr>
          <p:nvPr/>
        </p:nvPicPr>
        <p:blipFill>
          <a:blip r:embed="rId2" cstate="print"/>
          <a:srcRect/>
          <a:stretch>
            <a:fillRect/>
          </a:stretch>
        </p:blipFill>
        <p:spPr bwMode="auto">
          <a:xfrm>
            <a:off x="9674175" y="175971"/>
            <a:ext cx="720080" cy="507913"/>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1969323" y="681737"/>
            <a:ext cx="409575" cy="4191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1969323" y="1112043"/>
            <a:ext cx="409575" cy="4191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1969323" y="2697961"/>
            <a:ext cx="409575" cy="41910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1969323" y="3128268"/>
            <a:ext cx="409575" cy="419100"/>
          </a:xfrm>
          <a:prstGeom prst="rect">
            <a:avLst/>
          </a:prstGeom>
          <a:noFill/>
          <a:ln w="9525">
            <a:noFill/>
            <a:miter lim="800000"/>
            <a:headEnd/>
            <a:tailEnd/>
          </a:ln>
        </p:spPr>
      </p:pic>
      <p:pic>
        <p:nvPicPr>
          <p:cNvPr id="6149" name="Picture 5"/>
          <p:cNvPicPr>
            <a:picLocks noChangeAspect="1" noChangeArrowheads="1"/>
          </p:cNvPicPr>
          <p:nvPr/>
        </p:nvPicPr>
        <p:blipFill>
          <a:blip r:embed="rId4" cstate="print"/>
          <a:srcRect/>
          <a:stretch>
            <a:fillRect/>
          </a:stretch>
        </p:blipFill>
        <p:spPr bwMode="auto">
          <a:xfrm>
            <a:off x="2473398" y="2049889"/>
            <a:ext cx="219075" cy="228600"/>
          </a:xfrm>
          <a:prstGeom prst="rect">
            <a:avLst/>
          </a:prstGeom>
          <a:noFill/>
          <a:ln w="9525">
            <a:noFill/>
            <a:miter lim="800000"/>
            <a:headEnd/>
            <a:tailEnd/>
          </a:ln>
        </p:spPr>
      </p:pic>
      <p:pic>
        <p:nvPicPr>
          <p:cNvPr id="6150" name="Picture 6"/>
          <p:cNvPicPr>
            <a:picLocks noChangeAspect="1" noChangeArrowheads="1"/>
          </p:cNvPicPr>
          <p:nvPr/>
        </p:nvPicPr>
        <p:blipFill>
          <a:blip r:embed="rId4" cstate="print"/>
          <a:srcRect/>
          <a:stretch>
            <a:fillRect/>
          </a:stretch>
        </p:blipFill>
        <p:spPr bwMode="auto">
          <a:xfrm>
            <a:off x="2473398" y="1761857"/>
            <a:ext cx="219075" cy="228600"/>
          </a:xfrm>
          <a:prstGeom prst="rect">
            <a:avLst/>
          </a:prstGeom>
          <a:noFill/>
          <a:ln w="9525">
            <a:noFill/>
            <a:miter lim="800000"/>
            <a:headEnd/>
            <a:tailEnd/>
          </a:ln>
        </p:spPr>
      </p:pic>
      <p:pic>
        <p:nvPicPr>
          <p:cNvPr id="11" name="Picture 5"/>
          <p:cNvPicPr>
            <a:picLocks noChangeAspect="1" noChangeArrowheads="1"/>
          </p:cNvPicPr>
          <p:nvPr/>
        </p:nvPicPr>
        <p:blipFill>
          <a:blip r:embed="rId4" cstate="print"/>
          <a:srcRect/>
          <a:stretch>
            <a:fillRect/>
          </a:stretch>
        </p:blipFill>
        <p:spPr bwMode="auto">
          <a:xfrm>
            <a:off x="2473398" y="2337921"/>
            <a:ext cx="219075" cy="228600"/>
          </a:xfrm>
          <a:prstGeom prst="rect">
            <a:avLst/>
          </a:prstGeom>
          <a:noFill/>
          <a:ln w="9525">
            <a:noFill/>
            <a:miter lim="800000"/>
            <a:headEnd/>
            <a:tailEnd/>
          </a:ln>
        </p:spPr>
      </p:pic>
      <p:sp>
        <p:nvSpPr>
          <p:cNvPr id="14" name="13 Metin kutusu"/>
          <p:cNvSpPr txBox="1"/>
          <p:nvPr/>
        </p:nvSpPr>
        <p:spPr>
          <a:xfrm>
            <a:off x="2401367" y="681737"/>
            <a:ext cx="5112568" cy="369332"/>
          </a:xfrm>
          <a:prstGeom prst="rect">
            <a:avLst/>
          </a:prstGeom>
          <a:noFill/>
        </p:spPr>
        <p:txBody>
          <a:bodyPr wrap="square" rtlCol="0">
            <a:spAutoFit/>
          </a:bodyPr>
          <a:lstStyle/>
          <a:p>
            <a:r>
              <a:rPr lang="tr-TR" b="1" dirty="0" smtClean="0"/>
              <a:t>KOSGEB, 1990 yılında 3624 sayılı Kanun ile kuruldu.</a:t>
            </a:r>
            <a:endParaRPr lang="tr-TR" b="1" dirty="0"/>
          </a:p>
        </p:txBody>
      </p:sp>
      <p:sp>
        <p:nvSpPr>
          <p:cNvPr id="15" name="14 Metin kutusu"/>
          <p:cNvSpPr txBox="1"/>
          <p:nvPr/>
        </p:nvSpPr>
        <p:spPr>
          <a:xfrm>
            <a:off x="2401367" y="1040129"/>
            <a:ext cx="7992888" cy="646331"/>
          </a:xfrm>
          <a:prstGeom prst="rect">
            <a:avLst/>
          </a:prstGeom>
          <a:noFill/>
        </p:spPr>
        <p:txBody>
          <a:bodyPr wrap="square" rtlCol="0">
            <a:spAutoFit/>
          </a:bodyPr>
          <a:lstStyle/>
          <a:p>
            <a:r>
              <a:rPr lang="tr-TR" b="1" dirty="0" smtClean="0"/>
              <a:t>Amacı; </a:t>
            </a:r>
            <a:r>
              <a:rPr lang="tr-TR" b="1" dirty="0"/>
              <a:t>ü</a:t>
            </a:r>
            <a:r>
              <a:rPr lang="tr-TR" b="1" dirty="0" smtClean="0"/>
              <a:t>lkenin ekonomik ve sosyal ihtiyaçlarının karşılanmasında</a:t>
            </a:r>
          </a:p>
          <a:p>
            <a:r>
              <a:rPr lang="tr-TR" b="1" dirty="0" smtClean="0">
                <a:solidFill>
                  <a:srgbClr val="FF0000"/>
                </a:solidFill>
              </a:rPr>
              <a:t>küçük ve orta ölçekli işletmelerin (KOBİ’lerin)</a:t>
            </a:r>
            <a:endParaRPr lang="tr-TR" b="1" dirty="0">
              <a:solidFill>
                <a:srgbClr val="FF0000"/>
              </a:solidFill>
            </a:endParaRPr>
          </a:p>
        </p:txBody>
      </p:sp>
      <p:sp>
        <p:nvSpPr>
          <p:cNvPr id="16" name="15 Metin kutusu"/>
          <p:cNvSpPr txBox="1"/>
          <p:nvPr/>
        </p:nvSpPr>
        <p:spPr>
          <a:xfrm>
            <a:off x="2632475" y="1689878"/>
            <a:ext cx="2576283" cy="338554"/>
          </a:xfrm>
          <a:prstGeom prst="rect">
            <a:avLst/>
          </a:prstGeom>
          <a:noFill/>
        </p:spPr>
        <p:txBody>
          <a:bodyPr wrap="none" rtlCol="0">
            <a:spAutoFit/>
          </a:bodyPr>
          <a:lstStyle/>
          <a:p>
            <a:r>
              <a:rPr lang="tr-TR" sz="1600" dirty="0"/>
              <a:t>Payını ve etkinliğini artırmak,</a:t>
            </a:r>
          </a:p>
        </p:txBody>
      </p:sp>
      <p:sp>
        <p:nvSpPr>
          <p:cNvPr id="18" name="17 Metin kutusu"/>
          <p:cNvSpPr txBox="1"/>
          <p:nvPr/>
        </p:nvSpPr>
        <p:spPr>
          <a:xfrm>
            <a:off x="2617392" y="1999367"/>
            <a:ext cx="3808671" cy="338554"/>
          </a:xfrm>
          <a:prstGeom prst="rect">
            <a:avLst/>
          </a:prstGeom>
          <a:noFill/>
        </p:spPr>
        <p:txBody>
          <a:bodyPr wrap="none" rtlCol="0">
            <a:spAutoFit/>
          </a:bodyPr>
          <a:lstStyle/>
          <a:p>
            <a:r>
              <a:rPr lang="tr-TR" sz="1600" dirty="0"/>
              <a:t>Rekabet güçlerini ve düzeylerini yükseltmek</a:t>
            </a:r>
          </a:p>
        </p:txBody>
      </p:sp>
      <p:sp>
        <p:nvSpPr>
          <p:cNvPr id="19" name="18 Metin kutusu"/>
          <p:cNvSpPr txBox="1"/>
          <p:nvPr/>
        </p:nvSpPr>
        <p:spPr>
          <a:xfrm>
            <a:off x="2617396" y="2287685"/>
            <a:ext cx="6602257" cy="338554"/>
          </a:xfrm>
          <a:prstGeom prst="rect">
            <a:avLst/>
          </a:prstGeom>
          <a:noFill/>
        </p:spPr>
        <p:txBody>
          <a:bodyPr wrap="none" rtlCol="0">
            <a:spAutoFit/>
          </a:bodyPr>
          <a:lstStyle/>
          <a:p>
            <a:r>
              <a:rPr lang="tr-TR" sz="1600" dirty="0"/>
              <a:t>Sanayide entegrasyonu ekonomik gelişmelere uygun biçimde gerçekleştirmek</a:t>
            </a:r>
          </a:p>
        </p:txBody>
      </p:sp>
      <p:sp>
        <p:nvSpPr>
          <p:cNvPr id="20" name="19 Metin kutusu"/>
          <p:cNvSpPr txBox="1"/>
          <p:nvPr/>
        </p:nvSpPr>
        <p:spPr>
          <a:xfrm>
            <a:off x="2390481" y="2708847"/>
            <a:ext cx="7488832" cy="369332"/>
          </a:xfrm>
          <a:prstGeom prst="rect">
            <a:avLst/>
          </a:prstGeom>
          <a:noFill/>
        </p:spPr>
        <p:txBody>
          <a:bodyPr wrap="square" rtlCol="0">
            <a:spAutoFit/>
          </a:bodyPr>
          <a:lstStyle/>
          <a:p>
            <a:r>
              <a:rPr lang="tr-TR" b="1" dirty="0" smtClean="0"/>
              <a:t>KOSGEB, </a:t>
            </a:r>
            <a:r>
              <a:rPr lang="tr-TR" b="1" dirty="0" smtClean="0">
                <a:solidFill>
                  <a:srgbClr val="00BAD9"/>
                </a:solidFill>
              </a:rPr>
              <a:t>Sanayi </a:t>
            </a:r>
            <a:r>
              <a:rPr lang="tr-TR" b="1" dirty="0" smtClean="0">
                <a:solidFill>
                  <a:srgbClr val="00BAD9"/>
                </a:solidFill>
              </a:rPr>
              <a:t>ve Teknoloji Bakanlığının “ilgili </a:t>
            </a:r>
            <a:r>
              <a:rPr lang="tr-TR" b="1" dirty="0" err="1" smtClean="0">
                <a:solidFill>
                  <a:srgbClr val="00BAD9"/>
                </a:solidFill>
              </a:rPr>
              <a:t>kuruluşu”</a:t>
            </a:r>
            <a:r>
              <a:rPr lang="tr-TR" b="1" dirty="0" err="1" smtClean="0"/>
              <a:t>dur</a:t>
            </a:r>
            <a:r>
              <a:rPr lang="tr-TR" b="1" dirty="0" smtClean="0"/>
              <a:t>.</a:t>
            </a:r>
            <a:endParaRPr lang="tr-TR" b="1" dirty="0"/>
          </a:p>
        </p:txBody>
      </p:sp>
      <p:sp>
        <p:nvSpPr>
          <p:cNvPr id="21" name="20 Metin kutusu"/>
          <p:cNvSpPr txBox="1"/>
          <p:nvPr/>
        </p:nvSpPr>
        <p:spPr>
          <a:xfrm>
            <a:off x="2401367" y="3056332"/>
            <a:ext cx="7488832" cy="646331"/>
          </a:xfrm>
          <a:prstGeom prst="rect">
            <a:avLst/>
          </a:prstGeom>
          <a:noFill/>
        </p:spPr>
        <p:txBody>
          <a:bodyPr wrap="square" rtlCol="0">
            <a:spAutoFit/>
          </a:bodyPr>
          <a:lstStyle/>
          <a:p>
            <a:r>
              <a:rPr lang="tr-TR" b="1" dirty="0" smtClean="0"/>
              <a:t>KOSGEB’in hedef kitlesini; </a:t>
            </a:r>
            <a:r>
              <a:rPr lang="tr-TR" b="1" dirty="0" smtClean="0">
                <a:solidFill>
                  <a:srgbClr val="FF0000"/>
                </a:solidFill>
              </a:rPr>
              <a:t>2009/15431</a:t>
            </a:r>
            <a:r>
              <a:rPr lang="tr-TR" b="1" dirty="0" smtClean="0"/>
              <a:t> sayılı Bakanlar Kurulu Kararı’nda belirlenen sektörlerde faaliyet gösteren </a:t>
            </a:r>
            <a:r>
              <a:rPr lang="tr-TR" b="1" dirty="0" smtClean="0">
                <a:solidFill>
                  <a:srgbClr val="00BAD9"/>
                </a:solidFill>
              </a:rPr>
              <a:t>KOBİ</a:t>
            </a:r>
            <a:r>
              <a:rPr lang="tr-TR" b="1" dirty="0" smtClean="0"/>
              <a:t>’ler oluşturmaktadır.</a:t>
            </a:r>
            <a:endParaRPr lang="tr-TR" b="1" dirty="0"/>
          </a:p>
        </p:txBody>
      </p:sp>
      <p:cxnSp>
        <p:nvCxnSpPr>
          <p:cNvPr id="24" name="23 Düz Bağlayıcı"/>
          <p:cNvCxnSpPr/>
          <p:nvPr/>
        </p:nvCxnSpPr>
        <p:spPr>
          <a:xfrm>
            <a:off x="4605151" y="3776365"/>
            <a:ext cx="0" cy="298425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25" name="11 Tablo"/>
          <p:cNvGraphicFramePr>
            <a:graphicFrameLocks noGrp="1"/>
          </p:cNvGraphicFramePr>
          <p:nvPr>
            <p:extLst/>
          </p:nvPr>
        </p:nvGraphicFramePr>
        <p:xfrm>
          <a:off x="2522913" y="3848349"/>
          <a:ext cx="7151262" cy="2592289"/>
        </p:xfrm>
        <a:graphic>
          <a:graphicData uri="http://schemas.openxmlformats.org/drawingml/2006/table">
            <a:tbl>
              <a:tblPr firstRow="1" bandRow="1">
                <a:tableStyleId>{5C22544A-7EE6-4342-B048-85BDC9FD1C3A}</a:tableStyleId>
              </a:tblPr>
              <a:tblGrid>
                <a:gridCol w="1662604"/>
                <a:gridCol w="1410012"/>
                <a:gridCol w="4078646"/>
              </a:tblGrid>
              <a:tr h="897238">
                <a:tc>
                  <a:txBody>
                    <a:bodyPr/>
                    <a:lstStyle/>
                    <a:p>
                      <a:pPr algn="ctr"/>
                      <a:r>
                        <a:rPr lang="tr-TR" sz="1600" dirty="0" smtClean="0">
                          <a:latin typeface="+mn-lt"/>
                        </a:rPr>
                        <a:t>Sanayi</a:t>
                      </a:r>
                      <a:endParaRPr lang="tr-TR" sz="1600" dirty="0">
                        <a:latin typeface="+mn-lt"/>
                      </a:endParaRPr>
                    </a:p>
                  </a:txBody>
                  <a:tcPr marL="91437" marR="91437" marT="38114" marB="38114" anchor="ctr">
                    <a:solidFill>
                      <a:srgbClr val="B0C025"/>
                    </a:solidFill>
                  </a:tcPr>
                </a:tc>
                <a:tc gridSpan="2">
                  <a:txBody>
                    <a:bodyPr/>
                    <a:lstStyle/>
                    <a:p>
                      <a:pPr marL="285750" indent="-285750">
                        <a:buClr>
                          <a:schemeClr val="bg1"/>
                        </a:buClr>
                        <a:buFont typeface="Wingdings" pitchFamily="2" charset="2"/>
                        <a:buChar char="ü"/>
                      </a:pPr>
                      <a:r>
                        <a:rPr lang="tr-TR" sz="1600" b="1" dirty="0" smtClean="0">
                          <a:solidFill>
                            <a:schemeClr val="tx1"/>
                          </a:solidFill>
                          <a:latin typeface="+mn-lt"/>
                        </a:rPr>
                        <a:t>Madencilik</a:t>
                      </a:r>
                    </a:p>
                    <a:p>
                      <a:pPr marL="285750" indent="-285750">
                        <a:buClr>
                          <a:schemeClr val="bg1"/>
                        </a:buClr>
                        <a:buFont typeface="Wingdings" pitchFamily="2" charset="2"/>
                        <a:buChar char="ü"/>
                      </a:pPr>
                      <a:r>
                        <a:rPr lang="tr-TR" sz="1600" b="1" dirty="0" smtClean="0">
                          <a:solidFill>
                            <a:schemeClr val="tx1"/>
                          </a:solidFill>
                          <a:latin typeface="+mn-lt"/>
                        </a:rPr>
                        <a:t>İmalat</a:t>
                      </a:r>
                    </a:p>
                    <a:p>
                      <a:pPr marL="285750" indent="-285750">
                        <a:buClr>
                          <a:schemeClr val="bg1"/>
                        </a:buClr>
                        <a:buFont typeface="Wingdings" pitchFamily="2" charset="2"/>
                        <a:buChar char="ü"/>
                      </a:pPr>
                      <a:r>
                        <a:rPr lang="tr-TR" sz="1600" b="1" dirty="0" smtClean="0">
                          <a:solidFill>
                            <a:schemeClr val="tx1"/>
                          </a:solidFill>
                          <a:latin typeface="+mn-lt"/>
                        </a:rPr>
                        <a:t>Enerji</a:t>
                      </a:r>
                      <a:endParaRPr lang="tr-TR" sz="1600" b="1" dirty="0">
                        <a:solidFill>
                          <a:schemeClr val="tx1"/>
                        </a:solidFill>
                        <a:latin typeface="+mn-lt"/>
                      </a:endParaRPr>
                    </a:p>
                  </a:txBody>
                  <a:tcPr marL="91437" marR="91437" marT="38114" marB="38114" anchor="ctr">
                    <a:solidFill>
                      <a:srgbClr val="B0C025"/>
                    </a:solidFill>
                  </a:tcPr>
                </a:tc>
                <a:tc hMerge="1">
                  <a:txBody>
                    <a:bodyPr/>
                    <a:lstStyle/>
                    <a:p>
                      <a:endParaRPr lang="tr-TR" sz="1050" b="1" dirty="0">
                        <a:solidFill>
                          <a:schemeClr val="tx1"/>
                        </a:solidFill>
                        <a:latin typeface="Frutiger 45 Light" pitchFamily="50" charset="0"/>
                      </a:endParaRPr>
                    </a:p>
                  </a:txBody>
                  <a:tcPr marL="91437" marR="91437" marT="38117" marB="38117">
                    <a:solidFill>
                      <a:srgbClr val="B0C025"/>
                    </a:solidFill>
                  </a:tcPr>
                </a:tc>
              </a:tr>
              <a:tr h="1695051">
                <a:tc>
                  <a:txBody>
                    <a:bodyPr/>
                    <a:lstStyle/>
                    <a:p>
                      <a:pPr algn="ctr"/>
                      <a:r>
                        <a:rPr lang="tr-TR" sz="1600" b="1" dirty="0" smtClean="0">
                          <a:solidFill>
                            <a:schemeClr val="bg1"/>
                          </a:solidFill>
                          <a:latin typeface="+mn-lt"/>
                        </a:rPr>
                        <a:t>Hizmet</a:t>
                      </a:r>
                      <a:r>
                        <a:rPr lang="tr-TR" sz="1600" b="1" baseline="0" dirty="0" smtClean="0">
                          <a:solidFill>
                            <a:schemeClr val="bg1"/>
                          </a:solidFill>
                          <a:latin typeface="+mn-lt"/>
                        </a:rPr>
                        <a:t> ve Ticaret</a:t>
                      </a:r>
                      <a:endParaRPr lang="tr-TR" sz="1600" b="1" dirty="0">
                        <a:solidFill>
                          <a:schemeClr val="bg1"/>
                        </a:solidFill>
                        <a:latin typeface="+mn-lt"/>
                      </a:endParaRPr>
                    </a:p>
                  </a:txBody>
                  <a:tcPr marL="91437" marR="91437" marT="38114" marB="38114" anchor="ctr">
                    <a:solidFill>
                      <a:srgbClr val="00BAD9"/>
                    </a:solidFill>
                  </a:tcPr>
                </a:tc>
                <a:tc>
                  <a:txBody>
                    <a:bodyPr/>
                    <a:lstStyle/>
                    <a:p>
                      <a:pPr marL="285750" indent="-285750">
                        <a:buClr>
                          <a:schemeClr val="bg1"/>
                        </a:buClr>
                        <a:buFont typeface="Wingdings" pitchFamily="2" charset="2"/>
                        <a:buChar char="ü"/>
                      </a:pPr>
                      <a:r>
                        <a:rPr lang="tr-TR" sz="1600" b="1" dirty="0" smtClean="0">
                          <a:latin typeface="+mn-lt"/>
                        </a:rPr>
                        <a:t>Su</a:t>
                      </a:r>
                    </a:p>
                    <a:p>
                      <a:pPr marL="285750" indent="-285750">
                        <a:buClr>
                          <a:schemeClr val="bg1"/>
                        </a:buClr>
                        <a:buFont typeface="Wingdings" pitchFamily="2" charset="2"/>
                        <a:buChar char="ü"/>
                      </a:pPr>
                      <a:r>
                        <a:rPr lang="tr-TR" sz="1600" b="1" dirty="0" smtClean="0">
                          <a:latin typeface="+mn-lt"/>
                        </a:rPr>
                        <a:t>İnşaat</a:t>
                      </a:r>
                    </a:p>
                    <a:p>
                      <a:pPr marL="285750" indent="-285750">
                        <a:buClr>
                          <a:schemeClr val="bg1"/>
                        </a:buClr>
                        <a:buFont typeface="Wingdings" pitchFamily="2" charset="2"/>
                        <a:buChar char="ü"/>
                      </a:pPr>
                      <a:r>
                        <a:rPr lang="tr-TR" sz="1600" b="1" dirty="0" smtClean="0">
                          <a:latin typeface="+mn-lt"/>
                        </a:rPr>
                        <a:t>Ticaret</a:t>
                      </a:r>
                    </a:p>
                    <a:p>
                      <a:pPr marL="285750" indent="-285750">
                        <a:buClr>
                          <a:schemeClr val="bg1"/>
                        </a:buClr>
                        <a:buFont typeface="Wingdings" pitchFamily="2" charset="2"/>
                        <a:buChar char="ü"/>
                      </a:pPr>
                      <a:r>
                        <a:rPr lang="tr-TR" sz="1600" b="1" dirty="0" smtClean="0">
                          <a:latin typeface="+mn-lt"/>
                        </a:rPr>
                        <a:t>Ulaştırma</a:t>
                      </a:r>
                    </a:p>
                    <a:p>
                      <a:pPr marL="285750" indent="-285750">
                        <a:buClr>
                          <a:schemeClr val="bg1"/>
                        </a:buClr>
                        <a:buFont typeface="Wingdings" pitchFamily="2" charset="2"/>
                        <a:buChar char="ü"/>
                      </a:pPr>
                      <a:r>
                        <a:rPr lang="tr-TR" sz="1600" b="1" dirty="0" smtClean="0">
                          <a:latin typeface="+mn-lt"/>
                        </a:rPr>
                        <a:t>Turizm</a:t>
                      </a:r>
                    </a:p>
                  </a:txBody>
                  <a:tcPr marL="91437" marR="91437" marT="38114" marB="38114" anchor="ctr">
                    <a:solidFill>
                      <a:srgbClr val="00BAD9"/>
                    </a:solidFill>
                  </a:tcPr>
                </a:tc>
                <a:tc>
                  <a:txBody>
                    <a:bodyPr/>
                    <a:lstStyle/>
                    <a:p>
                      <a:pPr marL="285750" indent="-285750">
                        <a:buClr>
                          <a:schemeClr val="bg1"/>
                        </a:buClr>
                        <a:buFont typeface="Wingdings" pitchFamily="2" charset="2"/>
                        <a:buChar char="ü"/>
                      </a:pPr>
                      <a:r>
                        <a:rPr lang="tr-TR" sz="1600" b="1" dirty="0" smtClean="0">
                          <a:latin typeface="+mn-lt"/>
                        </a:rPr>
                        <a:t>Bilgi ve İletişim</a:t>
                      </a:r>
                    </a:p>
                    <a:p>
                      <a:pPr marL="285750" indent="-285750">
                        <a:buClr>
                          <a:schemeClr val="bg1"/>
                        </a:buClr>
                        <a:buFont typeface="Wingdings" pitchFamily="2" charset="2"/>
                        <a:buChar char="ü"/>
                      </a:pPr>
                      <a:r>
                        <a:rPr lang="tr-TR" sz="1600" b="1" dirty="0" smtClean="0">
                          <a:latin typeface="+mn-lt"/>
                        </a:rPr>
                        <a:t>Mesleki, bilimsel</a:t>
                      </a:r>
                      <a:r>
                        <a:rPr lang="tr-TR" sz="1600" b="1" baseline="0" dirty="0" smtClean="0">
                          <a:latin typeface="+mn-lt"/>
                        </a:rPr>
                        <a:t> ve teknik faaliyetler</a:t>
                      </a:r>
                    </a:p>
                    <a:p>
                      <a:pPr marL="285750" indent="-285750">
                        <a:buClr>
                          <a:schemeClr val="bg1"/>
                        </a:buClr>
                        <a:buFont typeface="Wingdings" pitchFamily="2" charset="2"/>
                        <a:buChar char="ü"/>
                      </a:pPr>
                      <a:r>
                        <a:rPr lang="tr-TR" sz="1600" b="1" baseline="0" dirty="0" smtClean="0">
                          <a:latin typeface="+mn-lt"/>
                        </a:rPr>
                        <a:t>İdari ve destek hizmet faaliyetleri</a:t>
                      </a:r>
                    </a:p>
                    <a:p>
                      <a:pPr marL="285750" indent="-285750">
                        <a:buClr>
                          <a:schemeClr val="bg1"/>
                        </a:buClr>
                        <a:buFont typeface="Wingdings" pitchFamily="2" charset="2"/>
                        <a:buChar char="ü"/>
                      </a:pPr>
                      <a:r>
                        <a:rPr lang="tr-TR" sz="1600" b="1" dirty="0" smtClean="0">
                          <a:latin typeface="+mn-lt"/>
                        </a:rPr>
                        <a:t>Diğer hizmet faaliyetleri</a:t>
                      </a:r>
                    </a:p>
                  </a:txBody>
                  <a:tcPr marL="91437" marR="91437" marT="38114" marB="38114" anchor="ctr">
                    <a:solidFill>
                      <a:srgbClr val="00BAD9"/>
                    </a:solidFill>
                  </a:tcPr>
                </a:tc>
              </a:tr>
            </a:tbl>
          </a:graphicData>
        </a:graphic>
      </p:graphicFrame>
      <p:sp>
        <p:nvSpPr>
          <p:cNvPr id="4" name="Slayt Numarası Yer Tutucusu 3"/>
          <p:cNvSpPr>
            <a:spLocks noGrp="1"/>
          </p:cNvSpPr>
          <p:nvPr>
            <p:ph type="sldNum" sz="quarter" idx="12"/>
          </p:nvPr>
        </p:nvSpPr>
        <p:spPr/>
        <p:txBody>
          <a:bodyPr vert="horz" lIns="91440" tIns="45720" rIns="91440" bIns="45720" rtlCol="0" anchor="ctr"/>
          <a:lstStyle/>
          <a:p>
            <a:fld id="{FF16F97C-866D-4F85-A1F6-DDF39F62CB6A}" type="slidenum">
              <a:rPr lang="en-CA" b="1">
                <a:solidFill>
                  <a:schemeClr val="tx2">
                    <a:lumMod val="50000"/>
                  </a:schemeClr>
                </a:solidFill>
                <a:latin typeface="Calibri" pitchFamily="34" charset="0"/>
              </a:rPr>
              <a:pPr/>
              <a:t>5</a:t>
            </a:fld>
            <a:endParaRPr lang="en-CA" b="1">
              <a:solidFill>
                <a:schemeClr val="tx2">
                  <a:lumMod val="50000"/>
                </a:schemeClr>
              </a:solidFill>
              <a:latin typeface="Calibri" pitchFamily="34" charset="0"/>
            </a:endParaRPr>
          </a:p>
        </p:txBody>
      </p:sp>
    </p:spTree>
    <p:extLst>
      <p:ext uri="{BB962C8B-B14F-4D97-AF65-F5344CB8AC3E}">
        <p14:creationId xmlns:p14="http://schemas.microsoft.com/office/powerpoint/2010/main" val="2500746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1537271" y="2336202"/>
            <a:ext cx="897255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etin kutusu"/>
          <p:cNvSpPr txBox="1"/>
          <p:nvPr/>
        </p:nvSpPr>
        <p:spPr>
          <a:xfrm>
            <a:off x="2937235" y="137548"/>
            <a:ext cx="5112568" cy="584775"/>
          </a:xfrm>
          <a:prstGeom prst="rect">
            <a:avLst/>
          </a:prstGeom>
          <a:noFill/>
        </p:spPr>
        <p:txBody>
          <a:bodyPr wrap="square" rtlCol="0">
            <a:spAutoFit/>
          </a:bodyPr>
          <a:lstStyle/>
          <a:p>
            <a:r>
              <a:rPr lang="tr-TR" sz="3200" b="1" dirty="0">
                <a:solidFill>
                  <a:srgbClr val="00BAD5"/>
                </a:solidFill>
              </a:rPr>
              <a:t>KOSGEB Hizmet  Ağı</a:t>
            </a:r>
          </a:p>
        </p:txBody>
      </p:sp>
      <p:pic>
        <p:nvPicPr>
          <p:cNvPr id="3" name="Picture 3"/>
          <p:cNvPicPr>
            <a:picLocks noChangeAspect="1" noChangeArrowheads="1"/>
          </p:cNvPicPr>
          <p:nvPr/>
        </p:nvPicPr>
        <p:blipFill>
          <a:blip r:embed="rId5" cstate="print"/>
          <a:srcRect/>
          <a:stretch>
            <a:fillRect/>
          </a:stretch>
        </p:blipFill>
        <p:spPr bwMode="auto">
          <a:xfrm>
            <a:off x="9674175" y="175971"/>
            <a:ext cx="720080" cy="507913"/>
          </a:xfrm>
          <a:prstGeom prst="rect">
            <a:avLst/>
          </a:prstGeom>
          <a:noFill/>
          <a:ln w="9525">
            <a:noFill/>
            <a:miter lim="800000"/>
            <a:headEnd/>
            <a:tailEnd/>
          </a:ln>
        </p:spPr>
      </p:pic>
      <p:pic>
        <p:nvPicPr>
          <p:cNvPr id="17" name="Picture 2"/>
          <p:cNvPicPr>
            <a:picLocks noChangeAspect="1" noChangeArrowheads="1"/>
          </p:cNvPicPr>
          <p:nvPr/>
        </p:nvPicPr>
        <p:blipFill>
          <a:blip r:embed="rId6" cstate="print"/>
          <a:srcRect/>
          <a:stretch>
            <a:fillRect/>
          </a:stretch>
        </p:blipFill>
        <p:spPr bwMode="auto">
          <a:xfrm>
            <a:off x="1897315" y="826281"/>
            <a:ext cx="409575" cy="419100"/>
          </a:xfrm>
          <a:prstGeom prst="rect">
            <a:avLst/>
          </a:prstGeom>
          <a:noFill/>
          <a:ln w="9525">
            <a:noFill/>
            <a:miter lim="800000"/>
            <a:headEnd/>
            <a:tailEnd/>
          </a:ln>
        </p:spPr>
      </p:pic>
      <p:pic>
        <p:nvPicPr>
          <p:cNvPr id="19" name="Picture 3"/>
          <p:cNvPicPr>
            <a:picLocks noChangeAspect="1" noChangeArrowheads="1"/>
          </p:cNvPicPr>
          <p:nvPr/>
        </p:nvPicPr>
        <p:blipFill>
          <a:blip r:embed="rId6" cstate="print"/>
          <a:srcRect/>
          <a:stretch>
            <a:fillRect/>
          </a:stretch>
        </p:blipFill>
        <p:spPr bwMode="auto">
          <a:xfrm>
            <a:off x="1897315" y="1256588"/>
            <a:ext cx="409575" cy="419100"/>
          </a:xfrm>
          <a:prstGeom prst="rect">
            <a:avLst/>
          </a:prstGeom>
          <a:noFill/>
          <a:ln w="9525">
            <a:noFill/>
            <a:miter lim="800000"/>
            <a:headEnd/>
            <a:tailEnd/>
          </a:ln>
        </p:spPr>
      </p:pic>
      <p:pic>
        <p:nvPicPr>
          <p:cNvPr id="21" name="Picture 2"/>
          <p:cNvPicPr>
            <a:picLocks noChangeAspect="1" noChangeArrowheads="1"/>
          </p:cNvPicPr>
          <p:nvPr/>
        </p:nvPicPr>
        <p:blipFill>
          <a:blip r:embed="rId6" cstate="print"/>
          <a:srcRect/>
          <a:stretch>
            <a:fillRect/>
          </a:stretch>
        </p:blipFill>
        <p:spPr bwMode="auto">
          <a:xfrm>
            <a:off x="1897315" y="1832124"/>
            <a:ext cx="409575" cy="419100"/>
          </a:xfrm>
          <a:prstGeom prst="rect">
            <a:avLst/>
          </a:prstGeom>
          <a:noFill/>
          <a:ln w="9525">
            <a:noFill/>
            <a:miter lim="800000"/>
            <a:headEnd/>
            <a:tailEnd/>
          </a:ln>
        </p:spPr>
      </p:pic>
      <p:sp>
        <p:nvSpPr>
          <p:cNvPr id="22" name="21 Metin kutusu"/>
          <p:cNvSpPr txBox="1"/>
          <p:nvPr/>
        </p:nvSpPr>
        <p:spPr>
          <a:xfrm>
            <a:off x="2253159" y="858245"/>
            <a:ext cx="1368152" cy="400110"/>
          </a:xfrm>
          <a:prstGeom prst="rect">
            <a:avLst/>
          </a:prstGeom>
          <a:noFill/>
        </p:spPr>
        <p:txBody>
          <a:bodyPr wrap="square" rtlCol="0">
            <a:spAutoFit/>
          </a:bodyPr>
          <a:lstStyle/>
          <a:p>
            <a:r>
              <a:rPr lang="tr-TR" sz="2000" b="1" dirty="0">
                <a:solidFill>
                  <a:srgbClr val="1B5363"/>
                </a:solidFill>
              </a:rPr>
              <a:t>81 ilde</a:t>
            </a:r>
          </a:p>
        </p:txBody>
      </p:sp>
      <p:sp>
        <p:nvSpPr>
          <p:cNvPr id="29" name="28 Metin kutusu"/>
          <p:cNvSpPr txBox="1"/>
          <p:nvPr/>
        </p:nvSpPr>
        <p:spPr>
          <a:xfrm>
            <a:off x="2272209" y="1267858"/>
            <a:ext cx="3528392" cy="615553"/>
          </a:xfrm>
          <a:prstGeom prst="rect">
            <a:avLst/>
          </a:prstGeom>
          <a:noFill/>
        </p:spPr>
        <p:txBody>
          <a:bodyPr wrap="square" rtlCol="0">
            <a:spAutoFit/>
          </a:bodyPr>
          <a:lstStyle/>
          <a:p>
            <a:r>
              <a:rPr lang="tr-TR" sz="2000" b="1" dirty="0" smtClean="0">
                <a:solidFill>
                  <a:srgbClr val="1B5363"/>
                </a:solidFill>
              </a:rPr>
              <a:t>92 </a:t>
            </a:r>
            <a:r>
              <a:rPr lang="tr-TR" sz="2000" b="1" dirty="0">
                <a:solidFill>
                  <a:srgbClr val="1B5363"/>
                </a:solidFill>
              </a:rPr>
              <a:t>Müdürlük </a:t>
            </a:r>
          </a:p>
          <a:p>
            <a:r>
              <a:rPr lang="tr-TR" sz="1400" b="1" dirty="0">
                <a:solidFill>
                  <a:srgbClr val="1B5363"/>
                </a:solidFill>
              </a:rPr>
              <a:t>       → 80 ilde </a:t>
            </a:r>
            <a:r>
              <a:rPr lang="tr-TR" sz="1400" b="1" dirty="0">
                <a:solidFill>
                  <a:srgbClr val="1B5363"/>
                </a:solidFill>
                <a:cs typeface="Arial" pitchFamily="34" charset="0"/>
              </a:rPr>
              <a:t>KOSGEB Temsilcilikleri</a:t>
            </a:r>
            <a:endParaRPr lang="tr-TR" sz="2000" b="1" dirty="0">
              <a:solidFill>
                <a:srgbClr val="1B5363"/>
              </a:solidFill>
            </a:endParaRPr>
          </a:p>
        </p:txBody>
      </p:sp>
      <p:sp>
        <p:nvSpPr>
          <p:cNvPr id="30" name="29 Metin kutusu"/>
          <p:cNvSpPr txBox="1"/>
          <p:nvPr/>
        </p:nvSpPr>
        <p:spPr>
          <a:xfrm>
            <a:off x="2257351" y="1832124"/>
            <a:ext cx="5544616" cy="400110"/>
          </a:xfrm>
          <a:prstGeom prst="rect">
            <a:avLst/>
          </a:prstGeom>
          <a:noFill/>
        </p:spPr>
        <p:txBody>
          <a:bodyPr wrap="square" rtlCol="0">
            <a:spAutoFit/>
          </a:bodyPr>
          <a:lstStyle/>
          <a:p>
            <a:r>
              <a:rPr lang="tr-TR" sz="2000" b="1" dirty="0">
                <a:solidFill>
                  <a:srgbClr val="1B5363"/>
                </a:solidFill>
              </a:rPr>
              <a:t>35 Teknoloji Geliştirme Merkezi (TEKMER)</a:t>
            </a:r>
          </a:p>
        </p:txBody>
      </p:sp>
      <p:sp>
        <p:nvSpPr>
          <p:cNvPr id="15" name="29 Metin kutusu"/>
          <p:cNvSpPr txBox="1">
            <a:spLocks noChangeArrowheads="1"/>
          </p:cNvSpPr>
          <p:nvPr/>
        </p:nvSpPr>
        <p:spPr bwMode="auto">
          <a:xfrm>
            <a:off x="2545386" y="2232306"/>
            <a:ext cx="45457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sz="1400" b="1" dirty="0">
                <a:solidFill>
                  <a:srgbClr val="1B5363"/>
                </a:solidFill>
                <a:latin typeface="Calibri" pitchFamily="34" charset="0"/>
              </a:rPr>
              <a:t>→  35 Üniversite’de Teknoloji Geliştirme Merkezi kuruldu.</a:t>
            </a:r>
          </a:p>
          <a:p>
            <a:pPr eaLnBrk="1" hangingPunct="1"/>
            <a:r>
              <a:rPr lang="tr-TR" sz="1400" b="1" dirty="0">
                <a:solidFill>
                  <a:srgbClr val="1B5363"/>
                </a:solidFill>
                <a:latin typeface="Calibri" pitchFamily="34" charset="0"/>
              </a:rPr>
              <a:t>→  84 Üniversite ile Ar-Ge - </a:t>
            </a:r>
            <a:r>
              <a:rPr lang="tr-TR" sz="1400" b="1" dirty="0" err="1">
                <a:solidFill>
                  <a:srgbClr val="1B5363"/>
                </a:solidFill>
                <a:latin typeface="Calibri" pitchFamily="34" charset="0"/>
              </a:rPr>
              <a:t>İnovasyon</a:t>
            </a:r>
            <a:r>
              <a:rPr lang="tr-TR" sz="1400" b="1" dirty="0">
                <a:solidFill>
                  <a:srgbClr val="1B5363"/>
                </a:solidFill>
                <a:latin typeface="Calibri" pitchFamily="34" charset="0"/>
              </a:rPr>
              <a:t> İşbirliği yapıldı.</a:t>
            </a:r>
          </a:p>
        </p:txBody>
      </p:sp>
      <p:sp>
        <p:nvSpPr>
          <p:cNvPr id="4" name="Slayt Numarası Yer Tutucusu 3"/>
          <p:cNvSpPr>
            <a:spLocks noGrp="1"/>
          </p:cNvSpPr>
          <p:nvPr>
            <p:ph type="sldNum" sz="quarter" idx="12"/>
          </p:nvPr>
        </p:nvSpPr>
        <p:spPr/>
        <p:txBody>
          <a:bodyPr vert="horz" lIns="91440" tIns="45720" rIns="91440" bIns="45720" rtlCol="0" anchor="ctr"/>
          <a:lstStyle/>
          <a:p>
            <a:pPr fontAlgn="auto">
              <a:spcBef>
                <a:spcPts val="0"/>
              </a:spcBef>
              <a:spcAft>
                <a:spcPts val="0"/>
              </a:spcAft>
            </a:pPr>
            <a:fld id="{FF16F97C-866D-4F85-A1F6-DDF39F62CB6A}" type="slidenum">
              <a:rPr lang="en-CA" b="1">
                <a:solidFill>
                  <a:schemeClr val="tx2">
                    <a:lumMod val="50000"/>
                  </a:schemeClr>
                </a:solidFill>
              </a:rPr>
              <a:pPr fontAlgn="auto">
                <a:spcBef>
                  <a:spcPts val="0"/>
                </a:spcBef>
                <a:spcAft>
                  <a:spcPts val="0"/>
                </a:spcAft>
              </a:pPr>
              <a:t>6</a:t>
            </a:fld>
            <a:endParaRPr lang="en-CA" b="1" dirty="0">
              <a:solidFill>
                <a:schemeClr val="tx2">
                  <a:lumMod val="50000"/>
                </a:schemeClr>
              </a:solidFill>
            </a:endParaRPr>
          </a:p>
        </p:txBody>
      </p:sp>
    </p:spTree>
    <p:extLst>
      <p:ext uri="{BB962C8B-B14F-4D97-AF65-F5344CB8AC3E}">
        <p14:creationId xmlns:p14="http://schemas.microsoft.com/office/powerpoint/2010/main" val="3112126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dn.skollworldforum.org/wp-content/uploads/social_edge_images/distributionmodels_300.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7271" y="5897089"/>
            <a:ext cx="1051522" cy="925338"/>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www.tradeandexportme.com/wp-content/uploads/2013/05/SME.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6722" y="3169981"/>
            <a:ext cx="775231" cy="6231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6" cstate="print"/>
          <a:srcRect/>
          <a:stretch>
            <a:fillRect/>
          </a:stretch>
        </p:blipFill>
        <p:spPr bwMode="auto">
          <a:xfrm>
            <a:off x="9674175" y="175971"/>
            <a:ext cx="720080" cy="507913"/>
          </a:xfrm>
          <a:prstGeom prst="rect">
            <a:avLst/>
          </a:prstGeom>
          <a:noFill/>
          <a:ln w="9525">
            <a:noFill/>
            <a:miter lim="800000"/>
            <a:headEnd/>
            <a:tailEnd/>
          </a:ln>
        </p:spPr>
      </p:pic>
      <p:sp>
        <p:nvSpPr>
          <p:cNvPr id="10" name="3 Metin kutusu"/>
          <p:cNvSpPr txBox="1"/>
          <p:nvPr/>
        </p:nvSpPr>
        <p:spPr>
          <a:xfrm>
            <a:off x="2816573" y="168310"/>
            <a:ext cx="6768752" cy="523220"/>
          </a:xfrm>
          <a:prstGeom prst="rect">
            <a:avLst/>
          </a:prstGeom>
          <a:noFill/>
        </p:spPr>
        <p:txBody>
          <a:bodyPr wrap="square" rtlCol="0">
            <a:spAutoFit/>
          </a:bodyPr>
          <a:lstStyle/>
          <a:p>
            <a:r>
              <a:rPr lang="tr-TR" sz="2800" b="1" dirty="0">
                <a:solidFill>
                  <a:srgbClr val="00BAD9"/>
                </a:solidFill>
              </a:rPr>
              <a:t>KOSGEB DESTEK PROGRAMLARI</a:t>
            </a:r>
          </a:p>
        </p:txBody>
      </p:sp>
      <p:sp>
        <p:nvSpPr>
          <p:cNvPr id="11" name="Metin kutusu 10"/>
          <p:cNvSpPr txBox="1"/>
          <p:nvPr/>
        </p:nvSpPr>
        <p:spPr>
          <a:xfrm>
            <a:off x="4422933" y="2431318"/>
            <a:ext cx="5971323" cy="954107"/>
          </a:xfrm>
          <a:prstGeom prst="rect">
            <a:avLst/>
          </a:prstGeom>
          <a:noFill/>
        </p:spPr>
        <p:txBody>
          <a:bodyPr wrap="square" rtlCol="0">
            <a:spAutoFit/>
          </a:bodyPr>
          <a:lstStyle/>
          <a:p>
            <a:r>
              <a:rPr lang="tr-TR" sz="1400" b="1" dirty="0">
                <a:solidFill>
                  <a:srgbClr val="C00000"/>
                </a:solidFill>
              </a:rPr>
              <a:t>KOBİGEL – KOBİ GELİŞİM DESTEK PROGRAMI </a:t>
            </a:r>
          </a:p>
          <a:p>
            <a:r>
              <a:rPr lang="tr-TR" sz="1400" b="1" dirty="0">
                <a:solidFill>
                  <a:srgbClr val="00BAD9"/>
                </a:solidFill>
              </a:rPr>
              <a:t> Proje esaslı, </a:t>
            </a:r>
            <a:r>
              <a:rPr lang="tr-TR" sz="1400" b="1" i="1" dirty="0">
                <a:solidFill>
                  <a:srgbClr val="00BAD9"/>
                </a:solidFill>
              </a:rPr>
              <a:t>Geri Ödemesiz 300.000 TL, Geri Ödemeli 700.000 TL Toplam 1 Milyon TL’ye kadar  destek verilebilmekte. Çağrıya göre rakamlar değişmekte. 1. ve 2. bölgelerde 60, 3.4.5.6 bölgelerde 80 </a:t>
            </a:r>
            <a:endParaRPr lang="tr-TR" sz="1400" b="1" dirty="0">
              <a:solidFill>
                <a:srgbClr val="00BAD9"/>
              </a:solidFill>
            </a:endParaRPr>
          </a:p>
        </p:txBody>
      </p:sp>
      <p:sp>
        <p:nvSpPr>
          <p:cNvPr id="12" name="Metin kutusu 11"/>
          <p:cNvSpPr txBox="1"/>
          <p:nvPr/>
        </p:nvSpPr>
        <p:spPr>
          <a:xfrm>
            <a:off x="4517359" y="4640463"/>
            <a:ext cx="5026744" cy="738664"/>
          </a:xfrm>
          <a:prstGeom prst="rect">
            <a:avLst/>
          </a:prstGeom>
          <a:noFill/>
        </p:spPr>
        <p:txBody>
          <a:bodyPr wrap="square" rtlCol="0">
            <a:spAutoFit/>
          </a:bodyPr>
          <a:lstStyle/>
          <a:p>
            <a:r>
              <a:rPr lang="tr-TR" sz="1400" b="1" dirty="0" smtClean="0">
                <a:solidFill>
                  <a:srgbClr val="C00000"/>
                </a:solidFill>
              </a:rPr>
              <a:t>STRATEJİK ÜRÜN DESTEK </a:t>
            </a:r>
            <a:r>
              <a:rPr lang="tr-TR" sz="1400" b="1" dirty="0">
                <a:solidFill>
                  <a:srgbClr val="C00000"/>
                </a:solidFill>
              </a:rPr>
              <a:t>PROGRAMI</a:t>
            </a:r>
          </a:p>
          <a:p>
            <a:r>
              <a:rPr lang="tr-TR" sz="1400" b="1" i="1" dirty="0">
                <a:solidFill>
                  <a:srgbClr val="00BAD9"/>
                </a:solidFill>
              </a:rPr>
              <a:t>Proje Esaslı, </a:t>
            </a:r>
            <a:r>
              <a:rPr lang="tr-TR" sz="1400" b="1" i="1" dirty="0" smtClean="0">
                <a:solidFill>
                  <a:srgbClr val="00BAD9"/>
                </a:solidFill>
              </a:rPr>
              <a:t>5 </a:t>
            </a:r>
            <a:r>
              <a:rPr lang="tr-TR" sz="1400" b="1" i="1" dirty="0">
                <a:solidFill>
                  <a:srgbClr val="00BAD9"/>
                </a:solidFill>
              </a:rPr>
              <a:t>milyon TL </a:t>
            </a:r>
            <a:r>
              <a:rPr lang="tr-TR" sz="1400" b="1" i="1" dirty="0" smtClean="0">
                <a:solidFill>
                  <a:srgbClr val="00BAD9"/>
                </a:solidFill>
              </a:rPr>
              <a:t>Toplam Destek, Destek Oranı: %100 (%60 Hibe -%</a:t>
            </a:r>
            <a:r>
              <a:rPr lang="tr-TR" sz="1400" b="1" i="1" dirty="0">
                <a:solidFill>
                  <a:srgbClr val="00BAD9"/>
                </a:solidFill>
              </a:rPr>
              <a:t>4</a:t>
            </a:r>
            <a:r>
              <a:rPr lang="tr-TR" sz="1400" b="1" i="1" dirty="0" smtClean="0">
                <a:solidFill>
                  <a:srgbClr val="00BAD9"/>
                </a:solidFill>
              </a:rPr>
              <a:t>0 Geri Ödemeli)</a:t>
            </a:r>
            <a:endParaRPr lang="tr-TR" sz="1400" b="1" dirty="0">
              <a:solidFill>
                <a:srgbClr val="00BAD9"/>
              </a:solidFill>
            </a:endParaRPr>
          </a:p>
        </p:txBody>
      </p:sp>
      <p:sp>
        <p:nvSpPr>
          <p:cNvPr id="13" name="Metin kutusu 12"/>
          <p:cNvSpPr txBox="1"/>
          <p:nvPr/>
        </p:nvSpPr>
        <p:spPr>
          <a:xfrm>
            <a:off x="3647587" y="1472085"/>
            <a:ext cx="6998188" cy="954107"/>
          </a:xfrm>
          <a:prstGeom prst="rect">
            <a:avLst/>
          </a:prstGeom>
          <a:noFill/>
        </p:spPr>
        <p:txBody>
          <a:bodyPr wrap="square" rtlCol="0">
            <a:spAutoFit/>
          </a:bodyPr>
          <a:lstStyle/>
          <a:p>
            <a:r>
              <a:rPr lang="tr-TR" sz="1400" b="1" dirty="0" smtClean="0">
                <a:solidFill>
                  <a:srgbClr val="C00000"/>
                </a:solidFill>
              </a:rPr>
              <a:t>İŞBİRLİĞİ </a:t>
            </a:r>
            <a:r>
              <a:rPr lang="tr-TR" sz="1400" b="1" dirty="0">
                <a:solidFill>
                  <a:srgbClr val="C00000"/>
                </a:solidFill>
              </a:rPr>
              <a:t>DESTEK PROGRAMI </a:t>
            </a:r>
          </a:p>
          <a:p>
            <a:r>
              <a:rPr lang="tr-TR" sz="1400" b="1" i="1" dirty="0">
                <a:solidFill>
                  <a:srgbClr val="00BAD9"/>
                </a:solidFill>
              </a:rPr>
              <a:t>En az </a:t>
            </a:r>
            <a:r>
              <a:rPr lang="tr-TR" sz="1400" b="1" i="1" dirty="0" smtClean="0">
                <a:solidFill>
                  <a:srgbClr val="00BAD9"/>
                </a:solidFill>
              </a:rPr>
              <a:t>5 İşletme veya Büyük İşletme </a:t>
            </a:r>
            <a:r>
              <a:rPr lang="tr-TR" sz="1400" b="1" i="1" dirty="0">
                <a:solidFill>
                  <a:srgbClr val="00BAD9"/>
                </a:solidFill>
              </a:rPr>
              <a:t>birlikteliği </a:t>
            </a:r>
            <a:r>
              <a:rPr lang="tr-TR" sz="1400" b="1" i="1" dirty="0" smtClean="0">
                <a:solidFill>
                  <a:srgbClr val="00BAD9"/>
                </a:solidFill>
              </a:rPr>
              <a:t>2 milyon </a:t>
            </a:r>
            <a:r>
              <a:rPr lang="tr-TR" sz="1400" b="1" i="1" dirty="0">
                <a:solidFill>
                  <a:srgbClr val="00BAD9"/>
                </a:solidFill>
              </a:rPr>
              <a:t>TL Hibe, </a:t>
            </a:r>
            <a:r>
              <a:rPr lang="tr-TR" sz="1400" b="1" i="1" dirty="0" smtClean="0">
                <a:solidFill>
                  <a:srgbClr val="00BAD9"/>
                </a:solidFill>
              </a:rPr>
              <a:t>3 milyon TL </a:t>
            </a:r>
            <a:r>
              <a:rPr lang="tr-TR" sz="1400" b="1" i="1" dirty="0">
                <a:solidFill>
                  <a:srgbClr val="00BAD9"/>
                </a:solidFill>
              </a:rPr>
              <a:t>Geri Ödemeli  = Toplam </a:t>
            </a:r>
            <a:r>
              <a:rPr lang="tr-TR" sz="1400" b="1" i="1" dirty="0" smtClean="0">
                <a:solidFill>
                  <a:srgbClr val="00BAD9"/>
                </a:solidFill>
              </a:rPr>
              <a:t>5 </a:t>
            </a:r>
            <a:r>
              <a:rPr lang="tr-TR" sz="1400" b="1" i="1" dirty="0">
                <a:solidFill>
                  <a:srgbClr val="00BAD9"/>
                </a:solidFill>
              </a:rPr>
              <a:t>Milyon </a:t>
            </a:r>
            <a:r>
              <a:rPr lang="tr-TR" sz="1400" b="1" i="1" dirty="0" smtClean="0">
                <a:solidFill>
                  <a:srgbClr val="00BAD9"/>
                </a:solidFill>
              </a:rPr>
              <a:t>TL / Oran %60-75</a:t>
            </a:r>
            <a:endParaRPr lang="tr-TR" sz="1400" b="1" i="1" dirty="0">
              <a:solidFill>
                <a:srgbClr val="00BAD9"/>
              </a:solidFill>
            </a:endParaRPr>
          </a:p>
          <a:p>
            <a:r>
              <a:rPr lang="tr-TR" sz="1400" b="1" i="1" dirty="0">
                <a:solidFill>
                  <a:srgbClr val="00BAD9"/>
                </a:solidFill>
              </a:rPr>
              <a:t>OY/Y Teknoloji’de En </a:t>
            </a:r>
            <a:r>
              <a:rPr lang="tr-TR" sz="1400" b="1" i="1" dirty="0" smtClean="0">
                <a:solidFill>
                  <a:srgbClr val="00BAD9"/>
                </a:solidFill>
              </a:rPr>
              <a:t>az 2 veya </a:t>
            </a:r>
            <a:r>
              <a:rPr lang="tr-TR" sz="1400" b="1" i="1" dirty="0">
                <a:solidFill>
                  <a:srgbClr val="00BAD9"/>
                </a:solidFill>
              </a:rPr>
              <a:t>3 işletme 2 milyon </a:t>
            </a:r>
            <a:r>
              <a:rPr lang="tr-TR" sz="1400" b="1" i="1" dirty="0" smtClean="0">
                <a:solidFill>
                  <a:srgbClr val="00BAD9"/>
                </a:solidFill>
              </a:rPr>
              <a:t>TL </a:t>
            </a:r>
            <a:r>
              <a:rPr lang="tr-TR" sz="1400" b="1" i="1" dirty="0">
                <a:solidFill>
                  <a:srgbClr val="00BAD9"/>
                </a:solidFill>
              </a:rPr>
              <a:t>Hibe, 3 milyon </a:t>
            </a:r>
            <a:r>
              <a:rPr lang="tr-TR" sz="1400" b="1" i="1" dirty="0" smtClean="0">
                <a:solidFill>
                  <a:srgbClr val="00BAD9"/>
                </a:solidFill>
              </a:rPr>
              <a:t>TL </a:t>
            </a:r>
            <a:r>
              <a:rPr lang="tr-TR" sz="1400" b="1" i="1" dirty="0">
                <a:solidFill>
                  <a:srgbClr val="00BAD9"/>
                </a:solidFill>
              </a:rPr>
              <a:t>Geri </a:t>
            </a:r>
            <a:r>
              <a:rPr lang="tr-TR" sz="1400" b="1" i="1" dirty="0" smtClean="0">
                <a:solidFill>
                  <a:srgbClr val="00BAD9"/>
                </a:solidFill>
              </a:rPr>
              <a:t>Ödemeli</a:t>
            </a:r>
            <a:endParaRPr lang="tr-TR" sz="1400" b="1" i="1" dirty="0">
              <a:solidFill>
                <a:srgbClr val="00BAD9"/>
              </a:solidFill>
            </a:endParaRPr>
          </a:p>
        </p:txBody>
      </p:sp>
      <p:sp>
        <p:nvSpPr>
          <p:cNvPr id="14" name="Metin kutusu 13"/>
          <p:cNvSpPr txBox="1"/>
          <p:nvPr/>
        </p:nvSpPr>
        <p:spPr>
          <a:xfrm>
            <a:off x="2530891" y="909990"/>
            <a:ext cx="7143284" cy="523220"/>
          </a:xfrm>
          <a:prstGeom prst="rect">
            <a:avLst/>
          </a:prstGeom>
          <a:noFill/>
        </p:spPr>
        <p:txBody>
          <a:bodyPr wrap="square" rtlCol="0">
            <a:spAutoFit/>
          </a:bodyPr>
          <a:lstStyle/>
          <a:p>
            <a:r>
              <a:rPr lang="tr-TR" sz="1400" b="1" dirty="0">
                <a:solidFill>
                  <a:srgbClr val="C00000"/>
                </a:solidFill>
              </a:rPr>
              <a:t>ARGE,  İNOVASYON VE ENDÜSTRİYEL UYGULAMA DESTEK PROGRAMI </a:t>
            </a:r>
            <a:r>
              <a:rPr lang="tr-TR" sz="1400" b="1" i="1" dirty="0">
                <a:solidFill>
                  <a:srgbClr val="00BAD9"/>
                </a:solidFill>
              </a:rPr>
              <a:t>Proje Esaslı,  1,5 Milyon TL,   %75 Destek</a:t>
            </a:r>
            <a:endParaRPr lang="tr-TR" sz="1400" b="1" dirty="0">
              <a:solidFill>
                <a:srgbClr val="00BAD9"/>
              </a:solidFill>
            </a:endParaRPr>
          </a:p>
        </p:txBody>
      </p:sp>
      <p:sp>
        <p:nvSpPr>
          <p:cNvPr id="15" name="Metin kutusu 14"/>
          <p:cNvSpPr txBox="1"/>
          <p:nvPr/>
        </p:nvSpPr>
        <p:spPr>
          <a:xfrm>
            <a:off x="4987998" y="3920381"/>
            <a:ext cx="5641438" cy="738664"/>
          </a:xfrm>
          <a:prstGeom prst="rect">
            <a:avLst/>
          </a:prstGeom>
          <a:noFill/>
        </p:spPr>
        <p:txBody>
          <a:bodyPr wrap="square" rtlCol="0">
            <a:spAutoFit/>
          </a:bodyPr>
          <a:lstStyle/>
          <a:p>
            <a:r>
              <a:rPr lang="tr-TR" sz="1400" b="1" dirty="0" smtClean="0">
                <a:solidFill>
                  <a:srgbClr val="C00000"/>
                </a:solidFill>
              </a:rPr>
              <a:t>GİRİŞİMCİLİĞİ GELİŞTİRME </a:t>
            </a:r>
            <a:r>
              <a:rPr lang="tr-TR" sz="1400" b="1" dirty="0">
                <a:solidFill>
                  <a:srgbClr val="C00000"/>
                </a:solidFill>
              </a:rPr>
              <a:t>DESTEK PROGRAMI </a:t>
            </a:r>
          </a:p>
          <a:p>
            <a:r>
              <a:rPr lang="tr-TR" sz="1400" b="1" i="1" dirty="0" smtClean="0">
                <a:solidFill>
                  <a:srgbClr val="00BAD9"/>
                </a:solidFill>
              </a:rPr>
              <a:t>Düşük / Orta Yüksek / ileri teknoloji de 160 Bin  / 260 Bin / 360 </a:t>
            </a:r>
            <a:r>
              <a:rPr lang="tr-TR" sz="1400" b="1" i="1" dirty="0">
                <a:solidFill>
                  <a:srgbClr val="00BAD9"/>
                </a:solidFill>
              </a:rPr>
              <a:t>TL HİBE </a:t>
            </a:r>
            <a:r>
              <a:rPr lang="tr-TR" sz="1400" b="1" i="1" dirty="0" smtClean="0">
                <a:solidFill>
                  <a:srgbClr val="00BAD9"/>
                </a:solidFill>
              </a:rPr>
              <a:t>Oran %75-90</a:t>
            </a:r>
            <a:endParaRPr lang="tr-TR" sz="1400" b="1" i="1" dirty="0">
              <a:solidFill>
                <a:srgbClr val="00BAD9"/>
              </a:solidFill>
            </a:endParaRPr>
          </a:p>
        </p:txBody>
      </p:sp>
      <p:sp>
        <p:nvSpPr>
          <p:cNvPr id="16" name="Metin kutusu 15"/>
          <p:cNvSpPr txBox="1"/>
          <p:nvPr/>
        </p:nvSpPr>
        <p:spPr>
          <a:xfrm>
            <a:off x="3389593" y="5334997"/>
            <a:ext cx="6154510" cy="523220"/>
          </a:xfrm>
          <a:prstGeom prst="rect">
            <a:avLst/>
          </a:prstGeom>
          <a:noFill/>
        </p:spPr>
        <p:txBody>
          <a:bodyPr wrap="square" rtlCol="0">
            <a:spAutoFit/>
          </a:bodyPr>
          <a:lstStyle/>
          <a:p>
            <a:r>
              <a:rPr lang="tr-TR" sz="1400" b="1" dirty="0" smtClean="0">
                <a:solidFill>
                  <a:srgbClr val="C00000"/>
                </a:solidFill>
              </a:rPr>
              <a:t>TEKNO YATIRIM DESTEK </a:t>
            </a:r>
            <a:r>
              <a:rPr lang="tr-TR" sz="1400" b="1" dirty="0">
                <a:solidFill>
                  <a:srgbClr val="C00000"/>
                </a:solidFill>
              </a:rPr>
              <a:t>PROGRAMI</a:t>
            </a:r>
          </a:p>
          <a:p>
            <a:r>
              <a:rPr lang="tr-TR" sz="1400" b="1" i="1" dirty="0">
                <a:solidFill>
                  <a:srgbClr val="00BAD9"/>
                </a:solidFill>
              </a:rPr>
              <a:t>100 Bin TL %75-%100</a:t>
            </a:r>
            <a:endParaRPr lang="tr-TR" sz="1400" b="1" dirty="0">
              <a:solidFill>
                <a:srgbClr val="00BAD9"/>
              </a:solidFill>
            </a:endParaRPr>
          </a:p>
        </p:txBody>
      </p:sp>
      <p:sp>
        <p:nvSpPr>
          <p:cNvPr id="17" name="Metin kutusu 16"/>
          <p:cNvSpPr txBox="1"/>
          <p:nvPr/>
        </p:nvSpPr>
        <p:spPr>
          <a:xfrm>
            <a:off x="5613581" y="3304803"/>
            <a:ext cx="4628448" cy="523220"/>
          </a:xfrm>
          <a:prstGeom prst="rect">
            <a:avLst/>
          </a:prstGeom>
          <a:noFill/>
        </p:spPr>
        <p:txBody>
          <a:bodyPr wrap="square" rtlCol="0">
            <a:spAutoFit/>
          </a:bodyPr>
          <a:lstStyle/>
          <a:p>
            <a:r>
              <a:rPr lang="tr-TR" sz="1400" b="1" dirty="0" smtClean="0">
                <a:solidFill>
                  <a:srgbClr val="C00000"/>
                </a:solidFill>
              </a:rPr>
              <a:t>İŞLETME GELİŞTİRME DESTEK </a:t>
            </a:r>
            <a:r>
              <a:rPr lang="tr-TR" sz="1400" b="1" dirty="0">
                <a:solidFill>
                  <a:srgbClr val="C00000"/>
                </a:solidFill>
              </a:rPr>
              <a:t>PROGRAMI</a:t>
            </a:r>
          </a:p>
          <a:p>
            <a:r>
              <a:rPr lang="tr-TR" sz="1400" b="1" i="1" dirty="0">
                <a:solidFill>
                  <a:srgbClr val="00BAD9"/>
                </a:solidFill>
              </a:rPr>
              <a:t>9</a:t>
            </a:r>
            <a:r>
              <a:rPr lang="tr-TR" sz="1400" b="1" i="1" dirty="0" smtClean="0">
                <a:solidFill>
                  <a:srgbClr val="00BAD9"/>
                </a:solidFill>
              </a:rPr>
              <a:t> </a:t>
            </a:r>
            <a:r>
              <a:rPr lang="tr-TR" sz="1400" b="1" i="1" dirty="0">
                <a:solidFill>
                  <a:srgbClr val="00BAD9"/>
                </a:solidFill>
              </a:rPr>
              <a:t>Farklı Destek içermekte, Başvur-Al,   Oran </a:t>
            </a:r>
            <a:r>
              <a:rPr lang="tr-TR" sz="1400" b="1" i="1" dirty="0" smtClean="0">
                <a:solidFill>
                  <a:srgbClr val="00BAD9"/>
                </a:solidFill>
              </a:rPr>
              <a:t>%60 </a:t>
            </a:r>
            <a:endParaRPr lang="tr-TR" sz="1400" b="1" i="1" dirty="0">
              <a:solidFill>
                <a:srgbClr val="00BAD9"/>
              </a:solidFill>
            </a:endParaRPr>
          </a:p>
        </p:txBody>
      </p:sp>
      <p:pic>
        <p:nvPicPr>
          <p:cNvPr id="1026" name="Picture 2" descr="C:\Users\ahmet.ozyilmaz.KOSGEB\Desktop\zihin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4931" y="694652"/>
            <a:ext cx="942461" cy="9763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hmet.ozyilmaz.KOSGEB\Desktop\Revizyonlar\KOBİ Proje REVİZYON\KOBİ Proje Branding\kurum içi.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61407" y="1472118"/>
            <a:ext cx="886180" cy="77735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infotechaligned.com/wp-content/themes/PureType/timthumb.php?src=http://www.infotechaligned.com/wp-content/uploads/2009/07/puzzle_push.jpg&amp;h=300&amp;w=300&amp;zc=1">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81487" y="2408189"/>
            <a:ext cx="1040694" cy="104069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s://www.kobi-line.com.tr/uploaded/filelibs/3009201205.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41527" y="3776376"/>
            <a:ext cx="1162810" cy="887641"/>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www.gemebs.com/wp-content/uploads/2015/01/Effecting-Organizational-Culture1-300x225.jp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09485" y="4657862"/>
            <a:ext cx="1048515" cy="786386"/>
          </a:xfrm>
          <a:prstGeom prst="rect">
            <a:avLst/>
          </a:prstGeom>
          <a:noFill/>
          <a:extLst>
            <a:ext uri="{909E8E84-426E-40DD-AFC4-6F175D3DCCD1}">
              <a14:hiddenFill xmlns:a14="http://schemas.microsoft.com/office/drawing/2010/main">
                <a:solidFill>
                  <a:srgbClr val="FFFFFF"/>
                </a:solidFill>
              </a14:hiddenFill>
            </a:ext>
          </a:extLst>
        </p:spPr>
      </p:pic>
      <p:sp>
        <p:nvSpPr>
          <p:cNvPr id="20" name="Metin kutusu 19"/>
          <p:cNvSpPr txBox="1"/>
          <p:nvPr/>
        </p:nvSpPr>
        <p:spPr>
          <a:xfrm>
            <a:off x="2825205" y="5947124"/>
            <a:ext cx="7416824" cy="523220"/>
          </a:xfrm>
          <a:prstGeom prst="rect">
            <a:avLst/>
          </a:prstGeom>
          <a:noFill/>
        </p:spPr>
        <p:txBody>
          <a:bodyPr wrap="square" rtlCol="0">
            <a:spAutoFit/>
          </a:bodyPr>
          <a:lstStyle/>
          <a:p>
            <a:r>
              <a:rPr lang="tr-TR" sz="1400" b="1" dirty="0" smtClean="0">
                <a:solidFill>
                  <a:srgbClr val="C00000"/>
                </a:solidFill>
              </a:rPr>
              <a:t>ULUSLARARASILAŞMA DESTEK </a:t>
            </a:r>
            <a:r>
              <a:rPr lang="tr-TR" sz="1400" b="1" dirty="0">
                <a:solidFill>
                  <a:srgbClr val="C00000"/>
                </a:solidFill>
              </a:rPr>
              <a:t>PROGRAMI</a:t>
            </a:r>
          </a:p>
          <a:p>
            <a:r>
              <a:rPr lang="tr-TR" sz="1400" b="1" i="1" dirty="0" smtClean="0">
                <a:solidFill>
                  <a:schemeClr val="tx1">
                    <a:lumMod val="95000"/>
                    <a:lumOff val="5000"/>
                  </a:schemeClr>
                </a:solidFill>
              </a:rPr>
              <a:t>300 Bin TL Hibe, KOBİ </a:t>
            </a:r>
            <a:r>
              <a:rPr lang="tr-TR" sz="1400" b="1" i="1" dirty="0" err="1" smtClean="0">
                <a:solidFill>
                  <a:schemeClr val="tx1">
                    <a:lumMod val="95000"/>
                    <a:lumOff val="5000"/>
                  </a:schemeClr>
                </a:solidFill>
              </a:rPr>
              <a:t>lerin</a:t>
            </a:r>
            <a:r>
              <a:rPr lang="tr-TR" sz="1400" b="1" i="1" dirty="0" smtClean="0">
                <a:solidFill>
                  <a:schemeClr val="tx1">
                    <a:lumMod val="95000"/>
                    <a:lumOff val="5000"/>
                  </a:schemeClr>
                </a:solidFill>
              </a:rPr>
              <a:t> İhracatını artırmasında verilen destek / Oran %75</a:t>
            </a:r>
            <a:endParaRPr lang="tr-TR" sz="1400" b="1" dirty="0">
              <a:solidFill>
                <a:schemeClr val="accent1">
                  <a:lumMod val="40000"/>
                  <a:lumOff val="60000"/>
                </a:schemeClr>
              </a:solidFill>
            </a:endParaRPr>
          </a:p>
        </p:txBody>
      </p:sp>
      <p:sp>
        <p:nvSpPr>
          <p:cNvPr id="3" name="Slayt Numarası Yer Tutucusu 2"/>
          <p:cNvSpPr>
            <a:spLocks noGrp="1"/>
          </p:cNvSpPr>
          <p:nvPr>
            <p:ph type="sldNum" sz="quarter" idx="12"/>
          </p:nvPr>
        </p:nvSpPr>
        <p:spPr/>
        <p:txBody>
          <a:bodyPr/>
          <a:lstStyle/>
          <a:p>
            <a:pPr>
              <a:defRPr/>
            </a:pPr>
            <a:fld id="{FF16F97C-866D-4F85-A1F6-DDF39F62CB6A}" type="slidenum">
              <a:rPr lang="en-CA" b="1" smtClean="0">
                <a:solidFill>
                  <a:schemeClr val="tx2">
                    <a:lumMod val="50000"/>
                  </a:schemeClr>
                </a:solidFill>
                <a:latin typeface="Calibri" panose="020F0502020204030204" pitchFamily="34" charset="0"/>
              </a:rPr>
              <a:pPr>
                <a:defRPr/>
              </a:pPr>
              <a:t>7</a:t>
            </a:fld>
            <a:endParaRPr lang="en-CA" b="1" dirty="0">
              <a:solidFill>
                <a:schemeClr val="tx2">
                  <a:lumMod val="50000"/>
                </a:schemeClr>
              </a:solidFill>
              <a:latin typeface="Calibri" panose="020F0502020204030204" pitchFamily="34" charset="0"/>
            </a:endParaRPr>
          </a:p>
        </p:txBody>
      </p:sp>
      <p:pic>
        <p:nvPicPr>
          <p:cNvPr id="21" name="Picture 11"/>
          <p:cNvPicPr>
            <a:picLocks/>
          </p:cNvPicPr>
          <p:nvPr/>
        </p:nvPicPr>
        <p:blipFill rotWithShape="1">
          <a:blip r:embed="rId15">
            <a:extLst>
              <a:ext uri="{28A0092B-C50C-407E-A947-70E740481C1C}">
                <a14:useLocalDpi xmlns:a14="http://schemas.microsoft.com/office/drawing/2010/main" val="0"/>
              </a:ext>
            </a:extLst>
          </a:blip>
          <a:srcRect t="13694" b="15555"/>
          <a:stretch/>
        </p:blipFill>
        <p:spPr bwMode="auto">
          <a:xfrm>
            <a:off x="2487405" y="5220921"/>
            <a:ext cx="892242" cy="6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686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F16F97C-866D-4F85-A1F6-DDF39F62CB6A}" type="slidenum">
              <a:rPr lang="en-CA" smtClean="0"/>
              <a:pPr>
                <a:defRPr/>
              </a:pPr>
              <a:t>8</a:t>
            </a:fld>
            <a:endParaRPr lang="en-CA"/>
          </a:p>
        </p:txBody>
      </p:sp>
      <p:graphicFrame>
        <p:nvGraphicFramePr>
          <p:cNvPr id="3" name="Group 2"/>
          <p:cNvGraphicFramePr>
            <a:graphicFrameLocks/>
          </p:cNvGraphicFramePr>
          <p:nvPr>
            <p:extLst/>
          </p:nvPr>
        </p:nvGraphicFramePr>
        <p:xfrm>
          <a:off x="1753321" y="187948"/>
          <a:ext cx="8647297" cy="6600800"/>
        </p:xfrm>
        <a:graphic>
          <a:graphicData uri="http://schemas.openxmlformats.org/drawingml/2006/table">
            <a:tbl>
              <a:tblPr/>
              <a:tblGrid>
                <a:gridCol w="1544638"/>
                <a:gridCol w="3654425"/>
                <a:gridCol w="2414536"/>
                <a:gridCol w="116840"/>
                <a:gridCol w="916858"/>
              </a:tblGrid>
              <a:tr h="380992">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AR-GE, İNOVASYON VE ENDÜSTRİYEL UYGULAMA DESTEK PROGRAMI</a:t>
                      </a:r>
                      <a:endParaRPr kumimoji="0" lang="tr-TR" sz="1800" b="1" i="0"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cs typeface="Times New Roman" pitchFamily="18" charset="0"/>
                        </a:rPr>
                        <a:t>Destek Üst Limiti (TL)</a:t>
                      </a:r>
                      <a:endParaRPr kumimoji="0" lang="tr-TR" sz="2000" b="0"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cs typeface="Times New Roman" pitchFamily="18" charset="0"/>
                        </a:rPr>
                        <a:t>Destek Oranı (%)</a:t>
                      </a:r>
                      <a:endParaRPr kumimoji="0" lang="tr-TR" sz="1500" b="0"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r>
              <a:tr h="289552">
                <a:tc gridSpan="5">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bg1"/>
                          </a:solidFill>
                          <a:effectLst/>
                          <a:latin typeface="Arial" charset="0"/>
                          <a:cs typeface="Times New Roman" pitchFamily="18" charset="0"/>
                        </a:rPr>
                        <a:t>AR-GE VE İNOVASYON PROGRAM</a:t>
                      </a:r>
                      <a:r>
                        <a:rPr kumimoji="0" lang="tr-TR" sz="1400" b="1" i="0" u="none" strike="noStrike" cap="none" normalizeH="0" baseline="0" dirty="0" smtClean="0">
                          <a:ln>
                            <a:noFill/>
                          </a:ln>
                          <a:solidFill>
                            <a:schemeClr val="bg1"/>
                          </a:solidFill>
                          <a:effectLst>
                            <a:outerShdw blurRad="38100" dist="38100" dir="2700000" algn="tl">
                              <a:srgbClr val="FFFFFF"/>
                            </a:outerShdw>
                          </a:effectLst>
                          <a:latin typeface="Arial" charset="0"/>
                          <a:cs typeface="Times New Roman" pitchFamily="18" charset="0"/>
                        </a:rPr>
                        <a:t>I</a:t>
                      </a:r>
                      <a:endParaRPr kumimoji="0" lang="tr-TR" sz="2400" b="1" i="0" u="none" strike="noStrike" cap="none" normalizeH="0" baseline="0" dirty="0" smtClean="0">
                        <a:ln>
                          <a:noFill/>
                        </a:ln>
                        <a:solidFill>
                          <a:schemeClr val="bg1"/>
                        </a:solidFill>
                        <a:effectLst>
                          <a:outerShdw blurRad="38100" dist="38100" dir="2700000" algn="tl">
                            <a:srgbClr val="FFFFFF"/>
                          </a:outerShdw>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14100">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Arial" charset="0"/>
                          <a:cs typeface="Times New Roman" pitchFamily="18" charset="0"/>
                        </a:rPr>
                        <a:t>İşlik Desteği </a:t>
                      </a:r>
                      <a:endParaRPr kumimoji="0" lang="tr-TR" sz="1100" b="0"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Arial" charset="0"/>
                          <a:cs typeface="Times New Roman" pitchFamily="18" charset="0"/>
                        </a:rPr>
                        <a:t>İşliklerden bedel alınmaz</a:t>
                      </a:r>
                      <a:endParaRPr kumimoji="0" lang="tr-TR" sz="18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r>
              <a:tr h="393219">
                <a:tc rowSpan="2"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Arial" charset="0"/>
                          <a:cs typeface="Times New Roman" pitchFamily="18" charset="0"/>
                        </a:rPr>
                        <a:t>Kira Desteği  ( Girişimciler için)</a:t>
                      </a:r>
                      <a:endParaRPr kumimoji="0" lang="tr-TR" sz="1100" b="0"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tr-TR"/>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cs typeface="Times New Roman" pitchFamily="18" charset="0"/>
                        </a:rPr>
                        <a:t>Teknopark sınırları içinde </a:t>
                      </a:r>
                      <a:r>
                        <a:rPr kumimoji="0" lang="tr-TR" sz="1600" b="1" i="0" u="none" strike="noStrike" cap="none" normalizeH="0" baseline="0" dirty="0" smtClean="0">
                          <a:ln>
                            <a:noFill/>
                          </a:ln>
                          <a:solidFill>
                            <a:schemeClr val="tx1"/>
                          </a:solidFill>
                          <a:effectLst/>
                          <a:latin typeface="Arial" charset="0"/>
                          <a:cs typeface="Times New Roman" pitchFamily="18" charset="0"/>
                        </a:rPr>
                        <a:t>30.000</a:t>
                      </a:r>
                      <a:endParaRPr kumimoji="0" lang="tr-TR" sz="28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24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charset="0"/>
                          <a:cs typeface="Times New Roman" pitchFamily="18" charset="0"/>
                        </a:rPr>
                        <a:t>75</a:t>
                      </a:r>
                      <a:endParaRPr kumimoji="0" lang="tr-TR" sz="24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22327">
                <a:tc gridSpan="2" vMerge="1">
                  <a:txBody>
                    <a:bodyPr/>
                    <a:lstStyle/>
                    <a:p>
                      <a:endParaRPr lang="tr-TR"/>
                    </a:p>
                  </a:txBody>
                  <a:tcPr/>
                </a:tc>
                <a:tc hMerge="1" vMerge="1">
                  <a:txBody>
                    <a:bodyPr/>
                    <a:lstStyle/>
                    <a:p>
                      <a:endParaRPr lang="tr-TR"/>
                    </a:p>
                  </a:txBody>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spc="0" normalizeH="0" baseline="0" noProof="0" dirty="0" smtClean="0">
                          <a:ln>
                            <a:noFill/>
                          </a:ln>
                          <a:solidFill>
                            <a:schemeClr val="tx1"/>
                          </a:solidFill>
                          <a:effectLst/>
                          <a:uLnTx/>
                          <a:uFillTx/>
                          <a:latin typeface="Arial" charset="0"/>
                          <a:ea typeface="+mn-ea"/>
                          <a:cs typeface="Times New Roman" pitchFamily="18" charset="0"/>
                        </a:rPr>
                        <a:t>Teknopark sınırları dışında  </a:t>
                      </a:r>
                      <a:r>
                        <a:rPr kumimoji="0" lang="tr-TR" sz="1400" b="1" i="0" u="none" strike="noStrike" kern="1200" cap="none" spc="0" normalizeH="0" baseline="0" noProof="0" dirty="0" smtClean="0">
                          <a:ln>
                            <a:noFill/>
                          </a:ln>
                          <a:solidFill>
                            <a:schemeClr val="tx1"/>
                          </a:solidFill>
                          <a:effectLst/>
                          <a:uLnTx/>
                          <a:uFillTx/>
                          <a:latin typeface="Arial" charset="0"/>
                          <a:ea typeface="+mn-ea"/>
                          <a:cs typeface="Times New Roman" pitchFamily="18" charset="0"/>
                        </a:rPr>
                        <a:t>24.000</a:t>
                      </a:r>
                      <a:endParaRPr kumimoji="0" lang="tr-TR" sz="15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endParaRPr lang="tr-TR"/>
                    </a:p>
                  </a:txBody>
                  <a:tcPr/>
                </a:tc>
                <a:tc vMerge="1">
                  <a:txBody>
                    <a:bodyPr/>
                    <a:lstStyle/>
                    <a:p>
                      <a:endParaRPr lang="tr-TR"/>
                    </a:p>
                  </a:txBody>
                  <a:tcPr/>
                </a:tc>
              </a:tr>
              <a:tr h="411472">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Arial" charset="0"/>
                          <a:cs typeface="Times New Roman" pitchFamily="18" charset="0"/>
                        </a:rPr>
                        <a:t>Makine-Teçhizat, Donanım, Hammadde, Yazılım ve Hizmet Alımı Giderleri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Arial" charset="0"/>
                          <a:cs typeface="Times New Roman" pitchFamily="18" charset="0"/>
                        </a:rPr>
                        <a:t>Desteği </a:t>
                      </a:r>
                      <a:endParaRPr kumimoji="0" lang="tr-TR" sz="1100" b="0"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charset="0"/>
                          <a:cs typeface="Times New Roman" pitchFamily="18" charset="0"/>
                        </a:rPr>
                        <a:t>150.000</a:t>
                      </a:r>
                      <a:endParaRPr kumimoji="0" lang="tr-TR" sz="24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000"/>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24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charset="0"/>
                          <a:cs typeface="Times New Roman" pitchFamily="18" charset="0"/>
                        </a:rPr>
                        <a:t>75 </a:t>
                      </a:r>
                      <a:endParaRPr kumimoji="0" lang="tr-TR" sz="2400" b="1" i="0" u="none" strike="noStrike" cap="none" normalizeH="0" baseline="0" dirty="0" smtClean="0">
                        <a:ln>
                          <a:noFill/>
                        </a:ln>
                        <a:solidFill>
                          <a:schemeClr val="tx1"/>
                        </a:solidFill>
                        <a:effectLst/>
                        <a:latin typeface="Arial"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24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11472">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lumMod val="95000"/>
                              <a:lumOff val="5000"/>
                            </a:schemeClr>
                          </a:solidFill>
                          <a:effectLst/>
                          <a:latin typeface="Arial" charset="0"/>
                          <a:cs typeface="Times New Roman" pitchFamily="18" charset="0"/>
                        </a:rPr>
                        <a:t>Makine-Teçhizat, Donanım, Hammadde, Yazılım ve Hizmet Alımı Giderleri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lumMod val="95000"/>
                              <a:lumOff val="5000"/>
                            </a:schemeClr>
                          </a:solidFill>
                          <a:effectLst/>
                          <a:latin typeface="Arial" charset="0"/>
                          <a:cs typeface="Times New Roman" pitchFamily="18" charset="0"/>
                        </a:rPr>
                        <a:t>Desteği</a:t>
                      </a:r>
                      <a:r>
                        <a:rPr kumimoji="0" lang="tr-TR" sz="1100" b="1" i="0" u="none" strike="noStrike" cap="none" normalizeH="0" baseline="0" dirty="0" smtClean="0">
                          <a:ln>
                            <a:noFill/>
                          </a:ln>
                          <a:solidFill>
                            <a:schemeClr val="tx1"/>
                          </a:solidFill>
                          <a:effectLst/>
                          <a:latin typeface="Arial" charset="0"/>
                          <a:cs typeface="Times New Roman" pitchFamily="18" charset="0"/>
                        </a:rPr>
                        <a:t> (</a:t>
                      </a:r>
                      <a:r>
                        <a:rPr kumimoji="0" lang="tr-TR" sz="1100" b="1" i="0" u="none" strike="noStrike" cap="none" normalizeH="0" baseline="0" dirty="0" smtClean="0">
                          <a:ln>
                            <a:noFill/>
                          </a:ln>
                          <a:solidFill>
                            <a:srgbClr val="FF0000"/>
                          </a:solidFill>
                          <a:effectLst/>
                          <a:latin typeface="Arial" charset="0"/>
                          <a:cs typeface="Times New Roman" pitchFamily="18" charset="0"/>
                        </a:rPr>
                        <a:t>Geri Ödemeli)</a:t>
                      </a:r>
                      <a:endParaRPr kumimoji="0" lang="tr-TR" sz="1100" b="0" i="0" u="none" strike="noStrike" cap="none" normalizeH="0" baseline="0" dirty="0" smtClean="0">
                        <a:ln>
                          <a:noFill/>
                        </a:ln>
                        <a:solidFill>
                          <a:srgbClr val="FF0000"/>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charset="0"/>
                          <a:cs typeface="Times New Roman" pitchFamily="18" charset="0"/>
                        </a:rPr>
                        <a:t>300.000</a:t>
                      </a:r>
                      <a:endParaRPr kumimoji="0" lang="tr-TR" sz="24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000"/>
                    </a:solidFill>
                  </a:tcPr>
                </a:tc>
                <a:tc hMerge="1">
                  <a:txBody>
                    <a:bodyPr/>
                    <a:lstStyle/>
                    <a:p>
                      <a:endParaRPr lang="tr-TR"/>
                    </a:p>
                  </a:txBody>
                  <a:tcPr/>
                </a:tc>
                <a:tc vMerge="1">
                  <a:txBody>
                    <a:bodyPr/>
                    <a:lstStyle/>
                    <a:p>
                      <a:endParaRPr lang="tr-TR"/>
                    </a:p>
                  </a:txBody>
                  <a:tcPr/>
                </a:tc>
              </a:tr>
              <a:tr h="289552">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Arial" charset="0"/>
                          <a:cs typeface="Times New Roman" pitchFamily="18" charset="0"/>
                        </a:rPr>
                        <a:t>Personel Gideri Desteği</a:t>
                      </a:r>
                      <a:endParaRPr kumimoji="0" lang="tr-TR" sz="1100" b="0"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cs typeface="Times New Roman" pitchFamily="18" charset="0"/>
                        </a:rPr>
                        <a:t>150.000</a:t>
                      </a:r>
                      <a:endParaRPr kumimoji="0" lang="tr-TR" sz="20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24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charset="0"/>
                          <a:cs typeface="Times New Roman" pitchFamily="18" charset="0"/>
                        </a:rPr>
                        <a:t>75</a:t>
                      </a:r>
                      <a:endParaRPr kumimoji="0" lang="tr-TR" sz="24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9552">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Arial" charset="0"/>
                          <a:cs typeface="Times New Roman" pitchFamily="18" charset="0"/>
                        </a:rPr>
                        <a:t>Başlangıç Sermayesi Desteği </a:t>
                      </a:r>
                      <a:endParaRPr kumimoji="0" lang="tr-TR" sz="1100" b="0"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cs typeface="Times New Roman" pitchFamily="18" charset="0"/>
                        </a:rPr>
                        <a:t>20.000</a:t>
                      </a:r>
                      <a:endParaRPr kumimoji="0" lang="tr-TR" sz="20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B050"/>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24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charset="0"/>
                          <a:cs typeface="Times New Roman" pitchFamily="18" charset="0"/>
                        </a:rPr>
                        <a:t>100</a:t>
                      </a:r>
                      <a:endParaRPr kumimoji="0" lang="tr-TR" sz="24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B050"/>
                    </a:solidFill>
                  </a:tcPr>
                </a:tc>
              </a:tr>
              <a:tr h="289552">
                <a:tc rowSpan="6">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Arial" charset="0"/>
                          <a:cs typeface="Times New Roman" pitchFamily="18" charset="0"/>
                        </a:rPr>
                        <a:t>Proje Geliştirme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Arial" charset="0"/>
                          <a:cs typeface="Times New Roman" pitchFamily="18" charset="0"/>
                        </a:rPr>
                        <a:t>Desteği</a:t>
                      </a:r>
                      <a:endParaRPr kumimoji="0" lang="tr-TR" sz="1100" b="0"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cs typeface="Times New Roman" pitchFamily="18" charset="0"/>
                        </a:rPr>
                        <a:t>Proje Danışmanlık Desteği</a:t>
                      </a:r>
                      <a:endParaRPr kumimoji="0" lang="tr-TR" sz="1500" b="0"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charset="0"/>
                          <a:cs typeface="Times New Roman" pitchFamily="18" charset="0"/>
                        </a:rPr>
                        <a:t>25.000</a:t>
                      </a:r>
                      <a:endParaRPr kumimoji="0" lang="tr-TR" sz="24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24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6">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charset="0"/>
                          <a:cs typeface="Times New Roman" pitchFamily="18" charset="0"/>
                        </a:rPr>
                        <a:t>75</a:t>
                      </a:r>
                      <a:endParaRPr kumimoji="0" lang="tr-TR" sz="24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59072">
                <a:tc vMerge="1">
                  <a:txBody>
                    <a:bodyPr/>
                    <a:lstStyle/>
                    <a:p>
                      <a:endParaRPr lang="tr-T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cs typeface="Times New Roman" pitchFamily="18" charset="0"/>
                        </a:rPr>
                        <a:t>Eğitim Desteği</a:t>
                      </a:r>
                      <a:endParaRPr kumimoji="0" lang="tr-TR" sz="1500" b="0"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cs typeface="Times New Roman" pitchFamily="18" charset="0"/>
                        </a:rPr>
                        <a:t>10.000</a:t>
                      </a:r>
                      <a:endParaRPr kumimoji="0" lang="tr-TR" sz="20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vMerge="1">
                  <a:txBody>
                    <a:bodyPr/>
                    <a:lstStyle/>
                    <a:p>
                      <a:endParaRPr lang="tr-TR"/>
                    </a:p>
                  </a:txBody>
                  <a:tcPr/>
                </a:tc>
              </a:tr>
              <a:tr h="259072">
                <a:tc vMerge="1">
                  <a:txBody>
                    <a:bodyPr/>
                    <a:lstStyle/>
                    <a:p>
                      <a:endParaRPr lang="tr-T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cs typeface="Times New Roman" pitchFamily="18" charset="0"/>
                        </a:rPr>
                        <a:t>Sınai ve Fikri Mülkiyet Hakları Desteği </a:t>
                      </a:r>
                      <a:endParaRPr kumimoji="0" lang="tr-TR" sz="1500" b="0"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cs typeface="Times New Roman" pitchFamily="18" charset="0"/>
                        </a:rPr>
                        <a:t>20.000</a:t>
                      </a:r>
                      <a:endParaRPr kumimoji="0" lang="tr-TR" sz="20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vMerge="1">
                  <a:txBody>
                    <a:bodyPr/>
                    <a:lstStyle/>
                    <a:p>
                      <a:endParaRPr lang="tr-TR"/>
                    </a:p>
                  </a:txBody>
                  <a:tcPr/>
                </a:tc>
              </a:tr>
              <a:tr h="259072">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cs typeface="Times New Roman" pitchFamily="18" charset="0"/>
                        </a:rPr>
                        <a:t>Proje Tanıtım Desteği</a:t>
                      </a:r>
                      <a:endParaRPr kumimoji="0" lang="tr-TR" sz="1500" b="0"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cs typeface="Times New Roman" pitchFamily="18" charset="0"/>
                        </a:rPr>
                        <a:t>5.000</a:t>
                      </a:r>
                      <a:endParaRPr kumimoji="0" lang="tr-TR" sz="20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vMerge="1">
                  <a:txBody>
                    <a:bodyPr/>
                    <a:lstStyle/>
                    <a:p>
                      <a:endParaRPr lang="tr-TR"/>
                    </a:p>
                  </a:txBody>
                  <a:tcPr/>
                </a:tc>
              </a:tr>
              <a:tr h="380992">
                <a:tc vMerge="1">
                  <a:txBody>
                    <a:bodyPr/>
                    <a:lstStyle/>
                    <a:p>
                      <a:endParaRPr lang="tr-T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cs typeface="Times New Roman" pitchFamily="18" charset="0"/>
                        </a:rPr>
                        <a:t>Yurtiçi ve Yurtdışı Kongre/Konferans/Fuar Ziyareti/Teknolojik İşbirliği Ziyareti Desteği</a:t>
                      </a:r>
                      <a:endParaRPr kumimoji="0" lang="tr-TR" sz="1500" b="0"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cs typeface="Times New Roman" pitchFamily="18" charset="0"/>
                        </a:rPr>
                        <a:t>15.000</a:t>
                      </a:r>
                      <a:endParaRPr kumimoji="0" lang="tr-TR" sz="20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vMerge="1">
                  <a:txBody>
                    <a:bodyPr/>
                    <a:lstStyle/>
                    <a:p>
                      <a:endParaRPr lang="tr-TR"/>
                    </a:p>
                  </a:txBody>
                  <a:tcPr/>
                </a:tc>
              </a:tr>
              <a:tr h="259072">
                <a:tc vMerge="1">
                  <a:txBody>
                    <a:bodyPr/>
                    <a:lstStyle/>
                    <a:p>
                      <a:endParaRPr lang="tr-T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cs typeface="Times New Roman" pitchFamily="18" charset="0"/>
                        </a:rPr>
                        <a:t>Test, Analiz, Belgelendirme Desteği</a:t>
                      </a:r>
                      <a:endParaRPr kumimoji="0" lang="tr-TR" sz="1500" b="0"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cs typeface="Times New Roman" pitchFamily="18" charset="0"/>
                        </a:rPr>
                        <a:t>25.000</a:t>
                      </a:r>
                      <a:endParaRPr kumimoji="0" lang="tr-TR" sz="20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vMerge="1">
                  <a:txBody>
                    <a:bodyPr/>
                    <a:lstStyle/>
                    <a:p>
                      <a:endParaRPr lang="tr-TR"/>
                    </a:p>
                  </a:txBody>
                  <a:tcPr/>
                </a:tc>
              </a:tr>
              <a:tr h="320032">
                <a:tc gridSpan="5">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Arial" charset="0"/>
                          <a:cs typeface="Times New Roman" pitchFamily="18" charset="0"/>
                        </a:rPr>
                        <a:t>ENDÜSTRİYEL UYGULAMA PROGRAMI</a:t>
                      </a:r>
                      <a:r>
                        <a:rPr kumimoji="0" lang="tr-TR" sz="1600" b="1" i="0" u="none" strike="noStrike" cap="none" normalizeH="0" baseline="0" dirty="0" smtClean="0">
                          <a:ln>
                            <a:noFill/>
                          </a:ln>
                          <a:solidFill>
                            <a:schemeClr val="tx1"/>
                          </a:solidFill>
                          <a:effectLst/>
                          <a:latin typeface="Arial" charset="0"/>
                          <a:cs typeface="Times New Roman" pitchFamily="18" charset="0"/>
                        </a:rPr>
                        <a:t> </a:t>
                      </a:r>
                      <a:endParaRPr kumimoji="0" lang="tr-TR" sz="16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59072">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Arial" charset="0"/>
                          <a:cs typeface="Times New Roman" pitchFamily="18" charset="0"/>
                        </a:rPr>
                        <a:t>Kira Desteği ( Girişimciler için)</a:t>
                      </a:r>
                      <a:endParaRPr kumimoji="0" lang="tr-TR" sz="1100" b="0"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cs typeface="Times New Roman" pitchFamily="18" charset="0"/>
                        </a:rPr>
                        <a:t>18.000</a:t>
                      </a:r>
                      <a:endParaRPr kumimoji="0" lang="tr-TR" sz="20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20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cs typeface="Times New Roman" pitchFamily="18" charset="0"/>
                        </a:rPr>
                        <a:t>75</a:t>
                      </a:r>
                      <a:endParaRPr kumimoji="0" lang="tr-TR" sz="20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59072">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Arial" charset="0"/>
                          <a:cs typeface="Times New Roman" pitchFamily="18" charset="0"/>
                        </a:rPr>
                        <a:t>Personel Gideri Desteği</a:t>
                      </a:r>
                      <a:endParaRPr kumimoji="0" lang="tr-TR" sz="1100" b="0"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cs typeface="Times New Roman" pitchFamily="18" charset="0"/>
                        </a:rPr>
                        <a:t>150.000</a:t>
                      </a:r>
                      <a:endParaRPr kumimoji="0" lang="tr-TR" sz="20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20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cs typeface="Times New Roman" pitchFamily="18" charset="0"/>
                        </a:rPr>
                        <a:t>75</a:t>
                      </a:r>
                      <a:endParaRPr kumimoji="0" lang="tr-TR" sz="20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42082">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Arial" charset="0"/>
                          <a:cs typeface="Times New Roman" pitchFamily="18" charset="0"/>
                        </a:rPr>
                        <a:t>Makine-Teçhizat, Donanım, Sarf Malzemesi, Yazılım ve Tasarım </a:t>
                      </a:r>
                      <a:r>
                        <a:rPr kumimoji="0" lang="tr-TR" sz="1100" b="1" i="0" u="none" strike="noStrike" cap="none" normalizeH="0" baseline="0" dirty="0" err="1" smtClean="0">
                          <a:ln>
                            <a:noFill/>
                          </a:ln>
                          <a:solidFill>
                            <a:schemeClr val="tx1"/>
                          </a:solidFill>
                          <a:effectLst/>
                          <a:latin typeface="Arial" charset="0"/>
                          <a:cs typeface="Times New Roman" pitchFamily="18" charset="0"/>
                        </a:rPr>
                        <a:t>Gid</a:t>
                      </a:r>
                      <a:r>
                        <a:rPr kumimoji="0" lang="tr-TR" sz="1100" b="1" i="0" u="none" strike="noStrike" cap="none" normalizeH="0" baseline="0" dirty="0" smtClean="0">
                          <a:ln>
                            <a:noFill/>
                          </a:ln>
                          <a:solidFill>
                            <a:schemeClr val="tx1"/>
                          </a:solidFill>
                          <a:effectLst/>
                          <a:latin typeface="Arial" charset="0"/>
                          <a:cs typeface="Times New Roman" pitchFamily="18" charset="0"/>
                        </a:rPr>
                        <a:t>. Desteği </a:t>
                      </a:r>
                      <a:endParaRPr kumimoji="0" lang="tr-TR" sz="1100" b="0"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charset="0"/>
                          <a:cs typeface="Times New Roman" pitchFamily="18" charset="0"/>
                        </a:rPr>
                        <a:t>150.000</a:t>
                      </a:r>
                      <a:endParaRPr kumimoji="0" lang="tr-TR" sz="24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000"/>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20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cs typeface="Times New Roman" pitchFamily="18" charset="0"/>
                        </a:rPr>
                        <a:t>75  </a:t>
                      </a:r>
                      <a:endParaRPr kumimoji="0" lang="tr-TR" sz="2000" b="1" i="0" u="none" strike="noStrike" cap="none" normalizeH="0" baseline="0" dirty="0" smtClean="0">
                        <a:ln>
                          <a:noFill/>
                        </a:ln>
                        <a:solidFill>
                          <a:schemeClr val="tx1"/>
                        </a:solidFill>
                        <a:effectLst/>
                        <a:latin typeface="Arial"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20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11472">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Arial" charset="0"/>
                          <a:cs typeface="Times New Roman" pitchFamily="18" charset="0"/>
                        </a:rPr>
                        <a:t>Makine-Teçhizat, Donanım, Sarf Malzemesi, Yazılım ve Tasarım Giderleri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Arial" charset="0"/>
                          <a:cs typeface="Times New Roman" pitchFamily="18" charset="0"/>
                        </a:rPr>
                        <a:t>Desteği (</a:t>
                      </a:r>
                      <a:r>
                        <a:rPr kumimoji="0" lang="tr-TR" sz="1100" b="1" i="0" u="none" strike="noStrike" cap="none" normalizeH="0" baseline="0" dirty="0" smtClean="0">
                          <a:ln>
                            <a:noFill/>
                          </a:ln>
                          <a:solidFill>
                            <a:srgbClr val="FF0000"/>
                          </a:solidFill>
                          <a:effectLst/>
                          <a:latin typeface="Arial" charset="0"/>
                          <a:cs typeface="Times New Roman" pitchFamily="18" charset="0"/>
                        </a:rPr>
                        <a:t>Geri Ödemeli)</a:t>
                      </a:r>
                      <a:endParaRPr kumimoji="0" lang="tr-TR" sz="1100" b="1" i="0" u="none" strike="noStrike" cap="none" normalizeH="0" baseline="0" dirty="0" smtClean="0">
                        <a:ln>
                          <a:noFill/>
                        </a:ln>
                        <a:solidFill>
                          <a:srgbClr val="FF0000"/>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charset="0"/>
                          <a:cs typeface="Times New Roman" pitchFamily="18" charset="0"/>
                        </a:rPr>
                        <a:t>500.000</a:t>
                      </a:r>
                      <a:endParaRPr kumimoji="0" lang="tr-TR" sz="2400" b="1" i="0" u="none" strike="noStrike" cap="none" normalizeH="0" baseline="0" dirty="0" smtClean="0">
                        <a:ln>
                          <a:noFill/>
                        </a:ln>
                        <a:solidFill>
                          <a:schemeClr val="tx1"/>
                        </a:solidFill>
                        <a:effectLst/>
                        <a:latin typeface="Arial" charset="0"/>
                        <a:cs typeface="Arial" charset="0"/>
                      </a:endParaRPr>
                    </a:p>
                  </a:txBody>
                  <a:tcPr marT="38096" marB="380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000"/>
                    </a:solidFill>
                  </a:tcPr>
                </a:tc>
                <a:tc hMerge="1">
                  <a:txBody>
                    <a:bodyPr/>
                    <a:lstStyle/>
                    <a:p>
                      <a:endParaRPr lang="tr-TR"/>
                    </a:p>
                  </a:txBody>
                  <a:tcPr/>
                </a:tc>
                <a:tc vMerge="1">
                  <a:txBody>
                    <a:bodyPr/>
                    <a:lstStyle/>
                    <a:p>
                      <a:endParaRPr lang="tr-TR"/>
                    </a:p>
                  </a:txBody>
                  <a:tcPr/>
                </a:tc>
              </a:tr>
            </a:tbl>
          </a:graphicData>
        </a:graphic>
      </p:graphicFrame>
    </p:spTree>
    <p:extLst>
      <p:ext uri="{BB962C8B-B14F-4D97-AF65-F5344CB8AC3E}">
        <p14:creationId xmlns:p14="http://schemas.microsoft.com/office/powerpoint/2010/main" val="2578246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056270" y="2264209"/>
            <a:ext cx="996421" cy="10001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9653320" y="199110"/>
            <a:ext cx="724965" cy="480888"/>
          </a:xfrm>
          <a:prstGeom prst="rect">
            <a:avLst/>
          </a:prstGeom>
          <a:noFill/>
          <a:ln w="9525">
            <a:noFill/>
            <a:miter lim="800000"/>
            <a:headEnd/>
            <a:tailEnd/>
          </a:ln>
        </p:spPr>
      </p:pic>
      <p:sp>
        <p:nvSpPr>
          <p:cNvPr id="4" name="3 Metin kutusu"/>
          <p:cNvSpPr txBox="1"/>
          <p:nvPr/>
        </p:nvSpPr>
        <p:spPr>
          <a:xfrm>
            <a:off x="3107306" y="2264202"/>
            <a:ext cx="7521541" cy="2790651"/>
          </a:xfrm>
          <a:prstGeom prst="rect">
            <a:avLst/>
          </a:prstGeom>
          <a:noFill/>
        </p:spPr>
        <p:txBody>
          <a:bodyPr wrap="square" lIns="91072" tIns="45537" rIns="91072" bIns="45537" rtlCol="0">
            <a:spAutoFit/>
          </a:bodyPr>
          <a:lstStyle/>
          <a:p>
            <a:pPr algn="just"/>
            <a:r>
              <a:rPr lang="tr-TR" sz="4384" b="1" dirty="0">
                <a:solidFill>
                  <a:srgbClr val="005F6E"/>
                </a:solidFill>
                <a:effectLst>
                  <a:outerShdw blurRad="38100" dist="38100" dir="2700000" algn="tl">
                    <a:srgbClr val="000000">
                      <a:alpha val="43137"/>
                    </a:srgbClr>
                  </a:outerShdw>
                </a:effectLst>
              </a:rPr>
              <a:t>Stratejik Ürün Destek Programı:</a:t>
            </a:r>
          </a:p>
          <a:p>
            <a:pPr algn="just"/>
            <a:endParaRPr lang="tr-TR" sz="4384" b="1" dirty="0">
              <a:solidFill>
                <a:srgbClr val="005F6E"/>
              </a:solidFill>
              <a:effectLst>
                <a:outerShdw blurRad="38100" dist="38100" dir="2700000" algn="tl">
                  <a:srgbClr val="000000">
                    <a:alpha val="43137"/>
                  </a:srgbClr>
                </a:outerShdw>
              </a:effectLst>
            </a:endParaRPr>
          </a:p>
          <a:p>
            <a:pPr algn="just"/>
            <a:r>
              <a:rPr lang="tr-TR" sz="4384" b="1" dirty="0">
                <a:solidFill>
                  <a:srgbClr val="005F6E"/>
                </a:solidFill>
                <a:effectLst>
                  <a:outerShdw blurRad="38100" dist="38100" dir="2700000" algn="tl">
                    <a:srgbClr val="000000">
                      <a:alpha val="43137"/>
                    </a:srgbClr>
                  </a:outerShdw>
                </a:effectLst>
              </a:rPr>
              <a:t>Cari Açığı Azaltacak </a:t>
            </a:r>
            <a:r>
              <a:rPr lang="tr-TR" sz="4384" b="1" dirty="0" smtClean="0">
                <a:solidFill>
                  <a:srgbClr val="005F6E"/>
                </a:solidFill>
                <a:effectLst>
                  <a:outerShdw blurRad="38100" dist="38100" dir="2700000" algn="tl">
                    <a:srgbClr val="000000">
                      <a:alpha val="43137"/>
                    </a:srgbClr>
                  </a:outerShdw>
                </a:effectLst>
              </a:rPr>
              <a:t>Ürünlerin Yerli Üretiminin </a:t>
            </a:r>
            <a:r>
              <a:rPr lang="tr-TR" sz="4384" b="1" dirty="0">
                <a:solidFill>
                  <a:srgbClr val="005F6E"/>
                </a:solidFill>
                <a:effectLst>
                  <a:outerShdw blurRad="38100" dist="38100" dir="2700000" algn="tl">
                    <a:srgbClr val="000000">
                      <a:alpha val="43137"/>
                    </a:srgbClr>
                  </a:outerShdw>
                </a:effectLst>
              </a:rPr>
              <a:t>Desteklenmesi  </a:t>
            </a:r>
          </a:p>
        </p:txBody>
      </p:sp>
      <p:sp>
        <p:nvSpPr>
          <p:cNvPr id="2" name="Slayt Numarası Yer Tutucusu 1"/>
          <p:cNvSpPr>
            <a:spLocks noGrp="1"/>
          </p:cNvSpPr>
          <p:nvPr>
            <p:ph type="sldNum" sz="quarter" idx="12"/>
          </p:nvPr>
        </p:nvSpPr>
        <p:spPr>
          <a:xfrm>
            <a:off x="7939050" y="6332988"/>
            <a:ext cx="2125698" cy="363773"/>
          </a:xfrm>
        </p:spPr>
        <p:txBody>
          <a:bodyPr/>
          <a:lstStyle/>
          <a:p>
            <a:pPr>
              <a:defRPr/>
            </a:pPr>
            <a:fld id="{FF16F97C-866D-4F85-A1F6-DDF39F62CB6A}" type="slidenum">
              <a:rPr lang="en-CA" smtClean="0"/>
              <a:pPr>
                <a:defRPr/>
              </a:pPr>
              <a:t>9</a:t>
            </a:fld>
            <a:endParaRPr lang="en-CA" dirty="0"/>
          </a:p>
        </p:txBody>
      </p:sp>
      <p:pic>
        <p:nvPicPr>
          <p:cNvPr id="10" name="Resim 9"/>
          <p:cNvPicPr/>
          <p:nvPr/>
        </p:nvPicPr>
        <p:blipFill>
          <a:blip r:embed="rId4" cstate="print">
            <a:extLst>
              <a:ext uri="{28A0092B-C50C-407E-A947-70E740481C1C}">
                <a14:useLocalDpi xmlns:a14="http://schemas.microsoft.com/office/drawing/2010/main" val="0"/>
              </a:ext>
            </a:extLst>
          </a:blip>
          <a:stretch>
            <a:fillRect/>
          </a:stretch>
        </p:blipFill>
        <p:spPr>
          <a:xfrm>
            <a:off x="4997657" y="192474"/>
            <a:ext cx="2439204" cy="1760111"/>
          </a:xfrm>
          <a:prstGeom prst="rect">
            <a:avLst/>
          </a:prstGeom>
        </p:spPr>
      </p:pic>
      <p:sp>
        <p:nvSpPr>
          <p:cNvPr id="7" name="Komut Düğmesi: Geri veya Önceki 6">
            <a:hlinkClick r:id="rId5" action="ppaction://hlinksldjump" highlightClick="1"/>
          </p:cNvPr>
          <p:cNvSpPr/>
          <p:nvPr/>
        </p:nvSpPr>
        <p:spPr>
          <a:xfrm>
            <a:off x="11679008" y="6512644"/>
            <a:ext cx="467544" cy="31277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solidFill>
                <a:prstClr val="black"/>
              </a:solidFill>
            </a:endParaRPr>
          </a:p>
        </p:txBody>
      </p:sp>
    </p:spTree>
    <p:extLst>
      <p:ext uri="{BB962C8B-B14F-4D97-AF65-F5344CB8AC3E}">
        <p14:creationId xmlns:p14="http://schemas.microsoft.com/office/powerpoint/2010/main" val="3868379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0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tegral">
  <a:themeElements>
    <a:clrScheme name="E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E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21613</TotalTime>
  <Words>1753</Words>
  <Application>Microsoft Office PowerPoint</Application>
  <PresentationFormat>Özel</PresentationFormat>
  <Paragraphs>366</Paragraphs>
  <Slides>29</Slides>
  <Notes>7</Notes>
  <HiddenSlides>0</HiddenSlides>
  <MMClips>0</MMClips>
  <ScaleCrop>false</ScaleCrop>
  <HeadingPairs>
    <vt:vector size="6" baseType="variant">
      <vt:variant>
        <vt:lpstr>Kullanılan Yazı Tipleri</vt:lpstr>
      </vt:variant>
      <vt:variant>
        <vt:i4>14</vt:i4>
      </vt:variant>
      <vt:variant>
        <vt:lpstr>Tema</vt:lpstr>
      </vt:variant>
      <vt:variant>
        <vt:i4>2</vt:i4>
      </vt:variant>
      <vt:variant>
        <vt:lpstr>Slayt Başlıkları</vt:lpstr>
      </vt:variant>
      <vt:variant>
        <vt:i4>29</vt:i4>
      </vt:variant>
    </vt:vector>
  </HeadingPairs>
  <TitlesOfParts>
    <vt:vector size="45" baseType="lpstr">
      <vt:lpstr>Microsoft YaHei</vt:lpstr>
      <vt:lpstr>Arial</vt:lpstr>
      <vt:lpstr>Arial Tur</vt:lpstr>
      <vt:lpstr>Calibri</vt:lpstr>
      <vt:lpstr>Open Sans</vt:lpstr>
      <vt:lpstr>Roboto Black</vt:lpstr>
      <vt:lpstr>Segoe UI</vt:lpstr>
      <vt:lpstr>Tahoma</vt:lpstr>
      <vt:lpstr>Times New Roman</vt:lpstr>
      <vt:lpstr>Tw Cen MT</vt:lpstr>
      <vt:lpstr>Tw Cen MT Condensed</vt:lpstr>
      <vt:lpstr>Wingdings</vt:lpstr>
      <vt:lpstr>Wingdings 3</vt:lpstr>
      <vt:lpstr>ヒラギノ角ゴ Pro W3</vt:lpstr>
      <vt:lpstr>10_Ofis Teması</vt:lpstr>
      <vt:lpstr>Entegral</vt:lpstr>
      <vt:lpstr>PowerPoint Sunusu</vt:lpstr>
      <vt:lpstr>KAMU-ÜNİVERSİTE-SANAYİ İŞBİRLİĞİ (KÜSİ)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AMAÇ</vt:lpstr>
      <vt:lpstr>AMAÇ</vt:lpstr>
      <vt:lpstr>PowerPoint Sunusu</vt:lpstr>
      <vt:lpstr>PowerPoint Sunusu</vt:lpstr>
      <vt:lpstr>PowerPoint Sunusu</vt:lpstr>
      <vt:lpstr>PowerPoint Sunusu</vt:lpstr>
      <vt:lpstr>PowerPoint Sunusu</vt:lpstr>
      <vt:lpstr>PowerPoint Sunusu</vt:lpstr>
      <vt:lpstr>PowerPoint Sunusu</vt:lpstr>
      <vt:lpstr>PowerPoint Sunusu</vt:lpstr>
      <vt:lpstr>BAMS Kapsamında Elektronik Ortamda Alınmaya Başlanan Evraklar</vt:lpstr>
      <vt:lpstr>e-Devlet Entegrasyonu</vt:lpstr>
      <vt:lpstr>PowerPoint Sunusu</vt:lpstr>
    </vt:vector>
  </TitlesOfParts>
  <Company>Investintech</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A2E_Engine</dc:creator>
  <cp:lastModifiedBy>Hp</cp:lastModifiedBy>
  <cp:revision>1829</cp:revision>
  <cp:lastPrinted>2018-10-02T06:04:17Z</cp:lastPrinted>
  <dcterms:created xsi:type="dcterms:W3CDTF">2011-08-16T10:46:40Z</dcterms:created>
  <dcterms:modified xsi:type="dcterms:W3CDTF">2019-03-21T06:21:43Z</dcterms:modified>
</cp:coreProperties>
</file>