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BBDD1E6-92F6-42A7-B218-98FD5FEBDEEC}">
  <a:tblStyle styleId="{0BBDD1E6-92F6-42A7-B218-98FD5FEBDEE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fill>
          <a:solidFill>
            <a:srgbClr val="D0DEE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0DEEF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9" name="Google Shape;26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0" name="Google Shape;28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3" name="Google Shape;29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5" name="Google Shape;30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5" name="Google Shape;31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5" name="Google Shape;325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Slaydı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ve İçerik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ölüm Üst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6F9FC"/>
            </a:gs>
            <a:gs pos="47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23.png"/><Relationship Id="rId5" Type="http://schemas.openxmlformats.org/officeDocument/2006/relationships/image" Target="../media/image2.pn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21.jpg"/><Relationship Id="rId7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27.jpg"/><Relationship Id="rId7" Type="http://schemas.openxmlformats.org/officeDocument/2006/relationships/image" Target="../media/image29.png"/><Relationship Id="rId8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27.jpg"/><Relationship Id="rId7" Type="http://schemas.openxmlformats.org/officeDocument/2006/relationships/image" Target="../media/image31.png"/><Relationship Id="rId8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5.png"/><Relationship Id="rId7" Type="http://schemas.openxmlformats.org/officeDocument/2006/relationships/image" Target="../media/image4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6.png"/><Relationship Id="rId7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0" Type="http://schemas.openxmlformats.org/officeDocument/2006/relationships/image" Target="../media/image43.png"/><Relationship Id="rId9" Type="http://schemas.openxmlformats.org/officeDocument/2006/relationships/image" Target="../media/image39.png"/><Relationship Id="rId5" Type="http://schemas.openxmlformats.org/officeDocument/2006/relationships/image" Target="../media/image2.png"/><Relationship Id="rId6" Type="http://schemas.openxmlformats.org/officeDocument/2006/relationships/image" Target="../media/image38.png"/><Relationship Id="rId7" Type="http://schemas.openxmlformats.org/officeDocument/2006/relationships/image" Target="../media/image34.png"/><Relationship Id="rId8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2.png"/><Relationship Id="rId7" Type="http://schemas.openxmlformats.org/officeDocument/2006/relationships/image" Target="../media/image4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8.jpg"/><Relationship Id="rId7" Type="http://schemas.openxmlformats.org/officeDocument/2006/relationships/image" Target="../media/image15.png"/><Relationship Id="rId8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6.jp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24.jpg"/><Relationship Id="rId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comu.edu.tr/assets/img/tr-logo-25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475" y="1154112"/>
            <a:ext cx="2667000" cy="1143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comu.edu.tr/cms/merkezlab/foto/logo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12963" y="858836"/>
            <a:ext cx="1524000" cy="173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41330" y="3311937"/>
            <a:ext cx="8333633" cy="2047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erkezlab-107\Desktop\piriteknoloji.png" id="87" name="Google Shape;8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27848" y="764704"/>
            <a:ext cx="2236788" cy="13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type="title"/>
          </p:nvPr>
        </p:nvSpPr>
        <p:spPr>
          <a:xfrm rot="-5400000">
            <a:off x="-1881235" y="2430606"/>
            <a:ext cx="5111215" cy="888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tr-T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İşleyiş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429" y="973598"/>
            <a:ext cx="1783782" cy="437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u.edu.tr/assets/img/tr-logo-25.png" id="174" name="Google Shape;17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429" y="139363"/>
            <a:ext cx="1293541" cy="554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comu.edu.tr/cms/merkezlab/foto/logo.png" id="175" name="Google Shape;17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1429" y="1691031"/>
            <a:ext cx="706286" cy="80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54404" y="191165"/>
            <a:ext cx="9521282" cy="647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58556" y="351651"/>
            <a:ext cx="3260615" cy="183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58556" y="2259010"/>
            <a:ext cx="3260615" cy="183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58556" y="4166369"/>
            <a:ext cx="4548956" cy="2377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>
            <p:ph type="title"/>
          </p:nvPr>
        </p:nvSpPr>
        <p:spPr>
          <a:xfrm rot="-5400000">
            <a:off x="-1881235" y="2430606"/>
            <a:ext cx="5111215" cy="888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tr-T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İşleyiş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429" y="973598"/>
            <a:ext cx="1783782" cy="437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u.edu.tr/assets/img/tr-logo-25.png" id="186" name="Google Shape;18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429" y="139363"/>
            <a:ext cx="1293541" cy="554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comu.edu.tr/cms/merkezlab/foto/logo.png" id="187" name="Google Shape;18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1429" y="1691031"/>
            <a:ext cx="706286" cy="80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59239" y="139363"/>
            <a:ext cx="5624673" cy="3163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59239" y="3463341"/>
            <a:ext cx="5624673" cy="3163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type="title"/>
          </p:nvPr>
        </p:nvSpPr>
        <p:spPr>
          <a:xfrm rot="-5400000">
            <a:off x="-1881235" y="2430606"/>
            <a:ext cx="5111215" cy="888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tr-T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İşleyiş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429" y="973598"/>
            <a:ext cx="1783782" cy="437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u.edu.tr/assets/img/tr-logo-25.png" id="196" name="Google Shape;19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429" y="139363"/>
            <a:ext cx="1293541" cy="554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comu.edu.tr/cms/merkezlab/foto/logo.png" id="197" name="Google Shape;19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1429" y="1691031"/>
            <a:ext cx="706286" cy="80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54405" y="191165"/>
            <a:ext cx="9521280" cy="647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02649" y="371946"/>
            <a:ext cx="6049653" cy="305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402648" y="3609764"/>
            <a:ext cx="6049653" cy="2677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>
            <p:ph type="title"/>
          </p:nvPr>
        </p:nvSpPr>
        <p:spPr>
          <a:xfrm rot="-5400000">
            <a:off x="-1881235" y="2430606"/>
            <a:ext cx="5111215" cy="888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tr-T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İşleyiş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429" y="973598"/>
            <a:ext cx="1783782" cy="437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u.edu.tr/assets/img/tr-logo-25.png" id="207" name="Google Shape;20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429" y="139363"/>
            <a:ext cx="1293541" cy="554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comu.edu.tr/cms/merkezlab/foto/logo.png" id="208" name="Google Shape;20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1429" y="1691031"/>
            <a:ext cx="706286" cy="80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54405" y="191165"/>
            <a:ext cx="9521280" cy="647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69673" y="238126"/>
            <a:ext cx="6127595" cy="322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469672" y="3601799"/>
            <a:ext cx="6127595" cy="1708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>
            <p:ph type="title"/>
          </p:nvPr>
        </p:nvSpPr>
        <p:spPr>
          <a:xfrm>
            <a:off x="838200" y="8395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tr-T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Geriye dönük kayıtlar ve raporlama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6"/>
          <p:cNvSpPr txBox="1"/>
          <p:nvPr>
            <p:ph idx="1" type="body"/>
          </p:nvPr>
        </p:nvSpPr>
        <p:spPr>
          <a:xfrm>
            <a:off x="292636" y="2238391"/>
            <a:ext cx="110611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E-lmas yazılımına eski kayıtlarınızı hızlıca işleyebilirsiniz.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Gelişmiş grafik ve raporlar ile yapılan analiz, tahsilat, gider verilerine kolayca ulaşabilirsiniz.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5867" y="230188"/>
            <a:ext cx="1975777" cy="484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u.edu.tr/assets/img/tr-logo-25.png" id="219" name="Google Shape;21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69164"/>
            <a:ext cx="1877011" cy="804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comu.edu.tr/cms/merkezlab/foto/logo.png" id="220" name="Google Shape;22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47514" y="170197"/>
            <a:ext cx="706286" cy="803401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ob:https://web.whatsapp.com/c17f0518-8430-4383-b63d-5541cb7525fd" id="221" name="Google Shape;221;p2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>
            <p:ph type="title"/>
          </p:nvPr>
        </p:nvSpPr>
        <p:spPr>
          <a:xfrm>
            <a:off x="335955" y="894011"/>
            <a:ext cx="10515600" cy="1166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tr-T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Akreditasyon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7"/>
          <p:cNvSpPr txBox="1"/>
          <p:nvPr>
            <p:ph idx="1" type="body"/>
          </p:nvPr>
        </p:nvSpPr>
        <p:spPr>
          <a:xfrm>
            <a:off x="292637" y="1844824"/>
            <a:ext cx="110611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E-lmas yazılımı Kasım 2018tarihinde </a:t>
            </a:r>
            <a:b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ÇOBİLTUM’a yapılan TÜRKAK denetlemesinde</a:t>
            </a:r>
            <a:b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aktif rol oynamıştır. 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Dosya paylaşım sistemi, Müşteri iletişim </a:t>
            </a:r>
            <a:b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listeleri, genel numune kayıt defteri, </a:t>
            </a:r>
            <a:b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cihaz bilgileri gibi seçenekler </a:t>
            </a:r>
            <a:b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Kalite Sistem Yönetim menüsü altında </a:t>
            </a:r>
            <a:b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toplanmıştır.  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5867" y="230188"/>
            <a:ext cx="1975777" cy="484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u.edu.tr/assets/img/tr-logo-25.png" id="229" name="Google Shape;22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69164"/>
            <a:ext cx="1877011" cy="804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comu.edu.tr/cms/merkezlab/foto/logo.png" id="230" name="Google Shape;23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47514" y="170197"/>
            <a:ext cx="706286" cy="803401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ob:https://web.whatsapp.com/c17f0518-8430-4383-b63d-5541cb7525fd" id="231" name="Google Shape;231;p2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48128" y="1556792"/>
            <a:ext cx="4616500" cy="3573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/>
          <p:nvPr>
            <p:ph type="title"/>
          </p:nvPr>
        </p:nvSpPr>
        <p:spPr>
          <a:xfrm>
            <a:off x="335955" y="894011"/>
            <a:ext cx="10515600" cy="1166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tr-T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Akreditasyon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8"/>
          <p:cNvSpPr txBox="1"/>
          <p:nvPr>
            <p:ph idx="1" type="body"/>
          </p:nvPr>
        </p:nvSpPr>
        <p:spPr>
          <a:xfrm>
            <a:off x="292637" y="1844824"/>
            <a:ext cx="110611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Müşteri memnuniyet anketi </a:t>
            </a:r>
            <a:b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müşteri ekranında yer alır.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/>
              <a:t>Müşteri (analiz yaptırmış olmalı) istediği</a:t>
            </a:r>
            <a:br>
              <a:rPr lang="tr-TR"/>
            </a:br>
            <a:r>
              <a:rPr lang="tr-TR"/>
              <a:t>zaman bu anketi doldurur.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39" name="Google Shape;23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5867" y="230188"/>
            <a:ext cx="1975777" cy="484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u.edu.tr/assets/img/tr-logo-25.png" id="240" name="Google Shape;24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69164"/>
            <a:ext cx="1877011" cy="804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comu.edu.tr/cms/merkezlab/foto/logo.png" id="241" name="Google Shape;241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47514" y="170197"/>
            <a:ext cx="706286" cy="803401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ob:https://web.whatsapp.com/c17f0518-8430-4383-b63d-5541cb7525fd" id="242" name="Google Shape;242;p2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60096" y="1340768"/>
            <a:ext cx="4815635" cy="206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60096" y="3573016"/>
            <a:ext cx="4815635" cy="2868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/>
          <p:nvPr>
            <p:ph type="title"/>
          </p:nvPr>
        </p:nvSpPr>
        <p:spPr>
          <a:xfrm>
            <a:off x="335955" y="894011"/>
            <a:ext cx="10515600" cy="1166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tr-T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Akreditasyon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9"/>
          <p:cNvSpPr txBox="1"/>
          <p:nvPr>
            <p:ph idx="1" type="body"/>
          </p:nvPr>
        </p:nvSpPr>
        <p:spPr>
          <a:xfrm>
            <a:off x="292637" y="1844824"/>
            <a:ext cx="110611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Doldurulan anketler yönetici ve </a:t>
            </a:r>
            <a:b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kalite sistem yöneticisi ekranına düşer.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51" name="Google Shape;25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5867" y="230188"/>
            <a:ext cx="1975777" cy="484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u.edu.tr/assets/img/tr-logo-25.png" id="252" name="Google Shape;25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69164"/>
            <a:ext cx="1877011" cy="804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comu.edu.tr/cms/merkezlab/foto/logo.png" id="253" name="Google Shape;25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47514" y="170197"/>
            <a:ext cx="706286" cy="803401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ob:https://web.whatsapp.com/c17f0518-8430-4383-b63d-5541cb7525fd" id="254" name="Google Shape;254;p2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7975" y="3068960"/>
            <a:ext cx="4491881" cy="2438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43872" y="3049710"/>
            <a:ext cx="6641704" cy="2658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"/>
          <p:cNvSpPr txBox="1"/>
          <p:nvPr>
            <p:ph type="title"/>
          </p:nvPr>
        </p:nvSpPr>
        <p:spPr>
          <a:xfrm>
            <a:off x="335955" y="894011"/>
            <a:ext cx="10515600" cy="1166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tr-T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Stok ve Satın Alma Yönetimi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0"/>
          <p:cNvSpPr txBox="1"/>
          <p:nvPr>
            <p:ph idx="1" type="body"/>
          </p:nvPr>
        </p:nvSpPr>
        <p:spPr>
          <a:xfrm>
            <a:off x="292637" y="1844824"/>
            <a:ext cx="110611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Analistler sistemden satın alma taleplerini girerler. Ay sonunda satın alma formları çıktı alınır.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/>
              <a:t>Gelen ürünler stoğa eklenir. Ünitelere stoklar çıkıldıkça sisteme işlenir. Sitemdeki stok listesi her zaman güncel kallır.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63" name="Google Shape;26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5867" y="230188"/>
            <a:ext cx="1975777" cy="484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u.edu.tr/assets/img/tr-logo-25.png" id="264" name="Google Shape;26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69164"/>
            <a:ext cx="1877011" cy="804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comu.edu.tr/cms/merkezlab/foto/logo.png" id="265" name="Google Shape;265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47514" y="170197"/>
            <a:ext cx="706286" cy="803401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ob:https://web.whatsapp.com/c17f0518-8430-4383-b63d-5541cb7525fd" id="266" name="Google Shape;266;p3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/>
          <p:nvPr>
            <p:ph type="title"/>
          </p:nvPr>
        </p:nvSpPr>
        <p:spPr>
          <a:xfrm>
            <a:off x="2135560" y="571381"/>
            <a:ext cx="10515600" cy="1166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tr-T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Stok ve Satın Alma Yönetimi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5867" y="230188"/>
            <a:ext cx="1975777" cy="484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u.edu.tr/assets/img/tr-logo-25.png" id="273" name="Google Shape;27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69164"/>
            <a:ext cx="1877011" cy="804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comu.edu.tr/cms/merkezlab/foto/logo.png" id="274" name="Google Shape;274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47514" y="170197"/>
            <a:ext cx="706286" cy="803401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ob:https://web.whatsapp.com/c17f0518-8430-4383-b63d-5541cb7525fd" id="275" name="Google Shape;275;p3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5575" y="1412776"/>
            <a:ext cx="5600845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07968" y="3356992"/>
            <a:ext cx="6067192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838200" y="8395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tr-T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Nedir? 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838200" y="182150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E-lmas üniversite bünyesinde çalışan bir laboratuvar için tüm analiz süreçleri kayıt altına alan ve raporlayan bir yazılımdır.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Çok kullanıcılı ve web tabanlı bir sistemdir. Müşteriler, analistler, idareciler ve memurlar tarafından kullanılır. Her rolün kendine özel ekranı, yetkileri ve işleyiş adımları vardır.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Dünyada en yaygın kullanılan 5 programlama dilinden biri olan PHP ile geliştirilmiştir. 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Dünyada en yaygın kullanılan veritabanlarından MySQL ve PostgreSQL ile çalışır. Veritabanları tamamen </a:t>
            </a:r>
            <a:r>
              <a:rPr b="0" i="0" lang="tr-TR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ÜCRETSİZDİR</a:t>
            </a: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5867" y="230188"/>
            <a:ext cx="1975777" cy="484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u.edu.tr/assets/img/tr-logo-25.png" id="95" name="Google Shape;9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69164"/>
            <a:ext cx="1877011" cy="804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comu.edu.tr/cms/merkezlab/foto/logo.png" id="96" name="Google Shape;9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47514" y="170197"/>
            <a:ext cx="706286" cy="80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5867" y="230188"/>
            <a:ext cx="1975777" cy="484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u.edu.tr/assets/img/tr-logo-25.png" id="283" name="Google Shape;28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69164"/>
            <a:ext cx="1877011" cy="804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comu.edu.tr/cms/merkezlab/foto/logo.png" id="284" name="Google Shape;284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47514" y="170197"/>
            <a:ext cx="706286" cy="803401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ob:https://web.whatsapp.com/c17f0518-8430-4383-b63d-5541cb7525fd" id="285" name="Google Shape;285;p3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0375" y="1137425"/>
            <a:ext cx="6485563" cy="2829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50487" y="1137425"/>
            <a:ext cx="3218246" cy="2823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0375" y="4115265"/>
            <a:ext cx="3105019" cy="265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84697" y="4128551"/>
            <a:ext cx="3161241" cy="2640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150488" y="4115265"/>
            <a:ext cx="4011884" cy="2650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3"/>
          <p:cNvSpPr txBox="1"/>
          <p:nvPr>
            <p:ph type="title"/>
          </p:nvPr>
        </p:nvSpPr>
        <p:spPr>
          <a:xfrm>
            <a:off x="4741127" y="428853"/>
            <a:ext cx="27950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tr-T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Güvenlik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3"/>
          <p:cNvSpPr txBox="1"/>
          <p:nvPr>
            <p:ph idx="1" type="body"/>
          </p:nvPr>
        </p:nvSpPr>
        <p:spPr>
          <a:xfrm>
            <a:off x="3044283" y="1308106"/>
            <a:ext cx="8308721" cy="2376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•"/>
            </a:pPr>
            <a:r>
              <a:rPr b="0" i="0" lang="tr-TR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Şifrelerin hepsi md5 algoritması ile 128bit şifrelenmiştir. 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•"/>
            </a:pPr>
            <a:r>
              <a:rPr b="0" i="0" lang="tr-TR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Kolay yedekleme ile 15 saniyede kayıtlarınızı bilgisayara indirip cd veya flash disk ile saklayabilirsiniz. 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•"/>
            </a:pPr>
            <a:r>
              <a:rPr b="0" i="0" lang="tr-TR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 içinde veri gönderimi özel şifreleme fonksiyonu ile yapılır. 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•"/>
            </a:pPr>
            <a:r>
              <a:rPr b="0" i="0" lang="tr-TR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 1 milyon kayıt ile zorlanmış ve test edilmiştir. 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•"/>
            </a:pPr>
            <a:r>
              <a:rPr b="0" i="0" lang="tr-TR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Sunucunun herhangi bir doğal afet (yangın – sel -deprem)  dolayısıyla zarar görmesi </a:t>
            </a:r>
            <a:br>
              <a:rPr b="0" i="0" lang="tr-TR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tr-TR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durumunda yedeklerden kolayca sistem yeniden kurulur. </a:t>
            </a:r>
            <a:endParaRPr/>
          </a:p>
        </p:txBody>
      </p:sp>
      <p:pic>
        <p:nvPicPr>
          <p:cNvPr id="297" name="Google Shape;29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5867" y="230188"/>
            <a:ext cx="1975777" cy="484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u.edu.tr/assets/img/tr-logo-25.png" id="298" name="Google Shape;29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69164"/>
            <a:ext cx="1877011" cy="804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comu.edu.tr/cms/merkezlab/foto/logo.png" id="299" name="Google Shape;29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47514" y="170197"/>
            <a:ext cx="706286" cy="803401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ob:https://web.whatsapp.com/c17f0518-8430-4383-b63d-5541cb7525fd" id="300" name="Google Shape;300;p3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4283" y="3684194"/>
            <a:ext cx="6517412" cy="2947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7975" y="1308105"/>
            <a:ext cx="2623488" cy="5266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4"/>
          <p:cNvSpPr txBox="1"/>
          <p:nvPr>
            <p:ph type="title"/>
          </p:nvPr>
        </p:nvSpPr>
        <p:spPr>
          <a:xfrm>
            <a:off x="292636" y="57138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Calibri"/>
              <a:buNone/>
            </a:pPr>
            <a:r>
              <a:rPr b="0" i="0" lang="tr-TR" sz="44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Kullananlar ne diyor? </a:t>
            </a:r>
            <a:endParaRPr b="0" i="0" sz="4400" u="none" cap="none" strike="noStrik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4"/>
          <p:cNvSpPr txBox="1"/>
          <p:nvPr>
            <p:ph idx="1" type="body"/>
          </p:nvPr>
        </p:nvSpPr>
        <p:spPr>
          <a:xfrm>
            <a:off x="307975" y="1524712"/>
            <a:ext cx="11061163" cy="5132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tr-T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İTÜ - Prof.Dr. Metin Hayri Acar</a:t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tr-TR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ÇOMU Merkez laboratuvarı için uyguladığınız yazılım, analiz talebi, teklif alımı ve analiz sonuçların takibi konusunda oldukça kullanışlı olup, kullanıcıya kolaylık sağlamaktadır. Teşekkürler ediyorum.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tr-T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Bursa Teknik Üniversitesi – Prof.Dr. Ömer KOZ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tr-TR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Merhaba Bilal bey, Yazılım oldukça kullanışlı ve iyi düşünülmüş. Barkod Sistemi çok iyi. Başarılar, iyi çalışmalar.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tr-T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ÇOMÜ – Yrd.Doç.Dr. Yavuz Emre ARSLAN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tr-TR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Çanakkale Onsekiz Mart Üniversitesi Merkez Laboratuvarı için geliştirilen e-lmas yazılımının kullanıcı dostu ara yüzü sayesinde analizlerin ilk aşamasından son aşamasına kadar kolaylıkla takip edilmesine imkan sağlamaktadır. </a:t>
            </a:r>
            <a:endParaRPr b="0" i="0" sz="22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tr-T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ÇOMÜ – Prof.Dr. Osman DAYAN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tr-TR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Bilal merhaba, Elmas programını gerçekten çok faydalı buluyorum. öncelikle kullanıcı dostu-kolay arayüzü sayesinde hesap detaylarınıza ve analiz detaylarınıza ulaşabiliyorsunuz. Sistem üzerinden kolayca proforma hazırlayabiliyorsunuz. Analiz işlemlerinin hangi aşamada olduğunu görebiliyorsunuz.  Görüşmek üzere, kolay gelsin.</a:t>
            </a:r>
            <a:endParaRPr/>
          </a:p>
          <a:p>
            <a:pPr indent="-8763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763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5867" y="230188"/>
            <a:ext cx="1975777" cy="484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u.edu.tr/assets/img/tr-logo-25.png" id="310" name="Google Shape;31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69164"/>
            <a:ext cx="1877011" cy="804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comu.edu.tr/cms/merkezlab/foto/logo.png" id="311" name="Google Shape;311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47514" y="170197"/>
            <a:ext cx="706286" cy="803401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ob:https://web.whatsapp.com/c17f0518-8430-4383-b63d-5541cb7525fd" id="312" name="Google Shape;312;p3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5"/>
          <p:cNvSpPr txBox="1"/>
          <p:nvPr>
            <p:ph type="title"/>
          </p:nvPr>
        </p:nvSpPr>
        <p:spPr>
          <a:xfrm>
            <a:off x="393469" y="868043"/>
            <a:ext cx="10515600" cy="877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0" lang="tr-T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Satın Alma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5867" y="230188"/>
            <a:ext cx="1975777" cy="484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u.edu.tr/assets/img/tr-logo-25.png" id="319" name="Google Shape;31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69164"/>
            <a:ext cx="1877011" cy="804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comu.edu.tr/cms/merkezlab/foto/logo.png" id="320" name="Google Shape;320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47514" y="170197"/>
            <a:ext cx="706286" cy="803401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ob:https://web.whatsapp.com/c17f0518-8430-4383-b63d-5541cb7525fd" id="321" name="Google Shape;321;p3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2" name="Google Shape;322;p35"/>
          <p:cNvGraphicFramePr/>
          <p:nvPr/>
        </p:nvGraphicFramePr>
        <p:xfrm>
          <a:off x="485058" y="15192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{0BBDD1E6-92F6-42A7-B218-98FD5FEBDEEC}</a:tableStyleId>
              </a:tblPr>
              <a:tblGrid>
                <a:gridCol w="4317650"/>
                <a:gridCol w="4317650"/>
              </a:tblGrid>
              <a:tr h="660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cap="none" strike="noStrike"/>
                        <a:t>Ürün - Hizmet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cap="none" strike="noStrike"/>
                        <a:t>Fiyat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672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cap="none" strike="noStrike"/>
                        <a:t>E-lmas Yazılımı (Yıllık 1500 Numuneye kadar)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cap="none" strike="noStrike"/>
                        <a:t>16.000 TL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576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cap="none" strike="noStrike"/>
                        <a:t>Elmas Yazılımı (Sınırsız Numune Kayıt)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cap="none" strike="noStrike"/>
                        <a:t>22.000 TL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576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cap="none" strike="noStrike"/>
                        <a:t>Yazılım Barındırma hizmeti (Server Kiralama)</a:t>
                      </a:r>
                      <a:br>
                        <a:rPr lang="tr-TR" sz="1800" u="none" cap="none" strike="noStrike"/>
                      </a:br>
                      <a:r>
                        <a:rPr lang="tr-TR" sz="1200" u="none" cap="none" strike="noStrike"/>
                        <a:t>(Yazılımı bu bedeli ödemeden üniversite serverlarında çalıştırabilirsiniz)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cap="none" strike="noStrike"/>
                        <a:t>1500 TL (Yıllık)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576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cap="none" strike="noStrike"/>
                        <a:t>Aksesuarlar (Webcam, Numune Foto Stand, Barkod Yazıcı, 100rulo barkod kağıdı, Barkod okuyucu)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cap="none" strike="noStrike"/>
                        <a:t>750 TL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1046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tr-T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Teşekkürler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659780" y="116358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 uyumludur. Cep Telefonu, tablet gibi cihazlarda kolay ve hızlı çalışır. 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5867" y="230188"/>
            <a:ext cx="1975777" cy="484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u.edu.tr/assets/img/tr-logo-25.png" id="103" name="Google Shape;1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69164"/>
            <a:ext cx="1877011" cy="804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comu.edu.tr/cms/merkezlab/foto/logo.png" id="104" name="Google Shape;10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47514" y="170197"/>
            <a:ext cx="706286" cy="80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294558" y="2306049"/>
            <a:ext cx="3009769" cy="432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14504" y="2306049"/>
            <a:ext cx="2871619" cy="432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427673" y="2306048"/>
            <a:ext cx="2854628" cy="432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98585" y="2306048"/>
            <a:ext cx="3574687" cy="4327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9696" y="1321190"/>
            <a:ext cx="6945992" cy="338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5867" y="230188"/>
            <a:ext cx="1975777" cy="484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u.edu.tr/assets/img/tr-logo-25.png" id="115" name="Google Shape;11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" y="169164"/>
            <a:ext cx="1877011" cy="804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comu.edu.tr/cms/merkezlab/foto/logo.png" id="116" name="Google Shape;11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47514" y="170197"/>
            <a:ext cx="706286" cy="80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205657" y="1321190"/>
            <a:ext cx="4624039" cy="4478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Yazılımdaki veri kayıt hiyerarşisi yandaki gibidir.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Sistemde laboratuvarlar kaydedilir.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 Laboratuvar altında üniteler vardır.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Ünitelerin ise analizleri vardır.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222993" y="4853082"/>
            <a:ext cx="11570031" cy="1894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Üniteleri laboratuvarlar ortak kullanabilirler.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 laboratuvarın Numune kabul sekreteri, numune kabul yöneticisi, rapor formatı vs. farklı olabilir.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5867" y="230188"/>
            <a:ext cx="1975777" cy="484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u.edu.tr/assets/img/tr-logo-25.png" id="124" name="Google Shape;12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69164"/>
            <a:ext cx="1877011" cy="804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comu.edu.tr/cms/merkezlab/foto/logo.png" id="125" name="Google Shape;12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47514" y="170197"/>
            <a:ext cx="706286" cy="80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205657" y="1321190"/>
            <a:ext cx="4310587" cy="4478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Numune Kabul Parametreleri her laboratuvara ve üniteye göre özelleştirilebilir.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Fiyat teklifi numaraları ve numune kodları yönetim panelinden belirlenen formatta çıkar.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Örn: T[yil]-[id]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05867" y="825123"/>
            <a:ext cx="6933670" cy="4027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5867" y="230188"/>
            <a:ext cx="1975777" cy="484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u.edu.tr/assets/img/tr-logo-25.png" id="133" name="Google Shape;13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69164"/>
            <a:ext cx="1877011" cy="804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comu.edu.tr/cms/merkezlab/foto/logo.png" id="134" name="Google Shape;13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47514" y="170197"/>
            <a:ext cx="706286" cy="80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22061" y="1071481"/>
            <a:ext cx="8946998" cy="5696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 rot="-5400000">
            <a:off x="-1881235" y="2430606"/>
            <a:ext cx="5111215" cy="888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tr-T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İşleyiş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429" y="973598"/>
            <a:ext cx="1783782" cy="437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u.edu.tr/assets/img/tr-logo-25.png" id="142" name="Google Shape;14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429" y="139363"/>
            <a:ext cx="1293541" cy="554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comu.edu.tr/cms/merkezlab/foto/logo.png" id="143" name="Google Shape;14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1429" y="1691031"/>
            <a:ext cx="706286" cy="80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54404" y="114965"/>
            <a:ext cx="9521284" cy="6474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15045" y="3762683"/>
            <a:ext cx="4395945" cy="267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15045" y="319429"/>
            <a:ext cx="4395945" cy="322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type="title"/>
          </p:nvPr>
        </p:nvSpPr>
        <p:spPr>
          <a:xfrm rot="-5400000">
            <a:off x="-1881235" y="2430606"/>
            <a:ext cx="5111215" cy="888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tr-T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İşleyiş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429" y="973598"/>
            <a:ext cx="1783782" cy="437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u.edu.tr/assets/img/tr-logo-25.png" id="153" name="Google Shape;15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429" y="139363"/>
            <a:ext cx="1293541" cy="554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comu.edu.tr/cms/merkezlab/foto/logo.png" id="154" name="Google Shape;15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1429" y="1691031"/>
            <a:ext cx="706286" cy="80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54404" y="191165"/>
            <a:ext cx="9521283" cy="6474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48128" y="325797"/>
            <a:ext cx="6152275" cy="2977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48128" y="3437902"/>
            <a:ext cx="6152275" cy="4147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type="title"/>
          </p:nvPr>
        </p:nvSpPr>
        <p:spPr>
          <a:xfrm rot="-5400000">
            <a:off x="-1881235" y="2430606"/>
            <a:ext cx="5111215" cy="888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tr-T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İşleyiş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429" y="973598"/>
            <a:ext cx="1783782" cy="437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u.edu.tr/assets/img/tr-logo-25.png" id="164" name="Google Shape;16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429" y="139363"/>
            <a:ext cx="1293541" cy="554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comu.edu.tr/cms/merkezlab/foto/logo.png" id="165" name="Google Shape;16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1429" y="1691031"/>
            <a:ext cx="706286" cy="80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54404" y="191165"/>
            <a:ext cx="9521282" cy="6474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48127" y="325797"/>
            <a:ext cx="6232957" cy="3376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