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0BBDD1E6-92F6-42A7-B218-98FD5FEBDEEC}">
  <a:tblStyle styleId="{0BBDD1E6-92F6-42A7-B218-98FD5FEBDEEC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9EFF7"/>
          </a:solidFill>
        </a:fill>
      </a:tcStyle>
    </a:wholeTbl>
    <a:band1H>
      <a:tcTxStyle b="off" i="off"/>
      <a:tcStyle>
        <a:fill>
          <a:solidFill>
            <a:srgbClr val="D0DEEF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D0DEEF"/>
          </a:solidFill>
        </a:fill>
      </a:tcStyle>
    </a:band1V>
    <a:band2V>
      <a:tcTxStyle b="off" i="off"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0" name="Google Shape;170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2" name="Google Shape;182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2" name="Google Shape;192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3" name="Google Shape;203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4" name="Google Shape;214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24" name="Google Shape;224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5" name="Google Shape;235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7" name="Google Shape;247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9" name="Google Shape;259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9" name="Google Shape;269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0" name="Google Shape;9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0" name="Google Shape;280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3" name="Google Shape;293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5" name="Google Shape;305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5" name="Google Shape;315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5" name="Google Shape;325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9" name="Google Shape;99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1" name="Google Shape;111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1" name="Google Shape;121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0" name="Google Shape;130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8" name="Google Shape;138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9" name="Google Shape;149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0" name="Google Shape;160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aşlık Slaydı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aşlık ve Dikey Metin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064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ikey Başlık ve Metin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064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aşlık ve İçerik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9" name="Google Shape;19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064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Google Shape;21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ölüm Üstbilgisi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b="0" i="0" sz="6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Google Shape;26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Google Shape;27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İki İçerik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" name="Google Shape;31;p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064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Google Shape;32;p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064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Karşılaştırma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064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064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2" name="Google Shape;42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Yalnızca Başlık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7" name="Google Shape;47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Google Shape;48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oş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aşlıklı İçerik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318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aşlıklı Resim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/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28600" lvl="0" marL="457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gradFill>
          <a:gsLst>
            <a:gs pos="0">
              <a:srgbClr val="F6F9FC"/>
            </a:gs>
            <a:gs pos="47000">
              <a:srgbClr val="B3D1EC"/>
            </a:gs>
            <a:gs pos="83000">
              <a:srgbClr val="B3D1EC"/>
            </a:gs>
            <a:gs pos="100000">
              <a:srgbClr val="CCE0F2"/>
            </a:gs>
          </a:gsLst>
          <a:lin ang="5400000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Relationship Id="rId4" Type="http://schemas.openxmlformats.org/officeDocument/2006/relationships/image" Target="../media/image1.png"/><Relationship Id="rId9" Type="http://schemas.openxmlformats.org/officeDocument/2006/relationships/image" Target="../media/image23.png"/><Relationship Id="rId5" Type="http://schemas.openxmlformats.org/officeDocument/2006/relationships/image" Target="../media/image2.png"/><Relationship Id="rId6" Type="http://schemas.openxmlformats.org/officeDocument/2006/relationships/image" Target="../media/image20.jpg"/><Relationship Id="rId7" Type="http://schemas.openxmlformats.org/officeDocument/2006/relationships/image" Target="../media/image21.jpg"/><Relationship Id="rId8" Type="http://schemas.openxmlformats.org/officeDocument/2006/relationships/image" Target="../media/image2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21.jpg"/><Relationship Id="rId7" Type="http://schemas.openxmlformats.org/officeDocument/2006/relationships/image" Target="../media/image2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27.jpg"/><Relationship Id="rId7" Type="http://schemas.openxmlformats.org/officeDocument/2006/relationships/image" Target="../media/image29.png"/><Relationship Id="rId8" Type="http://schemas.openxmlformats.org/officeDocument/2006/relationships/image" Target="../media/image2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27.jpg"/><Relationship Id="rId7" Type="http://schemas.openxmlformats.org/officeDocument/2006/relationships/image" Target="../media/image31.png"/><Relationship Id="rId8" Type="http://schemas.openxmlformats.org/officeDocument/2006/relationships/image" Target="../media/image2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2.png"/><Relationship Id="rId7" Type="http://schemas.openxmlformats.org/officeDocument/2006/relationships/image" Target="../media/image33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5.png"/><Relationship Id="rId7" Type="http://schemas.openxmlformats.org/officeDocument/2006/relationships/image" Target="../media/image40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36.png"/><Relationship Id="rId7" Type="http://schemas.openxmlformats.org/officeDocument/2006/relationships/image" Target="../media/image4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10" Type="http://schemas.openxmlformats.org/officeDocument/2006/relationships/image" Target="../media/image43.png"/><Relationship Id="rId9" Type="http://schemas.openxmlformats.org/officeDocument/2006/relationships/image" Target="../media/image39.png"/><Relationship Id="rId5" Type="http://schemas.openxmlformats.org/officeDocument/2006/relationships/image" Target="../media/image2.png"/><Relationship Id="rId6" Type="http://schemas.openxmlformats.org/officeDocument/2006/relationships/image" Target="../media/image38.png"/><Relationship Id="rId7" Type="http://schemas.openxmlformats.org/officeDocument/2006/relationships/image" Target="../media/image34.png"/><Relationship Id="rId8" Type="http://schemas.openxmlformats.org/officeDocument/2006/relationships/image" Target="../media/image37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42.png"/><Relationship Id="rId7" Type="http://schemas.openxmlformats.org/officeDocument/2006/relationships/image" Target="../media/image4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9" Type="http://schemas.openxmlformats.org/officeDocument/2006/relationships/image" Target="../media/image10.png"/><Relationship Id="rId5" Type="http://schemas.openxmlformats.org/officeDocument/2006/relationships/image" Target="../media/image2.png"/><Relationship Id="rId6" Type="http://schemas.openxmlformats.org/officeDocument/2006/relationships/image" Target="../media/image9.png"/><Relationship Id="rId7" Type="http://schemas.openxmlformats.org/officeDocument/2006/relationships/image" Target="../media/image7.png"/><Relationship Id="rId8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8.png"/><Relationship Id="rId4" Type="http://schemas.openxmlformats.org/officeDocument/2006/relationships/image" Target="../media/image3.png"/><Relationship Id="rId5" Type="http://schemas.openxmlformats.org/officeDocument/2006/relationships/image" Target="../media/image1.png"/><Relationship Id="rId6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1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1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18.jpg"/><Relationship Id="rId7" Type="http://schemas.openxmlformats.org/officeDocument/2006/relationships/image" Target="../media/image15.png"/><Relationship Id="rId8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16.jpg"/><Relationship Id="rId7" Type="http://schemas.openxmlformats.org/officeDocument/2006/relationships/image" Target="../media/image17.png"/><Relationship Id="rId8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6" Type="http://schemas.openxmlformats.org/officeDocument/2006/relationships/image" Target="../media/image24.jpg"/><Relationship Id="rId7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www.comu.edu.tr/assets/img/tr-logo-25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33475" y="1154112"/>
            <a:ext cx="2667000" cy="11430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dn.comu.edu.tr/cms/merkezlab/foto/logo.png" id="85" name="Google Shape;85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12963" y="858836"/>
            <a:ext cx="1524000" cy="1733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41330" y="3311937"/>
            <a:ext cx="8333633" cy="204785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C:\Users\merkezlab-107\Desktop\piriteknoloji.png" id="87" name="Google Shape;87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727848" y="764704"/>
            <a:ext cx="2236788" cy="1355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2"/>
          <p:cNvSpPr txBox="1"/>
          <p:nvPr>
            <p:ph type="title"/>
          </p:nvPr>
        </p:nvSpPr>
        <p:spPr>
          <a:xfrm rot="-5400000">
            <a:off x="-1881235" y="2430606"/>
            <a:ext cx="5111215" cy="8888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tr-TR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İşleyiş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3" name="Google Shape;173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429" y="973598"/>
            <a:ext cx="1783782" cy="4375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comu.edu.tr/assets/img/tr-logo-25.png" id="174" name="Google Shape;174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1429" y="139363"/>
            <a:ext cx="1293541" cy="554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dn.comu.edu.tr/cms/merkezlab/foto/logo.png" id="175" name="Google Shape;175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1429" y="1691031"/>
            <a:ext cx="706286" cy="80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54404" y="191165"/>
            <a:ext cx="9521282" cy="6474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2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158556" y="351651"/>
            <a:ext cx="3260615" cy="1834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158556" y="2259010"/>
            <a:ext cx="3260615" cy="18340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5158556" y="4166369"/>
            <a:ext cx="4548956" cy="23771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3"/>
          <p:cNvSpPr txBox="1"/>
          <p:nvPr>
            <p:ph type="title"/>
          </p:nvPr>
        </p:nvSpPr>
        <p:spPr>
          <a:xfrm rot="-5400000">
            <a:off x="-1881235" y="2430606"/>
            <a:ext cx="5111215" cy="8888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tr-TR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İşleyiş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5" name="Google Shape;185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429" y="973598"/>
            <a:ext cx="1783782" cy="4375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comu.edu.tr/assets/img/tr-logo-25.png" id="186" name="Google Shape;186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1429" y="139363"/>
            <a:ext cx="1293541" cy="554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dn.comu.edu.tr/cms/merkezlab/foto/logo.png" id="187" name="Google Shape;187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1429" y="1691031"/>
            <a:ext cx="706286" cy="80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59239" y="139363"/>
            <a:ext cx="5624673" cy="3163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259239" y="3463341"/>
            <a:ext cx="5624673" cy="31638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4"/>
          <p:cNvSpPr txBox="1"/>
          <p:nvPr>
            <p:ph type="title"/>
          </p:nvPr>
        </p:nvSpPr>
        <p:spPr>
          <a:xfrm rot="-5400000">
            <a:off x="-1881235" y="2430606"/>
            <a:ext cx="5111215" cy="8888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tr-TR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İşleyiş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5" name="Google Shape;195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429" y="973598"/>
            <a:ext cx="1783782" cy="4375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comu.edu.tr/assets/img/tr-logo-25.png" id="196" name="Google Shape;196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1429" y="139363"/>
            <a:ext cx="1293541" cy="554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dn.comu.edu.tr/cms/merkezlab/foto/logo.png" id="197" name="Google Shape;197;p2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1429" y="1691031"/>
            <a:ext cx="706286" cy="80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54405" y="191165"/>
            <a:ext cx="9521280" cy="6474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2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402649" y="371946"/>
            <a:ext cx="6049653" cy="3057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402648" y="3609764"/>
            <a:ext cx="6049653" cy="26774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5"/>
          <p:cNvSpPr txBox="1"/>
          <p:nvPr>
            <p:ph type="title"/>
          </p:nvPr>
        </p:nvSpPr>
        <p:spPr>
          <a:xfrm rot="-5400000">
            <a:off x="-1881235" y="2430606"/>
            <a:ext cx="5111215" cy="8888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tr-TR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İşleyiş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6" name="Google Shape;206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429" y="973598"/>
            <a:ext cx="1783782" cy="4375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comu.edu.tr/assets/img/tr-logo-25.png" id="207" name="Google Shape;207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1429" y="139363"/>
            <a:ext cx="1293541" cy="554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dn.comu.edu.tr/cms/merkezlab/foto/logo.png" id="208" name="Google Shape;208;p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1429" y="1691031"/>
            <a:ext cx="706286" cy="80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54405" y="191165"/>
            <a:ext cx="9521280" cy="6474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469673" y="238126"/>
            <a:ext cx="6127595" cy="3220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469672" y="3601799"/>
            <a:ext cx="6127595" cy="1708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6"/>
          <p:cNvSpPr txBox="1"/>
          <p:nvPr>
            <p:ph type="title"/>
          </p:nvPr>
        </p:nvSpPr>
        <p:spPr>
          <a:xfrm>
            <a:off x="838200" y="83957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tr-TR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Geriye dönük kayıtlar ve raporlama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26"/>
          <p:cNvSpPr txBox="1"/>
          <p:nvPr>
            <p:ph idx="1" type="body"/>
          </p:nvPr>
        </p:nvSpPr>
        <p:spPr>
          <a:xfrm>
            <a:off x="292636" y="2238391"/>
            <a:ext cx="110611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E-lmas yazılımına eski kayıtlarınızı hızlıca işleyebilirsiniz. 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Gelişmiş grafik ve raporlar ile yapılan analiz, tahsilat, gider verilerine kolayca ulaşabilirsiniz.</a:t>
            </a:r>
            <a:endParaRPr/>
          </a:p>
          <a:p>
            <a:pPr indent="-508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05867" y="230188"/>
            <a:ext cx="1975777" cy="4846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comu.edu.tr/assets/img/tr-logo-25.png" id="219" name="Google Shape;219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8200" y="169164"/>
            <a:ext cx="1877011" cy="8044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dn.comu.edu.tr/cms/merkezlab/foto/logo.png" id="220" name="Google Shape;220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47514" y="170197"/>
            <a:ext cx="706286" cy="803401"/>
          </a:xfrm>
          <a:prstGeom prst="rect">
            <a:avLst/>
          </a:prstGeom>
          <a:noFill/>
          <a:ln>
            <a:noFill/>
          </a:ln>
        </p:spPr>
      </p:pic>
      <p:sp>
        <p:nvSpPr>
          <p:cNvPr descr="blob:https://web.whatsapp.com/c17f0518-8430-4383-b63d-5541cb7525fd" id="221" name="Google Shape;221;p26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7"/>
          <p:cNvSpPr txBox="1"/>
          <p:nvPr>
            <p:ph type="title"/>
          </p:nvPr>
        </p:nvSpPr>
        <p:spPr>
          <a:xfrm>
            <a:off x="335955" y="894011"/>
            <a:ext cx="10515600" cy="11668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tr-TR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Akreditasyon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7"/>
          <p:cNvSpPr txBox="1"/>
          <p:nvPr>
            <p:ph idx="1" type="body"/>
          </p:nvPr>
        </p:nvSpPr>
        <p:spPr>
          <a:xfrm>
            <a:off x="292637" y="1844824"/>
            <a:ext cx="110611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E-lmas yazılımı Kasım 2018tarihinde </a:t>
            </a:r>
            <a:b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ÇOBİLTUM’a yapılan TÜRKAK denetlemesinde</a:t>
            </a:r>
            <a:b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aktif rol oynamıştır.  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Dosya paylaşım sistemi, Müşteri iletişim </a:t>
            </a:r>
            <a:b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listeleri, genel numune kayıt defteri, </a:t>
            </a:r>
            <a:b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cihaz bilgileri gibi seçenekler </a:t>
            </a:r>
            <a:b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Kalite Sistem Yönetim menüsü altında </a:t>
            </a:r>
            <a:b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toplanmıştır.  </a:t>
            </a:r>
            <a:endParaRPr/>
          </a:p>
          <a:p>
            <a:pPr indent="-508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8" name="Google Shape;228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05867" y="230188"/>
            <a:ext cx="1975777" cy="4846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comu.edu.tr/assets/img/tr-logo-25.png" id="229" name="Google Shape;229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8200" y="169164"/>
            <a:ext cx="1877011" cy="8044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dn.comu.edu.tr/cms/merkezlab/foto/logo.png" id="230" name="Google Shape;230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47514" y="170197"/>
            <a:ext cx="706286" cy="803401"/>
          </a:xfrm>
          <a:prstGeom prst="rect">
            <a:avLst/>
          </a:prstGeom>
          <a:noFill/>
          <a:ln>
            <a:noFill/>
          </a:ln>
        </p:spPr>
      </p:pic>
      <p:sp>
        <p:nvSpPr>
          <p:cNvPr descr="blob:https://web.whatsapp.com/c17f0518-8430-4383-b63d-5541cb7525fd" id="231" name="Google Shape;231;p27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2" name="Google Shape;232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48128" y="1556792"/>
            <a:ext cx="4616500" cy="35737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8"/>
          <p:cNvSpPr txBox="1"/>
          <p:nvPr>
            <p:ph type="title"/>
          </p:nvPr>
        </p:nvSpPr>
        <p:spPr>
          <a:xfrm>
            <a:off x="335955" y="894011"/>
            <a:ext cx="10515600" cy="11668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tr-TR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Akreditasyon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28"/>
          <p:cNvSpPr txBox="1"/>
          <p:nvPr>
            <p:ph idx="1" type="body"/>
          </p:nvPr>
        </p:nvSpPr>
        <p:spPr>
          <a:xfrm>
            <a:off x="292637" y="1844824"/>
            <a:ext cx="110611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Müşteri memnuniyet anketi </a:t>
            </a:r>
            <a:b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müşteri ekranında yer alır.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tr-TR"/>
              <a:t>Müşteri (analiz yaptırmış olmalı) istediği</a:t>
            </a:r>
            <a:br>
              <a:rPr lang="tr-TR"/>
            </a:br>
            <a:r>
              <a:rPr lang="tr-TR"/>
              <a:t>zaman bu anketi doldurur.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239" name="Google Shape;239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05867" y="230188"/>
            <a:ext cx="1975777" cy="4846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comu.edu.tr/assets/img/tr-logo-25.png" id="240" name="Google Shape;240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8200" y="169164"/>
            <a:ext cx="1877011" cy="8044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dn.comu.edu.tr/cms/merkezlab/foto/logo.png" id="241" name="Google Shape;241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47514" y="170197"/>
            <a:ext cx="706286" cy="803401"/>
          </a:xfrm>
          <a:prstGeom prst="rect">
            <a:avLst/>
          </a:prstGeom>
          <a:noFill/>
          <a:ln>
            <a:noFill/>
          </a:ln>
        </p:spPr>
      </p:pic>
      <p:sp>
        <p:nvSpPr>
          <p:cNvPr descr="blob:https://web.whatsapp.com/c17f0518-8430-4383-b63d-5541cb7525fd" id="242" name="Google Shape;242;p28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3" name="Google Shape;243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60096" y="1340768"/>
            <a:ext cx="4815635" cy="2067318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6960096" y="3573016"/>
            <a:ext cx="4815635" cy="28680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9"/>
          <p:cNvSpPr txBox="1"/>
          <p:nvPr>
            <p:ph type="title"/>
          </p:nvPr>
        </p:nvSpPr>
        <p:spPr>
          <a:xfrm>
            <a:off x="335955" y="894011"/>
            <a:ext cx="10515600" cy="11668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tr-TR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Akreditasyon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29"/>
          <p:cNvSpPr txBox="1"/>
          <p:nvPr>
            <p:ph idx="1" type="body"/>
          </p:nvPr>
        </p:nvSpPr>
        <p:spPr>
          <a:xfrm>
            <a:off x="292637" y="1844824"/>
            <a:ext cx="110611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Doldurulan anketler yönetici ve </a:t>
            </a:r>
            <a:b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kalite sistem yöneticisi ekranına düşer.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251" name="Google Shape;25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05867" y="230188"/>
            <a:ext cx="1975777" cy="4846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comu.edu.tr/assets/img/tr-logo-25.png" id="252" name="Google Shape;252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8200" y="169164"/>
            <a:ext cx="1877011" cy="8044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dn.comu.edu.tr/cms/merkezlab/foto/logo.png" id="253" name="Google Shape;253;p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47514" y="170197"/>
            <a:ext cx="706286" cy="803401"/>
          </a:xfrm>
          <a:prstGeom prst="rect">
            <a:avLst/>
          </a:prstGeom>
          <a:noFill/>
          <a:ln>
            <a:noFill/>
          </a:ln>
        </p:spPr>
      </p:pic>
      <p:sp>
        <p:nvSpPr>
          <p:cNvPr descr="blob:https://web.whatsapp.com/c17f0518-8430-4383-b63d-5541cb7525fd" id="254" name="Google Shape;254;p29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5" name="Google Shape;255;p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07975" y="3068960"/>
            <a:ext cx="4491881" cy="2438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43872" y="3049710"/>
            <a:ext cx="6641704" cy="26584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0"/>
          <p:cNvSpPr txBox="1"/>
          <p:nvPr>
            <p:ph type="title"/>
          </p:nvPr>
        </p:nvSpPr>
        <p:spPr>
          <a:xfrm>
            <a:off x="335955" y="894011"/>
            <a:ext cx="10515600" cy="11668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tr-TR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Stok ve Satın Alma Yönetimi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30"/>
          <p:cNvSpPr txBox="1"/>
          <p:nvPr>
            <p:ph idx="1" type="body"/>
          </p:nvPr>
        </p:nvSpPr>
        <p:spPr>
          <a:xfrm>
            <a:off x="292637" y="1844824"/>
            <a:ext cx="11061163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Analistler sistemden satın alma taleplerini girerler. Ay sonunda satın alma formları çıktı alınır. 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tr-TR"/>
              <a:t>Gelen ürünler stoğa eklenir. Ünitelere stoklar çıkıldıkça sisteme işlenir. Sitemdeki stok listesi her zaman güncel kallır. 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263" name="Google Shape;263;p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05867" y="230188"/>
            <a:ext cx="1975777" cy="4846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comu.edu.tr/assets/img/tr-logo-25.png" id="264" name="Google Shape;264;p3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8200" y="169164"/>
            <a:ext cx="1877011" cy="8044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dn.comu.edu.tr/cms/merkezlab/foto/logo.png" id="265" name="Google Shape;265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47514" y="170197"/>
            <a:ext cx="706286" cy="803401"/>
          </a:xfrm>
          <a:prstGeom prst="rect">
            <a:avLst/>
          </a:prstGeom>
          <a:noFill/>
          <a:ln>
            <a:noFill/>
          </a:ln>
        </p:spPr>
      </p:pic>
      <p:sp>
        <p:nvSpPr>
          <p:cNvPr descr="blob:https://web.whatsapp.com/c17f0518-8430-4383-b63d-5541cb7525fd" id="266" name="Google Shape;266;p30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1"/>
          <p:cNvSpPr txBox="1"/>
          <p:nvPr>
            <p:ph type="title"/>
          </p:nvPr>
        </p:nvSpPr>
        <p:spPr>
          <a:xfrm>
            <a:off x="2135560" y="571381"/>
            <a:ext cx="10515600" cy="11668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tr-TR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Stok ve Satın Alma Yönetimi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2" name="Google Shape;272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05867" y="230188"/>
            <a:ext cx="1975777" cy="4846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comu.edu.tr/assets/img/tr-logo-25.png" id="273" name="Google Shape;273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8200" y="169164"/>
            <a:ext cx="1877011" cy="8044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dn.comu.edu.tr/cms/merkezlab/foto/logo.png" id="274" name="Google Shape;274;p3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47514" y="170197"/>
            <a:ext cx="706286" cy="803401"/>
          </a:xfrm>
          <a:prstGeom prst="rect">
            <a:avLst/>
          </a:prstGeom>
          <a:noFill/>
          <a:ln>
            <a:noFill/>
          </a:ln>
        </p:spPr>
      </p:pic>
      <p:sp>
        <p:nvSpPr>
          <p:cNvPr descr="blob:https://web.whatsapp.com/c17f0518-8430-4383-b63d-5541cb7525fd" id="275" name="Google Shape;275;p31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6" name="Google Shape;276;p3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55575" y="1412776"/>
            <a:ext cx="5600845" cy="208823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3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807968" y="3356992"/>
            <a:ext cx="6067192" cy="28803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>
            <p:ph type="title"/>
          </p:nvPr>
        </p:nvSpPr>
        <p:spPr>
          <a:xfrm>
            <a:off x="838200" y="83957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tr-TR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Nedir? 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4"/>
          <p:cNvSpPr txBox="1"/>
          <p:nvPr>
            <p:ph idx="1" type="body"/>
          </p:nvPr>
        </p:nvSpPr>
        <p:spPr>
          <a:xfrm>
            <a:off x="838200" y="1821508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E-lmas üniversite bünyesinde çalışan bir laboratuvar için tüm analiz süreçleri kayıt altına alan ve raporlayan bir yazılımdır. 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Çok kullanıcılı ve web tabanlı bir sistemdir. Müşteriler, analistler, idareciler ve memurlar tarafından kullanılır. Her rolün kendine özel ekranı, yetkileri ve işleyiş adımları vardır. </a:t>
            </a:r>
            <a:endParaRPr/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Dünyada en yaygın kullanılan 5 programlama dilinden biri olan PHP ile geliştirilmiştir.  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Dünyada en yaygın kullanılan veritabanlarından MySQL ve PostgreSQL ile çalışır. Veritabanları tamamen </a:t>
            </a:r>
            <a:r>
              <a:rPr b="0" i="0" lang="tr-TR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ÜCRETSİZDİR</a:t>
            </a: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/>
          </a:p>
          <a:p>
            <a:pPr indent="-508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4" name="Google Shape;94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05867" y="230188"/>
            <a:ext cx="1975777" cy="4846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comu.edu.tr/assets/img/tr-logo-25.png" id="95" name="Google Shape;95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8200" y="169164"/>
            <a:ext cx="1877011" cy="8044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dn.comu.edu.tr/cms/merkezlab/foto/logo.png" id="96" name="Google Shape;96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47514" y="170197"/>
            <a:ext cx="706286" cy="803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oogle Shape;282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05867" y="230188"/>
            <a:ext cx="1975777" cy="4846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comu.edu.tr/assets/img/tr-logo-25.png" id="283" name="Google Shape;283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8200" y="169164"/>
            <a:ext cx="1877011" cy="8044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dn.comu.edu.tr/cms/merkezlab/foto/logo.png" id="284" name="Google Shape;284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47514" y="170197"/>
            <a:ext cx="706286" cy="803401"/>
          </a:xfrm>
          <a:prstGeom prst="rect">
            <a:avLst/>
          </a:prstGeom>
          <a:noFill/>
          <a:ln>
            <a:noFill/>
          </a:ln>
        </p:spPr>
      </p:pic>
      <p:sp>
        <p:nvSpPr>
          <p:cNvPr descr="blob:https://web.whatsapp.com/c17f0518-8430-4383-b63d-5541cb7525fd" id="285" name="Google Shape;285;p32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6" name="Google Shape;286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0375" y="1137425"/>
            <a:ext cx="6485563" cy="2829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" name="Google Shape;287;p3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150487" y="1137425"/>
            <a:ext cx="3218246" cy="2823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3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60375" y="4115265"/>
            <a:ext cx="3105019" cy="2653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3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784697" y="4128551"/>
            <a:ext cx="3161241" cy="2640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3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150488" y="4115265"/>
            <a:ext cx="4011884" cy="26508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3"/>
          <p:cNvSpPr txBox="1"/>
          <p:nvPr>
            <p:ph type="title"/>
          </p:nvPr>
        </p:nvSpPr>
        <p:spPr>
          <a:xfrm>
            <a:off x="4741127" y="428853"/>
            <a:ext cx="2795033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tr-TR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Güvenlik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33"/>
          <p:cNvSpPr txBox="1"/>
          <p:nvPr>
            <p:ph idx="1" type="body"/>
          </p:nvPr>
        </p:nvSpPr>
        <p:spPr>
          <a:xfrm>
            <a:off x="3044283" y="1308106"/>
            <a:ext cx="8308721" cy="23760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60"/>
              <a:buFont typeface="Arial"/>
              <a:buChar char="•"/>
            </a:pPr>
            <a:r>
              <a:rPr b="0" i="0" lang="tr-TR" sz="19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Şifrelerin hepsi md5 algoritması ile 128bit şifrelenmiştir. </a:t>
            </a:r>
            <a:endParaRPr/>
          </a:p>
          <a:p>
            <a:pPr indent="-228600" lvl="0" marL="228600" marR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60"/>
              <a:buFont typeface="Arial"/>
              <a:buChar char="•"/>
            </a:pPr>
            <a:r>
              <a:rPr b="0" i="0" lang="tr-TR" sz="19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Kolay yedekleme ile 15 saniyede kayıtlarınızı bilgisayara indirip cd veya flash disk ile saklayabilirsiniz. </a:t>
            </a:r>
            <a:endParaRPr/>
          </a:p>
          <a:p>
            <a:pPr indent="-228600" lvl="0" marL="228600" marR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60"/>
              <a:buFont typeface="Arial"/>
              <a:buChar char="•"/>
            </a:pPr>
            <a:r>
              <a:rPr b="0" i="0" lang="tr-TR" sz="19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Sistem içinde veri gönderimi özel şifreleme fonksiyonu ile yapılır. </a:t>
            </a:r>
            <a:endParaRPr/>
          </a:p>
          <a:p>
            <a:pPr indent="-228600" lvl="0" marL="228600" marR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60"/>
              <a:buFont typeface="Arial"/>
              <a:buChar char="•"/>
            </a:pPr>
            <a:r>
              <a:rPr b="0" i="0" lang="tr-TR" sz="19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Sistem 1 milyon kayıt ile zorlanmış ve test edilmiştir. </a:t>
            </a:r>
            <a:endParaRPr/>
          </a:p>
          <a:p>
            <a:pPr indent="-228600" lvl="0" marL="228600" marR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60"/>
              <a:buFont typeface="Arial"/>
              <a:buChar char="•"/>
            </a:pPr>
            <a:r>
              <a:rPr b="0" i="0" lang="tr-TR" sz="19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Sunucunun herhangi bir doğal afet (yangın – sel -deprem)  dolayısıyla zarar görmesi </a:t>
            </a:r>
            <a:br>
              <a:rPr b="0" i="0" lang="tr-TR" sz="19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tr-TR" sz="196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durumunda yedeklerden kolayca sistem yeniden kurulur. </a:t>
            </a:r>
            <a:endParaRPr/>
          </a:p>
        </p:txBody>
      </p:sp>
      <p:pic>
        <p:nvPicPr>
          <p:cNvPr id="297" name="Google Shape;297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05867" y="230188"/>
            <a:ext cx="1975777" cy="4846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comu.edu.tr/assets/img/tr-logo-25.png" id="298" name="Google Shape;298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8200" y="169164"/>
            <a:ext cx="1877011" cy="8044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dn.comu.edu.tr/cms/merkezlab/foto/logo.png" id="299" name="Google Shape;299;p3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47514" y="170197"/>
            <a:ext cx="706286" cy="803401"/>
          </a:xfrm>
          <a:prstGeom prst="rect">
            <a:avLst/>
          </a:prstGeom>
          <a:noFill/>
          <a:ln>
            <a:noFill/>
          </a:ln>
        </p:spPr>
      </p:pic>
      <p:sp>
        <p:nvSpPr>
          <p:cNvPr descr="blob:https://web.whatsapp.com/c17f0518-8430-4383-b63d-5541cb7525fd" id="300" name="Google Shape;300;p33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1" name="Google Shape;301;p3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044283" y="3684194"/>
            <a:ext cx="6517412" cy="2947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3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07975" y="1308105"/>
            <a:ext cx="2623488" cy="52664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4"/>
          <p:cNvSpPr txBox="1"/>
          <p:nvPr>
            <p:ph type="title"/>
          </p:nvPr>
        </p:nvSpPr>
        <p:spPr>
          <a:xfrm>
            <a:off x="292636" y="57138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55A11"/>
              </a:buClr>
              <a:buSzPts val="4400"/>
              <a:buFont typeface="Calibri"/>
              <a:buNone/>
            </a:pPr>
            <a:r>
              <a:rPr b="0" i="0" lang="tr-TR" sz="4400" u="none" cap="none" strike="noStrike">
                <a:solidFill>
                  <a:srgbClr val="C55A11"/>
                </a:solidFill>
                <a:latin typeface="Calibri"/>
                <a:ea typeface="Calibri"/>
                <a:cs typeface="Calibri"/>
                <a:sym typeface="Calibri"/>
              </a:rPr>
              <a:t>Kullananlar ne diyor? </a:t>
            </a:r>
            <a:endParaRPr b="0" i="0" sz="4400" u="none" cap="none" strike="noStrike">
              <a:solidFill>
                <a:srgbClr val="C55A1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8" name="Google Shape;308;p34"/>
          <p:cNvSpPr txBox="1"/>
          <p:nvPr>
            <p:ph idx="1" type="body"/>
          </p:nvPr>
        </p:nvSpPr>
        <p:spPr>
          <a:xfrm>
            <a:off x="307975" y="1524712"/>
            <a:ext cx="11061163" cy="51325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90"/>
              <a:buFont typeface="Arial"/>
              <a:buChar char="•"/>
            </a:pPr>
            <a:r>
              <a:rPr b="0" i="0" lang="tr-TR" sz="259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İTÜ - Prof.Dr. Metin Hayri Acar</a:t>
            </a:r>
            <a:endParaRPr b="0" i="0" sz="259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1" marL="685800" marR="0" rtl="0" algn="l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Char char="•"/>
            </a:pPr>
            <a:r>
              <a:rPr b="0" i="0" lang="tr-TR" sz="22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ÇOMU Merkez laboratuvarı için uyguladığınız yazılım, analiz talebi, teklif alımı ve analiz sonuçların takibi konusunda oldukça kullanışlı olup, kullanıcıya kolaylık sağlamaktadır. Teşekkürler ediyorum.</a:t>
            </a:r>
            <a:endParaRPr/>
          </a:p>
          <a:p>
            <a:pPr indent="-228600" lvl="0" marL="228600" marR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Font typeface="Arial"/>
              <a:buChar char="•"/>
            </a:pPr>
            <a:r>
              <a:rPr b="0" i="0" lang="tr-TR" sz="259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Bursa Teknik Üniversitesi – Prof.Dr. Ömer KOZ</a:t>
            </a:r>
            <a:endParaRPr/>
          </a:p>
          <a:p>
            <a:pPr indent="-228600" lvl="1" marL="685800" marR="0" rtl="0" algn="l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Char char="•"/>
            </a:pPr>
            <a:r>
              <a:rPr b="0" i="0" lang="tr-TR" sz="22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Merhaba Bilal bey, Yazılım oldukça kullanışlı ve iyi düşünülmüş. Barkod Sistemi çok iyi. Başarılar, iyi çalışmalar.</a:t>
            </a:r>
            <a:endParaRPr/>
          </a:p>
          <a:p>
            <a:pPr indent="-228600" lvl="0" marL="228600" marR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Font typeface="Arial"/>
              <a:buChar char="•"/>
            </a:pPr>
            <a:r>
              <a:rPr b="0" i="0" lang="tr-TR" sz="259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ÇOMÜ – Yrd.Doç.Dr. Yavuz Emre ARSLAN</a:t>
            </a:r>
            <a:endParaRPr/>
          </a:p>
          <a:p>
            <a:pPr indent="-228600" lvl="1" marL="685800" marR="0" rtl="0" algn="l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Char char="•"/>
            </a:pPr>
            <a:r>
              <a:rPr b="0" i="0" lang="tr-TR" sz="22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Çanakkale Onsekiz Mart Üniversitesi Merkez Laboratuvarı için geliştirilen e-lmas yazılımının kullanıcı dostu ara yüzü sayesinde analizlerin ilk aşamasından son aşamasına kadar kolaylıkla takip edilmesine imkan sağlamaktadır. </a:t>
            </a:r>
            <a:endParaRPr b="0" i="0" sz="222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90"/>
              <a:buFont typeface="Arial"/>
              <a:buChar char="•"/>
            </a:pPr>
            <a:r>
              <a:rPr b="0" i="0" lang="tr-TR" sz="259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ÇOMÜ – Prof.Dr. Osman DAYAN</a:t>
            </a:r>
            <a:endParaRPr/>
          </a:p>
          <a:p>
            <a:pPr indent="-228600" lvl="1" marL="685800" marR="0" rtl="0" algn="l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Char char="•"/>
            </a:pPr>
            <a:r>
              <a:rPr b="0" i="0" lang="tr-TR" sz="222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Bilal merhaba, Elmas programını gerçekten çok faydalı buluyorum. öncelikle kullanıcı dostu-kolay arayüzü sayesinde hesap detaylarınıza ve analiz detaylarınıza ulaşabiliyorsunuz. Sistem üzerinden kolayca proforma hazırlayabiliyorsunuz. Analiz işlemlerinin hangi aşamada olduğunu görebiliyorsunuz.  Görüşmek üzere, kolay gelsin.</a:t>
            </a:r>
            <a:endParaRPr/>
          </a:p>
          <a:p>
            <a:pPr indent="-87630" lvl="1" marL="685800" marR="0" rtl="0" algn="l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None/>
            </a:pPr>
            <a:r>
              <a:t/>
            </a:r>
            <a:endParaRPr b="0" i="0" sz="222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87630" lvl="1" marL="685800" marR="0" rtl="0" algn="l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None/>
            </a:pPr>
            <a:r>
              <a:t/>
            </a:r>
            <a:endParaRPr b="0" i="0" sz="222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9" name="Google Shape;309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05867" y="230188"/>
            <a:ext cx="1975777" cy="4846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comu.edu.tr/assets/img/tr-logo-25.png" id="310" name="Google Shape;310;p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8200" y="169164"/>
            <a:ext cx="1877011" cy="8044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dn.comu.edu.tr/cms/merkezlab/foto/logo.png" id="311" name="Google Shape;311;p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47514" y="170197"/>
            <a:ext cx="706286" cy="803401"/>
          </a:xfrm>
          <a:prstGeom prst="rect">
            <a:avLst/>
          </a:prstGeom>
          <a:noFill/>
          <a:ln>
            <a:noFill/>
          </a:ln>
        </p:spPr>
      </p:pic>
      <p:sp>
        <p:nvSpPr>
          <p:cNvPr descr="blob:https://web.whatsapp.com/c17f0518-8430-4383-b63d-5541cb7525fd" id="312" name="Google Shape;312;p34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5"/>
          <p:cNvSpPr txBox="1"/>
          <p:nvPr>
            <p:ph type="title"/>
          </p:nvPr>
        </p:nvSpPr>
        <p:spPr>
          <a:xfrm>
            <a:off x="393469" y="868043"/>
            <a:ext cx="10515600" cy="8777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libri"/>
              <a:buNone/>
            </a:pPr>
            <a:r>
              <a:rPr b="0" i="0" lang="tr-TR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Satın Alma</a:t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8" name="Google Shape;318;p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05867" y="230188"/>
            <a:ext cx="1975777" cy="4846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comu.edu.tr/assets/img/tr-logo-25.png" id="319" name="Google Shape;319;p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8200" y="169164"/>
            <a:ext cx="1877011" cy="8044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dn.comu.edu.tr/cms/merkezlab/foto/logo.png" id="320" name="Google Shape;320;p3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47514" y="170197"/>
            <a:ext cx="706286" cy="803401"/>
          </a:xfrm>
          <a:prstGeom prst="rect">
            <a:avLst/>
          </a:prstGeom>
          <a:noFill/>
          <a:ln>
            <a:noFill/>
          </a:ln>
        </p:spPr>
      </p:pic>
      <p:sp>
        <p:nvSpPr>
          <p:cNvPr descr="blob:https://web.whatsapp.com/c17f0518-8430-4383-b63d-5541cb7525fd" id="321" name="Google Shape;321;p35"/>
          <p:cNvSpPr/>
          <p:nvPr/>
        </p:nvSpPr>
        <p:spPr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322" name="Google Shape;322;p35"/>
          <p:cNvGraphicFramePr/>
          <p:nvPr/>
        </p:nvGraphicFramePr>
        <p:xfrm>
          <a:off x="485058" y="1519287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{0BBDD1E6-92F6-42A7-B218-98FD5FEBDEEC}</a:tableStyleId>
              </a:tblPr>
              <a:tblGrid>
                <a:gridCol w="4317650"/>
                <a:gridCol w="4317650"/>
              </a:tblGrid>
              <a:tr h="6607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tr-TR" sz="1800" u="none" cap="none" strike="noStrike"/>
                        <a:t>Ürün - Hizmet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tr-TR" sz="1800" u="none" cap="none" strike="noStrike"/>
                        <a:t>Fiyat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6729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tr-TR" sz="1800" u="none" cap="none" strike="noStrike"/>
                        <a:t>E-lmas Yazılımı (Yıllık 1500 Numuneye kadar)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tr-TR" sz="1800" u="none" cap="none" strike="noStrike"/>
                        <a:t>16.000 TL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5760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tr-TR" sz="1800" u="none" cap="none" strike="noStrike"/>
                        <a:t>Elmas Yazılımı (Sınırsız Numune Kayıt)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tr-TR" sz="1800" u="none" cap="none" strike="noStrike"/>
                        <a:t>22.000 TL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5760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tr-TR" sz="1800" u="none" cap="none" strike="noStrike"/>
                        <a:t>Yazılım Barındırma hizmeti (Server Kiralama)</a:t>
                      </a:r>
                      <a:br>
                        <a:rPr lang="tr-TR" sz="1800" u="none" cap="none" strike="noStrike"/>
                      </a:br>
                      <a:r>
                        <a:rPr lang="tr-TR" sz="1200" u="none" cap="none" strike="noStrike"/>
                        <a:t>(Yazılımı bu bedeli ödemeden üniversite serverlarında çalıştırabilirsiniz)</a:t>
                      </a:r>
                      <a:endParaRPr sz="12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tr-TR" sz="1800" u="none" cap="none" strike="noStrike"/>
                        <a:t>1500 TL (Yıllık)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5760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tr-TR" sz="1800" u="none" cap="none" strike="noStrike"/>
                        <a:t>Aksesuarlar (Webcam, Numune Foto Stand, Barkod Yazıcı, 100rulo barkod kağıdı, Barkod okuyucu)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tr-TR" sz="1800" u="none" cap="none" strike="noStrike"/>
                        <a:t>750 TL</a:t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</a:tr>
              <a:tr h="104620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t/>
                      </a:r>
                      <a:endParaRPr sz="3200" u="none" cap="none" strike="noStrike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3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tr-TR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Teşekkürler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3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08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/>
          <p:nvPr>
            <p:ph idx="1" type="body"/>
          </p:nvPr>
        </p:nvSpPr>
        <p:spPr>
          <a:xfrm>
            <a:off x="659780" y="1163586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Mobil uyumludur. Cep Telefonu, tablet gibi cihazlarda kolay ve hızlı çalışır. </a:t>
            </a:r>
            <a:endParaRPr/>
          </a:p>
          <a:p>
            <a:pPr indent="-508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05867" y="230188"/>
            <a:ext cx="1975777" cy="4846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comu.edu.tr/assets/img/tr-logo-25.png" id="103" name="Google Shape;103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8200" y="169164"/>
            <a:ext cx="1877011" cy="8044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dn.comu.edu.tr/cms/merkezlab/foto/logo.png" id="104" name="Google Shape;104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47514" y="170197"/>
            <a:ext cx="706286" cy="80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294558" y="2306049"/>
            <a:ext cx="3009769" cy="432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714504" y="2306049"/>
            <a:ext cx="2871619" cy="432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427673" y="2306048"/>
            <a:ext cx="2854628" cy="43272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8298585" y="2306048"/>
            <a:ext cx="3574687" cy="43272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113;p16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9696" y="1321190"/>
            <a:ext cx="6945992" cy="33803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05867" y="230188"/>
            <a:ext cx="1975777" cy="4846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comu.edu.tr/assets/img/tr-logo-25.png" id="115" name="Google Shape;115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8200" y="169164"/>
            <a:ext cx="1877011" cy="8044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dn.comu.edu.tr/cms/merkezlab/foto/logo.png" id="116" name="Google Shape;116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647514" y="170197"/>
            <a:ext cx="706286" cy="803401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6"/>
          <p:cNvSpPr txBox="1"/>
          <p:nvPr/>
        </p:nvSpPr>
        <p:spPr>
          <a:xfrm>
            <a:off x="205657" y="1321190"/>
            <a:ext cx="4624039" cy="44789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Yazılımdaki veri kayıt hiyerarşisi yandaki gibidir.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Sistemde laboratuvarlar kaydedilir. 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Her Laboratuvar altında üniteler vardır.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Ünitelerin ise analizleri vardır.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222993" y="4853082"/>
            <a:ext cx="11570031" cy="18940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Üniteleri laboratuvarlar ortak kullanabilirler.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Her laboratuvarın Numune kabul sekreteri, numune kabul yöneticisi, rapor formatı vs. farklı olabilir. 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05867" y="230188"/>
            <a:ext cx="1975777" cy="4846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comu.edu.tr/assets/img/tr-logo-25.png" id="124" name="Google Shape;12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8200" y="169164"/>
            <a:ext cx="1877011" cy="8044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dn.comu.edu.tr/cms/merkezlab/foto/logo.png" id="125" name="Google Shape;125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47514" y="170197"/>
            <a:ext cx="706286" cy="803401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17"/>
          <p:cNvSpPr txBox="1"/>
          <p:nvPr/>
        </p:nvSpPr>
        <p:spPr>
          <a:xfrm>
            <a:off x="205657" y="1321190"/>
            <a:ext cx="4310587" cy="44789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Numune Kabul Parametreleri her laboratuvara ve üniteye göre özelleştirilebilir.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Fiyat teklifi numaraları ve numune kodları yönetim panelinden belirlenen formatta çıkar.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286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b="0" i="0" lang="tr-TR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Örn: T[yil]-[id]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0800" lvl="0" marL="228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t/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7" name="Google Shape;127;p1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605867" y="825123"/>
            <a:ext cx="6933670" cy="40279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05867" y="230188"/>
            <a:ext cx="1975777" cy="4846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comu.edu.tr/assets/img/tr-logo-25.png" id="133" name="Google Shape;133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8200" y="169164"/>
            <a:ext cx="1877011" cy="8044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dn.comu.edu.tr/cms/merkezlab/foto/logo.png" id="134" name="Google Shape;134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647514" y="170197"/>
            <a:ext cx="706286" cy="80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p1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622061" y="1071481"/>
            <a:ext cx="8946998" cy="56962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9"/>
          <p:cNvSpPr txBox="1"/>
          <p:nvPr>
            <p:ph type="title"/>
          </p:nvPr>
        </p:nvSpPr>
        <p:spPr>
          <a:xfrm rot="-5400000">
            <a:off x="-1881235" y="2430606"/>
            <a:ext cx="5111215" cy="8888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tr-TR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İşleyiş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1" name="Google Shape;141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429" y="973598"/>
            <a:ext cx="1783782" cy="4375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comu.edu.tr/assets/img/tr-logo-25.png" id="142" name="Google Shape;14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1429" y="139363"/>
            <a:ext cx="1293541" cy="554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dn.comu.edu.tr/cms/merkezlab/foto/logo.png" id="143" name="Google Shape;143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1429" y="1691031"/>
            <a:ext cx="706286" cy="80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54404" y="114965"/>
            <a:ext cx="9521284" cy="6474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015045" y="3762683"/>
            <a:ext cx="4395945" cy="2671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015045" y="319429"/>
            <a:ext cx="4395945" cy="3225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0"/>
          <p:cNvSpPr txBox="1"/>
          <p:nvPr>
            <p:ph type="title"/>
          </p:nvPr>
        </p:nvSpPr>
        <p:spPr>
          <a:xfrm rot="-5400000">
            <a:off x="-1881235" y="2430606"/>
            <a:ext cx="5111215" cy="8888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tr-TR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İşleyiş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2" name="Google Shape;15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429" y="973598"/>
            <a:ext cx="1783782" cy="4375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comu.edu.tr/assets/img/tr-logo-25.png" id="153" name="Google Shape;153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1429" y="139363"/>
            <a:ext cx="1293541" cy="554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dn.comu.edu.tr/cms/merkezlab/foto/logo.png" id="154" name="Google Shape;154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1429" y="1691031"/>
            <a:ext cx="706286" cy="80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54404" y="191165"/>
            <a:ext cx="9521283" cy="6474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348128" y="325797"/>
            <a:ext cx="6152275" cy="2977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0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348128" y="3437902"/>
            <a:ext cx="6152275" cy="41472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 txBox="1"/>
          <p:nvPr>
            <p:ph type="title"/>
          </p:nvPr>
        </p:nvSpPr>
        <p:spPr>
          <a:xfrm rot="-5400000">
            <a:off x="-1881235" y="2430606"/>
            <a:ext cx="5111215" cy="8888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b="0" i="0" lang="tr-TR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İşleyiş</a:t>
            </a:r>
            <a:endParaRPr b="0" i="0" sz="4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" name="Google Shape;163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1429" y="973598"/>
            <a:ext cx="1783782" cy="4375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www.comu.edu.tr/assets/img/tr-logo-25.png" id="164" name="Google Shape;164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1429" y="139363"/>
            <a:ext cx="1293541" cy="554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cdn.comu.edu.tr/cms/merkezlab/foto/logo.png" id="165" name="Google Shape;165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91429" y="1691031"/>
            <a:ext cx="706286" cy="803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254404" y="191165"/>
            <a:ext cx="9521282" cy="6474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348127" y="325797"/>
            <a:ext cx="6232957" cy="33764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eması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