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3" r:id="rId2"/>
    <p:sldId id="284"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9" r:id="rId18"/>
    <p:sldId id="320" r:id="rId19"/>
    <p:sldId id="321" r:id="rId20"/>
    <p:sldId id="322" r:id="rId21"/>
    <p:sldId id="302"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80" d="100"/>
          <a:sy n="80" d="100"/>
        </p:scale>
        <p:origin x="14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277751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a:xfrm>
            <a:off x="3884613" y="8685213"/>
            <a:ext cx="2971800" cy="457200"/>
          </a:xfrm>
          <a:prstGeom prst="rect">
            <a:avLst/>
          </a:prstGeom>
        </p:spPr>
        <p:txBody>
          <a:bodyPr/>
          <a:lstStyle/>
          <a:p>
            <a:fld id="{F55F574C-6C62-48B9-9FF3-F43839208B6C}" type="slidenum">
              <a:rPr lang="en-US" smtClean="0"/>
              <a:pPr/>
              <a:t>1</a:t>
            </a:fld>
            <a:endParaRPr lang="en-US"/>
          </a:p>
        </p:txBody>
      </p:sp>
    </p:spTree>
    <p:extLst>
      <p:ext uri="{BB962C8B-B14F-4D97-AF65-F5344CB8AC3E}">
        <p14:creationId xmlns:p14="http://schemas.microsoft.com/office/powerpoint/2010/main" val="18921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443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a:xfrm>
            <a:off x="3884613" y="8685213"/>
            <a:ext cx="2971800" cy="457200"/>
          </a:xfrm>
          <a:prstGeom prst="rect">
            <a:avLst/>
          </a:prstGeom>
        </p:spPr>
        <p:txBody>
          <a:bodyPr/>
          <a:lstStyle/>
          <a:p>
            <a:fld id="{F55F574C-6C62-48B9-9FF3-F43839208B6C}" type="slidenum">
              <a:rPr lang="en-US" smtClean="0"/>
              <a:pPr/>
              <a:t>21</a:t>
            </a:fld>
            <a:endParaRPr lang="en-US"/>
          </a:p>
        </p:txBody>
      </p:sp>
    </p:spTree>
    <p:extLst>
      <p:ext uri="{BB962C8B-B14F-4D97-AF65-F5344CB8AC3E}">
        <p14:creationId xmlns:p14="http://schemas.microsoft.com/office/powerpoint/2010/main" val="160067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9"/>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4"/>
            <a:ext cx="2133600" cy="365125"/>
          </a:xfrm>
          <a:prstGeom prst="rect">
            <a:avLst/>
          </a:prstGeom>
        </p:spPr>
        <p:txBody>
          <a:bodyPr/>
          <a:lstStyle>
            <a:lvl1pPr>
              <a:defRPr/>
            </a:lvl1pPr>
          </a:lstStyle>
          <a:p>
            <a:pPr>
              <a:defRPr/>
            </a:pPr>
            <a:fld id="{26BE7C5B-F3EE-4D74-9119-E59C43AD42DE}" type="datetime1">
              <a:rPr lang="tr-TR" smtClean="0"/>
              <a:t>21.03.2019</a:t>
            </a:fld>
            <a:endParaRPr lang="tr-TR"/>
          </a:p>
        </p:txBody>
      </p:sp>
      <p:sp>
        <p:nvSpPr>
          <p:cNvPr id="5" name="4 Altbilgi Yer Tutucusu"/>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5249047-3BCC-4DAF-8581-489966F5F5BF}" type="slidenum">
              <a:rPr lang="tr-TR" altLang="tr-TR"/>
              <a:pPr>
                <a:defRPr/>
              </a:pPr>
              <a:t>‹#›</a:t>
            </a:fld>
            <a:endParaRPr lang="tr-TR" altLang="tr-TR"/>
          </a:p>
        </p:txBody>
      </p:sp>
    </p:spTree>
    <p:extLst>
      <p:ext uri="{BB962C8B-B14F-4D97-AF65-F5344CB8AC3E}">
        <p14:creationId xmlns:p14="http://schemas.microsoft.com/office/powerpoint/2010/main" val="374133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4"/>
            <a:ext cx="2133600" cy="365125"/>
          </a:xfrm>
          <a:prstGeom prst="rect">
            <a:avLst/>
          </a:prstGeom>
        </p:spPr>
        <p:txBody>
          <a:bodyPr/>
          <a:lstStyle>
            <a:lvl1pPr>
              <a:defRPr/>
            </a:lvl1pPr>
          </a:lstStyle>
          <a:p>
            <a:pPr>
              <a:defRPr/>
            </a:pPr>
            <a:fld id="{424CD133-CF12-4773-8798-72DE9BF286E7}" type="datetime1">
              <a:rPr lang="tr-TR" smtClean="0"/>
              <a:t>21.03.2019</a:t>
            </a:fld>
            <a:endParaRPr lang="tr-TR"/>
          </a:p>
        </p:txBody>
      </p:sp>
      <p:sp>
        <p:nvSpPr>
          <p:cNvPr id="5" name="4 Altbilgi Yer Tutucusu"/>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9CB7C6E-FAAB-4DFD-8302-F595F73844C1}" type="slidenum">
              <a:rPr lang="tr-TR" altLang="tr-TR"/>
              <a:pPr>
                <a:defRPr/>
              </a:pPr>
              <a:t>‹#›</a:t>
            </a:fld>
            <a:endParaRPr lang="tr-TR" altLang="tr-TR"/>
          </a:p>
        </p:txBody>
      </p:sp>
    </p:spTree>
    <p:extLst>
      <p:ext uri="{BB962C8B-B14F-4D97-AF65-F5344CB8AC3E}">
        <p14:creationId xmlns:p14="http://schemas.microsoft.com/office/powerpoint/2010/main" val="268884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4">
            <a:extLst/>
          </a:blip>
          <a:srcRect l="18088" t="3404" r="53893" b="77254"/>
          <a:stretch>
            <a:fillRect/>
          </a:stretch>
        </p:blipFill>
        <p:spPr>
          <a:xfrm>
            <a:off x="24097" y="53168"/>
            <a:ext cx="1004747" cy="980729"/>
          </a:xfrm>
          <a:prstGeom prst="rect">
            <a:avLst/>
          </a:prstGeom>
          <a:ln w="12700">
            <a:miter lim="400000"/>
          </a:ln>
        </p:spPr>
      </p:pic>
      <p:sp>
        <p:nvSpPr>
          <p:cNvPr id="3" name="2 Dikdörtgen"/>
          <p:cNvSpPr/>
          <p:nvPr/>
        </p:nvSpPr>
        <p:spPr>
          <a:xfrm>
            <a:off x="6961954" y="6525346"/>
            <a:ext cx="1971050" cy="27699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atin typeface="Arial"/>
                <a:ea typeface="Arial"/>
                <a:cs typeface="Arial"/>
                <a:sym typeface="Arial"/>
              </a:defRPr>
            </a:lvl1pPr>
          </a:lstStyle>
          <a:p>
            <a:r>
              <a:rPr sz="1200"/>
              <a:t>Bursa Teknik Üniversitesi</a:t>
            </a:r>
          </a:p>
        </p:txBody>
      </p:sp>
      <p:sp>
        <p:nvSpPr>
          <p:cNvPr id="4" name="Başlık Metni"/>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Başlık Metni</a:t>
            </a:r>
          </a:p>
        </p:txBody>
      </p:sp>
      <p:sp>
        <p:nvSpPr>
          <p:cNvPr id="5" name="Gövde Düzeyi Bir…"/>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a:spLocks noGrp="1"/>
          </p:cNvSpPr>
          <p:nvPr>
            <p:ph type="sldNum" sz="quarter" idx="2"/>
          </p:nvPr>
        </p:nvSpPr>
        <p:spPr>
          <a:xfrm>
            <a:off x="6278128" y="6217853"/>
            <a:ext cx="275073"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depo.btu.edu.tr/dosyalar/mal/Resimler/_DSC0007_1600x1063%281%29.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1" t="14495" r="12367" b="4369"/>
          <a:stretch/>
        </p:blipFill>
        <p:spPr bwMode="auto">
          <a:xfrm>
            <a:off x="2561925" y="2685201"/>
            <a:ext cx="4688039" cy="338330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p:cNvSpPr>
            <a:spLocks noChangeArrowheads="1"/>
          </p:cNvSpPr>
          <p:nvPr/>
        </p:nvSpPr>
        <p:spPr bwMode="auto">
          <a:xfrm>
            <a:off x="1339247" y="2248294"/>
            <a:ext cx="734481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ts val="600"/>
              </a:spcBef>
              <a:buClr>
                <a:srgbClr val="2A6AB3"/>
              </a:buClr>
              <a:buSzPct val="110000"/>
              <a:defRPr/>
            </a:pPr>
            <a:r>
              <a:rPr lang="en-US" sz="2400" b="1" dirty="0">
                <a:solidFill>
                  <a:schemeClr val="tx1"/>
                </a:solidFill>
                <a:latin typeface="Cambria" panose="02040503050406030204" pitchFamily="18" charset="0"/>
                <a:cs typeface="Times New Roman" panose="02020603050405020304" pitchFamily="18" charset="0"/>
              </a:rPr>
              <a:t>Prof. Dr. </a:t>
            </a:r>
            <a:r>
              <a:rPr lang="tr-TR" sz="2400" b="1" dirty="0">
                <a:solidFill>
                  <a:schemeClr val="tx1"/>
                </a:solidFill>
                <a:latin typeface="Cambria" panose="02040503050406030204" pitchFamily="18" charset="0"/>
                <a:cs typeface="Times New Roman" panose="02020603050405020304" pitchFamily="18" charset="0"/>
              </a:rPr>
              <a:t>Kenan YILDIRIM</a:t>
            </a:r>
          </a:p>
          <a:p>
            <a:pPr algn="ctr">
              <a:spcBef>
                <a:spcPts val="600"/>
              </a:spcBef>
              <a:buClr>
                <a:srgbClr val="2A6AB3"/>
              </a:buClr>
              <a:buSzPct val="110000"/>
              <a:defRPr/>
            </a:pPr>
            <a:r>
              <a:rPr lang="tr-TR" dirty="0" smtClean="0">
                <a:solidFill>
                  <a:schemeClr val="tx1"/>
                </a:solidFill>
                <a:latin typeface="Cambria" panose="02040503050406030204" pitchFamily="18" charset="0"/>
                <a:cs typeface="Times New Roman" panose="02020603050405020304" pitchFamily="18" charset="0"/>
              </a:rPr>
              <a:t>Bursa </a:t>
            </a:r>
            <a:r>
              <a:rPr lang="tr-TR" dirty="0">
                <a:solidFill>
                  <a:schemeClr val="tx1"/>
                </a:solidFill>
                <a:latin typeface="Cambria" panose="02040503050406030204" pitchFamily="18" charset="0"/>
                <a:cs typeface="Times New Roman" panose="02020603050405020304" pitchFamily="18" charset="0"/>
              </a:rPr>
              <a:t>Teknik Üniversitesi, Merkezi Araştırma Laboratuvarı</a:t>
            </a:r>
            <a:r>
              <a:rPr lang="en-US" dirty="0">
                <a:solidFill>
                  <a:schemeClr val="tx1"/>
                </a:solidFill>
                <a:latin typeface="Cambria" panose="02040503050406030204" pitchFamily="18" charset="0"/>
                <a:cs typeface="Times New Roman" panose="02020603050405020304" pitchFamily="18" charset="0"/>
              </a:rPr>
              <a:t>, Bursa 16310, T</a:t>
            </a:r>
            <a:r>
              <a:rPr lang="tr-TR" dirty="0" err="1">
                <a:solidFill>
                  <a:schemeClr val="tx1"/>
                </a:solidFill>
                <a:latin typeface="Cambria" panose="02040503050406030204" pitchFamily="18" charset="0"/>
                <a:cs typeface="Times New Roman" panose="02020603050405020304" pitchFamily="18" charset="0"/>
              </a:rPr>
              <a:t>ürkiye</a:t>
            </a:r>
            <a:r>
              <a:rPr lang="en-US" dirty="0">
                <a:solidFill>
                  <a:schemeClr val="tx1"/>
                </a:solidFill>
                <a:latin typeface="Cambria" panose="02040503050406030204" pitchFamily="18" charset="0"/>
                <a:cs typeface="Times New Roman" panose="02020603050405020304" pitchFamily="18" charset="0"/>
              </a:rPr>
              <a:t>.</a:t>
            </a:r>
            <a:endParaRPr lang="tr-TR" dirty="0">
              <a:solidFill>
                <a:schemeClr val="tx1"/>
              </a:solidFill>
              <a:latin typeface="Cambria" panose="02040503050406030204" pitchFamily="18" charset="0"/>
              <a:cs typeface="Times New Roman" panose="02020603050405020304" pitchFamily="18" charset="0"/>
            </a:endParaRPr>
          </a:p>
          <a:p>
            <a:pPr algn="ctr">
              <a:spcBef>
                <a:spcPts val="600"/>
              </a:spcBef>
              <a:buClr>
                <a:srgbClr val="2A6AB3"/>
              </a:buClr>
              <a:buSzPct val="110000"/>
              <a:defRPr/>
            </a:pPr>
            <a:r>
              <a:rPr lang="tr-TR" sz="1600" dirty="0" smtClean="0">
                <a:solidFill>
                  <a:schemeClr val="tx1"/>
                </a:solidFill>
                <a:latin typeface="Cambria" panose="02040503050406030204" pitchFamily="18" charset="0"/>
                <a:cs typeface="Times New Roman" panose="02020603050405020304" pitchFamily="18" charset="0"/>
              </a:rPr>
              <a:t>kenan.yildirim@btu.edu.tr</a:t>
            </a:r>
            <a:endParaRPr lang="en-US" sz="1600" dirty="0">
              <a:solidFill>
                <a:schemeClr val="tx1"/>
              </a:solidFill>
              <a:latin typeface="Cambria" panose="02040503050406030204" pitchFamily="18" charset="0"/>
              <a:cs typeface="Times New Roman" panose="02020603050405020304" pitchFamily="18" charset="0"/>
            </a:endParaRPr>
          </a:p>
        </p:txBody>
      </p:sp>
      <p:sp>
        <p:nvSpPr>
          <p:cNvPr id="2" name="Title 1"/>
          <p:cNvSpPr>
            <a:spLocks noGrp="1"/>
          </p:cNvSpPr>
          <p:nvPr>
            <p:ph type="ctrTitle"/>
          </p:nvPr>
        </p:nvSpPr>
        <p:spPr>
          <a:xfrm>
            <a:off x="871195" y="1075122"/>
            <a:ext cx="8280920" cy="1610079"/>
          </a:xfrm>
        </p:spPr>
        <p:txBody>
          <a:bodyPr anchor="t">
            <a:noAutofit/>
          </a:bodyPr>
          <a:lstStyle/>
          <a:p>
            <a:r>
              <a:rPr lang="tr-TR" sz="2800" b="1" dirty="0">
                <a:latin typeface="Cambria" panose="02040503050406030204" pitchFamily="18" charset="0"/>
                <a:cs typeface="Times New Roman" pitchFamily="18" charset="0"/>
              </a:rPr>
              <a:t>MERKEZİ ARAŞTIRMA LABORATUVARLARINDAKİ SÜREÇ YÖNETİMİ</a:t>
            </a:r>
            <a:endParaRPr lang="en-US" sz="2800" b="1" dirty="0">
              <a:latin typeface="Cambria" panose="02040503050406030204" pitchFamily="18" charset="0"/>
              <a:cs typeface="Times New Roman" pitchFamily="18" charset="0"/>
            </a:endParaRPr>
          </a:p>
        </p:txBody>
      </p:sp>
      <p:pic>
        <p:nvPicPr>
          <p:cNvPr id="3" name="Resim 2"/>
          <p:cNvPicPr>
            <a:picLocks noChangeAspect="1"/>
          </p:cNvPicPr>
          <p:nvPr/>
        </p:nvPicPr>
        <p:blipFill rotWithShape="1">
          <a:blip r:embed="rId4"/>
          <a:srcRect l="10761" t="10114" r="11939" b="75285"/>
          <a:stretch/>
        </p:blipFill>
        <p:spPr>
          <a:xfrm>
            <a:off x="1952115" y="-27277"/>
            <a:ext cx="7200000" cy="764625"/>
          </a:xfrm>
          <a:prstGeom prst="rect">
            <a:avLst/>
          </a:prstGeom>
        </p:spPr>
      </p:pic>
      <p:pic>
        <p:nvPicPr>
          <p:cNvPr id="1030" name="Picture 6"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00576"/>
            <a:ext cx="1431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Ã¶lyazÄ±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1000" y="5418000"/>
            <a:ext cx="27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tÃ¼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1000" y="5418000"/>
            <a:ext cx="291130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tÃ¼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9450" y="5420576"/>
            <a:ext cx="276266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rotWithShape="1">
          <a:blip r:embed="rId2"/>
          <a:srcRect b="41267"/>
          <a:stretch/>
        </p:blipFill>
        <p:spPr>
          <a:xfrm>
            <a:off x="1552577" y="164151"/>
            <a:ext cx="6558609" cy="6300000"/>
          </a:xfrm>
          <a:prstGeom prst="rect">
            <a:avLst/>
          </a:prstGeom>
        </p:spPr>
      </p:pic>
    </p:spTree>
    <p:extLst>
      <p:ext uri="{BB962C8B-B14F-4D97-AF65-F5344CB8AC3E}">
        <p14:creationId xmlns:p14="http://schemas.microsoft.com/office/powerpoint/2010/main" val="164267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rotWithShape="1">
          <a:blip r:embed="rId2"/>
          <a:srcRect t="55861" r="36317"/>
          <a:stretch/>
        </p:blipFill>
        <p:spPr>
          <a:xfrm>
            <a:off x="256181" y="873979"/>
            <a:ext cx="4070160" cy="5850933"/>
          </a:xfrm>
          <a:prstGeom prst="rect">
            <a:avLst/>
          </a:prstGeom>
        </p:spPr>
      </p:pic>
      <p:pic>
        <p:nvPicPr>
          <p:cNvPr id="6" name="Resim 5"/>
          <p:cNvPicPr>
            <a:picLocks noChangeAspect="1"/>
          </p:cNvPicPr>
          <p:nvPr/>
        </p:nvPicPr>
        <p:blipFill rotWithShape="1">
          <a:blip r:embed="rId3"/>
          <a:srcRect r="37737" b="37541"/>
          <a:stretch/>
        </p:blipFill>
        <p:spPr>
          <a:xfrm>
            <a:off x="4134207" y="64336"/>
            <a:ext cx="4682249" cy="6397881"/>
          </a:xfrm>
          <a:prstGeom prst="rect">
            <a:avLst/>
          </a:prstGeom>
        </p:spPr>
      </p:pic>
    </p:spTree>
    <p:extLst>
      <p:ext uri="{BB962C8B-B14F-4D97-AF65-F5344CB8AC3E}">
        <p14:creationId xmlns:p14="http://schemas.microsoft.com/office/powerpoint/2010/main" val="2227641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rotWithShape="1">
          <a:blip r:embed="rId2"/>
          <a:srcRect t="58951"/>
          <a:stretch/>
        </p:blipFill>
        <p:spPr>
          <a:xfrm>
            <a:off x="686958" y="556715"/>
            <a:ext cx="8081728" cy="5905500"/>
          </a:xfrm>
          <a:prstGeom prst="rect">
            <a:avLst/>
          </a:prstGeom>
        </p:spPr>
      </p:pic>
    </p:spTree>
    <p:extLst>
      <p:ext uri="{BB962C8B-B14F-4D97-AF65-F5344CB8AC3E}">
        <p14:creationId xmlns:p14="http://schemas.microsoft.com/office/powerpoint/2010/main" val="3109905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rotWithShape="1">
          <a:blip r:embed="rId2"/>
          <a:srcRect b="48920"/>
          <a:stretch/>
        </p:blipFill>
        <p:spPr>
          <a:xfrm>
            <a:off x="75760" y="1228105"/>
            <a:ext cx="9000000" cy="4901149"/>
          </a:xfrm>
          <a:prstGeom prst="rect">
            <a:avLst/>
          </a:prstGeom>
        </p:spPr>
      </p:pic>
    </p:spTree>
    <p:extLst>
      <p:ext uri="{BB962C8B-B14F-4D97-AF65-F5344CB8AC3E}">
        <p14:creationId xmlns:p14="http://schemas.microsoft.com/office/powerpoint/2010/main" val="24433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rotWithShape="1">
          <a:blip r:embed="rId2"/>
          <a:srcRect t="50231"/>
          <a:stretch/>
        </p:blipFill>
        <p:spPr>
          <a:xfrm>
            <a:off x="75760" y="1336625"/>
            <a:ext cx="9000000" cy="4866237"/>
          </a:xfrm>
          <a:prstGeom prst="rect">
            <a:avLst/>
          </a:prstGeom>
        </p:spPr>
      </p:pic>
    </p:spTree>
    <p:extLst>
      <p:ext uri="{BB962C8B-B14F-4D97-AF65-F5344CB8AC3E}">
        <p14:creationId xmlns:p14="http://schemas.microsoft.com/office/powerpoint/2010/main" val="2622365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50130" y="185388"/>
            <a:ext cx="8905875" cy="6408176"/>
          </a:xfrm>
          <a:prstGeom prst="rect">
            <a:avLst/>
          </a:prstGeom>
        </p:spPr>
      </p:pic>
    </p:spTree>
    <p:extLst>
      <p:ext uri="{BB962C8B-B14F-4D97-AF65-F5344CB8AC3E}">
        <p14:creationId xmlns:p14="http://schemas.microsoft.com/office/powerpoint/2010/main" val="365106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648578" y="1170578"/>
            <a:ext cx="6571089" cy="5257800"/>
          </a:xfrm>
        </p:spPr>
        <p:txBody>
          <a:bodyPr/>
          <a:lstStyle/>
          <a:p>
            <a:pPr marL="457200" indent="-457200">
              <a:buFont typeface="+mj-lt"/>
              <a:buAutoNum type="arabicPeriod"/>
            </a:pPr>
            <a:r>
              <a:rPr lang="tr-TR" sz="2200" dirty="0">
                <a:latin typeface="Cambria" panose="02040503050406030204" pitchFamily="18" charset="0"/>
              </a:rPr>
              <a:t>Alım işlemleri</a:t>
            </a:r>
          </a:p>
          <a:p>
            <a:pPr marL="800100" lvl="1" indent="-342900">
              <a:buAutoNum type="alphaLcParenR"/>
            </a:pPr>
            <a:r>
              <a:rPr lang="tr-TR" sz="2200" dirty="0">
                <a:latin typeface="Cambria" panose="02040503050406030204" pitchFamily="18" charset="0"/>
              </a:rPr>
              <a:t>Sarf malzeme alımı</a:t>
            </a:r>
          </a:p>
          <a:p>
            <a:pPr marL="800100" lvl="1" indent="-342900">
              <a:buAutoNum type="alphaLcParenR"/>
            </a:pPr>
            <a:r>
              <a:rPr lang="tr-TR" sz="2200" dirty="0">
                <a:latin typeface="Cambria" panose="02040503050406030204" pitchFamily="18" charset="0"/>
              </a:rPr>
              <a:t>Cihaz alımı</a:t>
            </a:r>
          </a:p>
          <a:p>
            <a:pPr marL="800100" lvl="1" indent="-342900">
              <a:buAutoNum type="alphaLcParenR"/>
            </a:pPr>
            <a:r>
              <a:rPr lang="tr-TR" sz="2200" dirty="0">
                <a:latin typeface="Cambria" panose="02040503050406030204" pitchFamily="18" charset="0"/>
              </a:rPr>
              <a:t>Referans malzeme alımı</a:t>
            </a:r>
          </a:p>
          <a:p>
            <a:pPr marL="800100" lvl="1" indent="-342900">
              <a:buAutoNum type="alphaLcParenR"/>
            </a:pPr>
            <a:r>
              <a:rPr lang="tr-TR" sz="2200" dirty="0">
                <a:latin typeface="Cambria" panose="02040503050406030204" pitchFamily="18" charset="0"/>
              </a:rPr>
              <a:t>Cihaz parçası alımı</a:t>
            </a:r>
          </a:p>
          <a:p>
            <a:pPr marL="800100" lvl="1" indent="-342900">
              <a:buAutoNum type="alphaLcParenR"/>
            </a:pPr>
            <a:r>
              <a:rPr lang="tr-TR" sz="2200" dirty="0">
                <a:latin typeface="Cambria" panose="02040503050406030204" pitchFamily="18" charset="0"/>
              </a:rPr>
              <a:t>Cihaz tamiri</a:t>
            </a:r>
          </a:p>
          <a:p>
            <a:pPr marL="800100" lvl="1" indent="-342900">
              <a:buAutoNum type="alphaLcParenR"/>
            </a:pPr>
            <a:r>
              <a:rPr lang="tr-TR" sz="2200" dirty="0">
                <a:latin typeface="Cambria" panose="02040503050406030204" pitchFamily="18" charset="0"/>
              </a:rPr>
              <a:t>Akreditasyon ücreti</a:t>
            </a:r>
          </a:p>
          <a:p>
            <a:pPr marL="800100" lvl="1" indent="-342900">
              <a:buAutoNum type="alphaLcParenR"/>
            </a:pPr>
            <a:r>
              <a:rPr lang="tr-TR" sz="2200" dirty="0">
                <a:latin typeface="Cambria" panose="02040503050406030204" pitchFamily="18" charset="0"/>
              </a:rPr>
              <a:t>Konferansa katılım</a:t>
            </a:r>
          </a:p>
          <a:p>
            <a:pPr marL="800100" lvl="1" indent="-342900">
              <a:buAutoNum type="alphaLcParenR"/>
            </a:pPr>
            <a:r>
              <a:rPr lang="tr-TR" sz="2200" dirty="0">
                <a:latin typeface="Cambria" panose="02040503050406030204" pitchFamily="18" charset="0"/>
              </a:rPr>
              <a:t>Mesleki ve kalite Eğitimi</a:t>
            </a:r>
          </a:p>
          <a:p>
            <a:pPr marL="800100" lvl="1" indent="-342900">
              <a:buAutoNum type="alphaLcParenR"/>
            </a:pPr>
            <a:r>
              <a:rPr lang="tr-TR" sz="2200" dirty="0">
                <a:latin typeface="Cambria" panose="02040503050406030204" pitchFamily="18" charset="0"/>
              </a:rPr>
              <a:t>Kalibrasyon </a:t>
            </a:r>
          </a:p>
          <a:p>
            <a:pPr marL="800100" lvl="1" indent="-342900">
              <a:buAutoNum type="alphaLcParenR"/>
            </a:pPr>
            <a:r>
              <a:rPr lang="tr-TR" sz="2200" dirty="0">
                <a:latin typeface="Cambria" panose="02040503050406030204" pitchFamily="18" charset="0"/>
              </a:rPr>
              <a:t>Diğer laboratuvarlardan test hizmeti alımı</a:t>
            </a:r>
          </a:p>
          <a:p>
            <a:pPr marL="800100" lvl="1" indent="-342900">
              <a:buAutoNum type="alphaLcParenR"/>
            </a:pPr>
            <a:r>
              <a:rPr lang="tr-TR" sz="2200" dirty="0">
                <a:latin typeface="Cambria" panose="02040503050406030204" pitchFamily="18" charset="0"/>
              </a:rPr>
              <a:t>Standart metot temini</a:t>
            </a: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
        <p:nvSpPr>
          <p:cNvPr id="6"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YÖNETİLEMEYEN SÜREÇLER</a:t>
            </a:r>
          </a:p>
        </p:txBody>
      </p:sp>
      <p:pic>
        <p:nvPicPr>
          <p:cNvPr id="3076" name="Picture 4" descr="satÄ±n alma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750" y="1303006"/>
            <a:ext cx="195080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9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
        <p:nvSpPr>
          <p:cNvPr id="7" name="Dikdörtgen 6"/>
          <p:cNvSpPr/>
          <p:nvPr/>
        </p:nvSpPr>
        <p:spPr>
          <a:xfrm>
            <a:off x="561974" y="3394829"/>
            <a:ext cx="7581901" cy="1446550"/>
          </a:xfrm>
          <a:prstGeom prst="rect">
            <a:avLst/>
          </a:prstGeom>
        </p:spPr>
        <p:txBody>
          <a:bodyPr wrap="square">
            <a:spAutoFit/>
          </a:bodyPr>
          <a:lstStyle/>
          <a:p>
            <a:pPr marL="457200" indent="-457200">
              <a:buFont typeface="+mj-lt"/>
              <a:buAutoNum type="arabicPeriod" startAt="3"/>
            </a:pPr>
            <a:r>
              <a:rPr lang="tr-TR" sz="2200" dirty="0" smtClean="0">
                <a:latin typeface="Cambria" panose="02040503050406030204" pitchFamily="18" charset="0"/>
              </a:rPr>
              <a:t>Personel arası ilişkiler</a:t>
            </a:r>
          </a:p>
          <a:p>
            <a:pPr marL="914400" lvl="1" indent="-457200">
              <a:buFont typeface="+mj-lt"/>
              <a:buAutoNum type="alphaLcParenR"/>
            </a:pPr>
            <a:r>
              <a:rPr lang="tr-TR" sz="2200" dirty="0" smtClean="0">
                <a:latin typeface="Cambria" panose="02040503050406030204" pitchFamily="18" charset="0"/>
              </a:rPr>
              <a:t>İkili ilişkilerin sürece yansıması</a:t>
            </a:r>
          </a:p>
          <a:p>
            <a:pPr marL="914400" lvl="1" indent="-457200">
              <a:buFont typeface="+mj-lt"/>
              <a:buAutoNum type="alphaLcParenR"/>
            </a:pPr>
            <a:r>
              <a:rPr lang="tr-TR" sz="2200" dirty="0" smtClean="0">
                <a:latin typeface="Cambria" panose="02040503050406030204" pitchFamily="18" charset="0"/>
              </a:rPr>
              <a:t>Gruplaşmalar </a:t>
            </a:r>
          </a:p>
          <a:p>
            <a:pPr marL="914400" lvl="1" indent="-457200">
              <a:buFont typeface="+mj-lt"/>
              <a:buAutoNum type="alphaLcParenR"/>
            </a:pPr>
            <a:r>
              <a:rPr lang="tr-TR" sz="2200" dirty="0" smtClean="0">
                <a:latin typeface="Cambria" panose="02040503050406030204" pitchFamily="18" charset="0"/>
              </a:rPr>
              <a:t>Personel arası </a:t>
            </a:r>
            <a:r>
              <a:rPr lang="tr-TR" sz="2200" dirty="0" err="1" smtClean="0">
                <a:latin typeface="Cambria" panose="02040503050406030204" pitchFamily="18" charset="0"/>
              </a:rPr>
              <a:t>mobbing</a:t>
            </a:r>
            <a:r>
              <a:rPr lang="tr-TR" sz="2200" dirty="0" smtClean="0">
                <a:latin typeface="Cambria" panose="02040503050406030204" pitchFamily="18" charset="0"/>
              </a:rPr>
              <a:t> uygulamaları</a:t>
            </a:r>
          </a:p>
        </p:txBody>
      </p:sp>
      <p:sp>
        <p:nvSpPr>
          <p:cNvPr id="8" name="Dikdörtgen 7"/>
          <p:cNvSpPr/>
          <p:nvPr/>
        </p:nvSpPr>
        <p:spPr>
          <a:xfrm>
            <a:off x="590549" y="1194554"/>
            <a:ext cx="11458575" cy="1631216"/>
          </a:xfrm>
          <a:prstGeom prst="rect">
            <a:avLst/>
          </a:prstGeom>
        </p:spPr>
        <p:txBody>
          <a:bodyPr wrap="square">
            <a:spAutoFit/>
          </a:bodyPr>
          <a:lstStyle/>
          <a:p>
            <a:pPr marL="457200" indent="-457200">
              <a:buFont typeface="+mj-lt"/>
              <a:buAutoNum type="arabicPeriod" startAt="2"/>
            </a:pPr>
            <a:r>
              <a:rPr lang="tr-TR" sz="2000" dirty="0" smtClean="0">
                <a:latin typeface="Cambria" panose="02040503050406030204" pitchFamily="18" charset="0"/>
              </a:rPr>
              <a:t>Personel çalışma saatleri</a:t>
            </a:r>
          </a:p>
          <a:p>
            <a:pPr marL="800100" lvl="1" indent="-342900">
              <a:buAutoNum type="alphaLcParenR"/>
            </a:pPr>
            <a:r>
              <a:rPr lang="tr-TR" sz="2000" dirty="0" smtClean="0">
                <a:latin typeface="Cambria" panose="02040503050406030204" pitchFamily="18" charset="0"/>
              </a:rPr>
              <a:t>24 saatlik testlerde personel görevlendirmesi- mesai kavramı</a:t>
            </a:r>
          </a:p>
          <a:p>
            <a:pPr marL="800100" lvl="1" indent="-342900">
              <a:buAutoNum type="alphaLcParenR"/>
            </a:pPr>
            <a:r>
              <a:rPr lang="tr-TR" sz="2000" dirty="0" smtClean="0">
                <a:latin typeface="Cambria" panose="02040503050406030204" pitchFamily="18" charset="0"/>
              </a:rPr>
              <a:t>Rapor alımları</a:t>
            </a:r>
          </a:p>
          <a:p>
            <a:pPr marL="800100" lvl="1" indent="-342900">
              <a:buAutoNum type="alphaLcParenR"/>
            </a:pPr>
            <a:r>
              <a:rPr lang="tr-TR" sz="2000" dirty="0" smtClean="0">
                <a:latin typeface="Cambria" panose="02040503050406030204" pitchFamily="18" charset="0"/>
              </a:rPr>
              <a:t>Yıllık izinler</a:t>
            </a:r>
          </a:p>
          <a:p>
            <a:pPr marL="800100" lvl="1" indent="-342900">
              <a:buAutoNum type="alphaLcParenR"/>
            </a:pPr>
            <a:r>
              <a:rPr lang="tr-TR" sz="2000" dirty="0" smtClean="0">
                <a:latin typeface="Cambria" panose="02040503050406030204" pitchFamily="18" charset="0"/>
              </a:rPr>
              <a:t>Personel alımı (kalifikasyon belirleme)</a:t>
            </a:r>
          </a:p>
        </p:txBody>
      </p:sp>
      <p:sp>
        <p:nvSpPr>
          <p:cNvPr id="9" name="Dikdörtgen 8"/>
          <p:cNvSpPr/>
          <p:nvPr/>
        </p:nvSpPr>
        <p:spPr>
          <a:xfrm>
            <a:off x="561973" y="5299829"/>
            <a:ext cx="11458575" cy="430887"/>
          </a:xfrm>
          <a:prstGeom prst="rect">
            <a:avLst/>
          </a:prstGeom>
        </p:spPr>
        <p:txBody>
          <a:bodyPr wrap="square">
            <a:spAutoFit/>
          </a:bodyPr>
          <a:lstStyle/>
          <a:p>
            <a:pPr marL="457200" indent="-457200">
              <a:buFont typeface="+mj-lt"/>
              <a:buAutoNum type="arabicPeriod" startAt="4"/>
            </a:pPr>
            <a:r>
              <a:rPr lang="tr-TR" sz="2200" dirty="0" smtClean="0">
                <a:latin typeface="Cambria" panose="02040503050406030204" pitchFamily="18" charset="0"/>
              </a:rPr>
              <a:t>Üniversite yönetiminin Merkezi araştırma Laboratuvarına bakışı</a:t>
            </a:r>
          </a:p>
        </p:txBody>
      </p:sp>
      <p:sp>
        <p:nvSpPr>
          <p:cNvPr id="10"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YÖNETİLEMEYEN SÜREÇLER</a:t>
            </a:r>
          </a:p>
        </p:txBody>
      </p:sp>
      <p:pic>
        <p:nvPicPr>
          <p:cNvPr id="11" name="Picture 12" descr="personel Ã§alÄ±Åma saatler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939" y="2330317"/>
            <a:ext cx="1671429"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03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AKREDİTASYON </a:t>
            </a:r>
          </a:p>
        </p:txBody>
      </p:sp>
      <p:sp>
        <p:nvSpPr>
          <p:cNvPr id="11" name="Dikdörtgen 10"/>
          <p:cNvSpPr/>
          <p:nvPr/>
        </p:nvSpPr>
        <p:spPr>
          <a:xfrm>
            <a:off x="1050591" y="1636055"/>
            <a:ext cx="11458575" cy="2462213"/>
          </a:xfrm>
          <a:prstGeom prst="rect">
            <a:avLst/>
          </a:prstGeom>
        </p:spPr>
        <p:txBody>
          <a:bodyPr wrap="square">
            <a:spAutoFit/>
          </a:bodyPr>
          <a:lstStyle/>
          <a:p>
            <a:pPr marL="457200" indent="-457200">
              <a:buFont typeface="+mj-lt"/>
              <a:buAutoNum type="alphaLcParenR"/>
            </a:pPr>
            <a:r>
              <a:rPr lang="tr-TR" sz="2200" dirty="0" smtClean="0">
                <a:latin typeface="Cambria" panose="02040503050406030204" pitchFamily="18" charset="0"/>
              </a:rPr>
              <a:t>Test raporlarının doğruluğu</a:t>
            </a:r>
          </a:p>
          <a:p>
            <a:pPr marL="457200" indent="-457200">
              <a:buFont typeface="+mj-lt"/>
              <a:buAutoNum type="alphaLcParenR"/>
            </a:pPr>
            <a:r>
              <a:rPr lang="tr-TR" sz="2200" dirty="0" smtClean="0">
                <a:latin typeface="Cambria" panose="02040503050406030204" pitchFamily="18" charset="0"/>
              </a:rPr>
              <a:t>Test raporlarının kabul edilebilirliği</a:t>
            </a:r>
          </a:p>
          <a:p>
            <a:pPr marL="457200" indent="-457200">
              <a:buFont typeface="+mj-lt"/>
              <a:buAutoNum type="alphaLcParenR"/>
            </a:pPr>
            <a:r>
              <a:rPr lang="tr-TR" sz="2200" dirty="0" smtClean="0">
                <a:latin typeface="Cambria" panose="02040503050406030204" pitchFamily="18" charset="0"/>
              </a:rPr>
              <a:t>Test raporlarının uluslararası geçerliliği</a:t>
            </a:r>
          </a:p>
          <a:p>
            <a:pPr marL="457200" indent="-457200">
              <a:buFont typeface="+mj-lt"/>
              <a:buAutoNum type="alphaLcParenR"/>
            </a:pPr>
            <a:r>
              <a:rPr lang="tr-TR" sz="2200" dirty="0" smtClean="0">
                <a:latin typeface="Cambria" panose="02040503050406030204" pitchFamily="18" charset="0"/>
              </a:rPr>
              <a:t>Test süreçlerinin organizasyonu</a:t>
            </a:r>
          </a:p>
          <a:p>
            <a:pPr marL="457200" indent="-457200">
              <a:buFont typeface="+mj-lt"/>
              <a:buAutoNum type="alphaLcParenR"/>
            </a:pPr>
            <a:r>
              <a:rPr lang="tr-TR" sz="2200" dirty="0" smtClean="0">
                <a:latin typeface="Cambria" panose="02040503050406030204" pitchFamily="18" charset="0"/>
              </a:rPr>
              <a:t>Test sonuçlarının kalite kontrolü</a:t>
            </a:r>
          </a:p>
          <a:p>
            <a:pPr marL="457200" indent="-457200">
              <a:buFont typeface="+mj-lt"/>
              <a:buAutoNum type="alphaLcParenR"/>
            </a:pPr>
            <a:r>
              <a:rPr lang="tr-TR" sz="2200" dirty="0" smtClean="0">
                <a:latin typeface="Cambria" panose="02040503050406030204" pitchFamily="18" charset="0"/>
              </a:rPr>
              <a:t>Uygulanan metodun doğruluğu</a:t>
            </a:r>
          </a:p>
          <a:p>
            <a:pPr marL="457200" indent="-457200">
              <a:buFont typeface="+mj-lt"/>
              <a:buAutoNum type="alphaLcParenR"/>
            </a:pPr>
            <a:r>
              <a:rPr lang="tr-TR" sz="2200" dirty="0" smtClean="0">
                <a:latin typeface="Cambria" panose="02040503050406030204" pitchFamily="18" charset="0"/>
              </a:rPr>
              <a:t>Sürdürülebilirlik </a:t>
            </a:r>
          </a:p>
        </p:txBody>
      </p:sp>
      <p:sp>
        <p:nvSpPr>
          <p:cNvPr id="12" name="Dikdörtgen 11"/>
          <p:cNvSpPr/>
          <p:nvPr/>
        </p:nvSpPr>
        <p:spPr>
          <a:xfrm>
            <a:off x="383842" y="1132587"/>
            <a:ext cx="11458575" cy="430887"/>
          </a:xfrm>
          <a:prstGeom prst="rect">
            <a:avLst/>
          </a:prstGeom>
        </p:spPr>
        <p:txBody>
          <a:bodyPr wrap="square">
            <a:spAutoFit/>
          </a:bodyPr>
          <a:lstStyle/>
          <a:p>
            <a:r>
              <a:rPr lang="tr-TR" sz="2200" dirty="0" smtClean="0">
                <a:latin typeface="Cambria" panose="02040503050406030204" pitchFamily="18" charset="0"/>
              </a:rPr>
              <a:t>Akreditasyon gerekliliği</a:t>
            </a:r>
          </a:p>
        </p:txBody>
      </p:sp>
      <p:sp>
        <p:nvSpPr>
          <p:cNvPr id="13" name="Dikdörtgen 12"/>
          <p:cNvSpPr/>
          <p:nvPr/>
        </p:nvSpPr>
        <p:spPr>
          <a:xfrm>
            <a:off x="495299" y="4257579"/>
            <a:ext cx="11458575" cy="430887"/>
          </a:xfrm>
          <a:prstGeom prst="rect">
            <a:avLst/>
          </a:prstGeom>
        </p:spPr>
        <p:txBody>
          <a:bodyPr wrap="square">
            <a:spAutoFit/>
          </a:bodyPr>
          <a:lstStyle/>
          <a:p>
            <a:r>
              <a:rPr lang="tr-TR" sz="2200" dirty="0" smtClean="0">
                <a:latin typeface="Cambria" panose="02040503050406030204" pitchFamily="18" charset="0"/>
              </a:rPr>
              <a:t>Akreditasyonun dezavantajı</a:t>
            </a:r>
          </a:p>
        </p:txBody>
      </p:sp>
      <p:sp>
        <p:nvSpPr>
          <p:cNvPr id="14" name="Dikdörtgen 13"/>
          <p:cNvSpPr/>
          <p:nvPr/>
        </p:nvSpPr>
        <p:spPr>
          <a:xfrm>
            <a:off x="923923" y="4913577"/>
            <a:ext cx="11458575" cy="1446550"/>
          </a:xfrm>
          <a:prstGeom prst="rect">
            <a:avLst/>
          </a:prstGeom>
        </p:spPr>
        <p:txBody>
          <a:bodyPr wrap="square">
            <a:spAutoFit/>
          </a:bodyPr>
          <a:lstStyle/>
          <a:p>
            <a:pPr marL="457200" indent="-457200">
              <a:buFont typeface="+mj-lt"/>
              <a:buAutoNum type="alphaLcParenR"/>
            </a:pPr>
            <a:r>
              <a:rPr lang="tr-TR" sz="2200" dirty="0" smtClean="0">
                <a:latin typeface="Cambria" panose="02040503050406030204" pitchFamily="18" charset="0"/>
              </a:rPr>
              <a:t>Test maliyetinin yüksek olması</a:t>
            </a:r>
          </a:p>
          <a:p>
            <a:pPr marL="457200" indent="-457200">
              <a:buFont typeface="+mj-lt"/>
              <a:buAutoNum type="alphaLcParenR"/>
            </a:pPr>
            <a:r>
              <a:rPr lang="tr-TR" sz="2200" dirty="0" smtClean="0">
                <a:latin typeface="Cambria" panose="02040503050406030204" pitchFamily="18" charset="0"/>
              </a:rPr>
              <a:t>Öğretim üyelerinin test sürecinde görev alamaması</a:t>
            </a:r>
          </a:p>
          <a:p>
            <a:pPr marL="457200" indent="-457200">
              <a:buFont typeface="+mj-lt"/>
              <a:buAutoNum type="alphaLcParenR"/>
            </a:pPr>
            <a:r>
              <a:rPr lang="tr-TR" sz="2200" dirty="0" err="1" smtClean="0">
                <a:latin typeface="Cambria" panose="02040503050406030204" pitchFamily="18" charset="0"/>
              </a:rPr>
              <a:t>Dökümantasyon</a:t>
            </a:r>
            <a:r>
              <a:rPr lang="tr-TR" sz="2200" dirty="0" smtClean="0">
                <a:latin typeface="Cambria" panose="02040503050406030204" pitchFamily="18" charset="0"/>
              </a:rPr>
              <a:t> yoğunluğu</a:t>
            </a:r>
          </a:p>
          <a:p>
            <a:pPr marL="457200" indent="-457200">
              <a:buFont typeface="+mj-lt"/>
              <a:buAutoNum type="alphaLcParenR"/>
            </a:pPr>
            <a:r>
              <a:rPr lang="tr-TR" sz="2200" dirty="0" smtClean="0">
                <a:latin typeface="Cambria" panose="02040503050406030204" pitchFamily="18" charset="0"/>
              </a:rPr>
              <a:t>Üst yönetim yetki kısıtlanması</a:t>
            </a:r>
          </a:p>
        </p:txBody>
      </p:sp>
      <p:pic>
        <p:nvPicPr>
          <p:cNvPr id="2050" name="Picture 2" descr="dÃ¼ÅÃ¼nen Ã§izgi ile ilgili gÃ¶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82" t="10066" r="10138"/>
          <a:stretch/>
        </p:blipFill>
        <p:spPr bwMode="auto">
          <a:xfrm>
            <a:off x="6975658" y="2203006"/>
            <a:ext cx="1552747"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Metin kutusu 15"/>
          <p:cNvSpPr txBox="1"/>
          <p:nvPr/>
        </p:nvSpPr>
        <p:spPr>
          <a:xfrm>
            <a:off x="5928256" y="3769381"/>
            <a:ext cx="3086100" cy="1107996"/>
          </a:xfrm>
          <a:prstGeom prst="rect">
            <a:avLst/>
          </a:prstGeom>
          <a:noFill/>
        </p:spPr>
        <p:txBody>
          <a:bodyPr wrap="square" rtlCol="0">
            <a:spAutoFit/>
          </a:bodyPr>
          <a:lstStyle/>
          <a:p>
            <a:pPr algn="ctr"/>
            <a:r>
              <a:rPr lang="tr-TR" sz="2200" b="1" dirty="0" smtClean="0">
                <a:solidFill>
                  <a:schemeClr val="accent6"/>
                </a:solidFill>
                <a:latin typeface="Cambria" panose="02040503050406030204" pitchFamily="18" charset="0"/>
              </a:rPr>
              <a:t>Akreditasyon ARGE faaliyetlerine engel midir ?</a:t>
            </a:r>
            <a:endParaRPr lang="tr-TR" sz="2200" b="1" dirty="0">
              <a:solidFill>
                <a:schemeClr val="accent6"/>
              </a:solidFill>
              <a:latin typeface="Cambria" panose="02040503050406030204" pitchFamily="18" charset="0"/>
            </a:endParaRPr>
          </a:p>
        </p:txBody>
      </p:sp>
    </p:spTree>
    <p:extLst>
      <p:ext uri="{BB962C8B-B14F-4D97-AF65-F5344CB8AC3E}">
        <p14:creationId xmlns:p14="http://schemas.microsoft.com/office/powerpoint/2010/main" val="381793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SÜRDÜRÜLEBİLİRLİK </a:t>
            </a:r>
          </a:p>
        </p:txBody>
      </p:sp>
      <p:sp>
        <p:nvSpPr>
          <p:cNvPr id="7" name="Dikdörtgen 6"/>
          <p:cNvSpPr/>
          <p:nvPr/>
        </p:nvSpPr>
        <p:spPr>
          <a:xfrm>
            <a:off x="409573" y="1292321"/>
            <a:ext cx="8391527" cy="5139869"/>
          </a:xfrm>
          <a:prstGeom prst="rect">
            <a:avLst/>
          </a:prstGeom>
        </p:spPr>
        <p:txBody>
          <a:bodyPr wrap="square">
            <a:spAutoFit/>
          </a:bodyPr>
          <a:lstStyle/>
          <a:p>
            <a:pPr marL="457200" indent="-457200">
              <a:buFont typeface="+mj-lt"/>
              <a:buAutoNum type="alphaLcParenR" startAt="2"/>
            </a:pPr>
            <a:r>
              <a:rPr lang="tr-TR" sz="2400" dirty="0" smtClean="0"/>
              <a:t>Firmaların test ve analiz taleplerine olumlu  dönüş</a:t>
            </a:r>
          </a:p>
          <a:p>
            <a:pPr marL="457200" indent="-457200">
              <a:buFont typeface="+mj-lt"/>
              <a:buAutoNum type="alphaLcParenR" startAt="2"/>
            </a:pPr>
            <a:r>
              <a:rPr lang="tr-TR" sz="2400" dirty="0" smtClean="0"/>
              <a:t>Firma isteklerinin standart metot ile örtüştürülmesi</a:t>
            </a:r>
          </a:p>
          <a:p>
            <a:pPr marL="457200" indent="-457200">
              <a:buFont typeface="+mj-lt"/>
              <a:buAutoNum type="alphaLcParenR" startAt="2"/>
            </a:pPr>
            <a:r>
              <a:rPr lang="tr-TR" sz="2800" b="1" dirty="0" smtClean="0"/>
              <a:t>Esnek çalışma prensibi (zaman, para ve yönetimsel)</a:t>
            </a:r>
          </a:p>
          <a:p>
            <a:pPr marL="457200" indent="-457200">
              <a:buFont typeface="+mj-lt"/>
              <a:buAutoNum type="alphaLcParenR" startAt="2"/>
            </a:pPr>
            <a:r>
              <a:rPr lang="tr-TR" sz="2800" b="1" dirty="0" smtClean="0"/>
              <a:t>Endüstri ile sıkı ilişki</a:t>
            </a:r>
          </a:p>
          <a:p>
            <a:pPr marL="457200" indent="-457200">
              <a:buFont typeface="+mj-lt"/>
              <a:buAutoNum type="alphaLcParenR" startAt="2"/>
            </a:pPr>
            <a:r>
              <a:rPr lang="tr-TR" sz="2400" dirty="0" smtClean="0"/>
              <a:t>Amaca uygun, şişkin olmayan alt yapı</a:t>
            </a:r>
          </a:p>
          <a:p>
            <a:pPr marL="457200" indent="-457200">
              <a:buFont typeface="+mj-lt"/>
              <a:buAutoNum type="alphaLcParenR" startAt="2"/>
            </a:pPr>
            <a:r>
              <a:rPr lang="tr-TR" sz="2400" dirty="0" smtClean="0"/>
              <a:t>Uzman personel</a:t>
            </a:r>
          </a:p>
          <a:p>
            <a:pPr marL="457200" indent="-457200">
              <a:buFont typeface="+mj-lt"/>
              <a:buAutoNum type="alphaLcParenR" startAt="2"/>
            </a:pPr>
            <a:r>
              <a:rPr lang="tr-TR" sz="2400" dirty="0" smtClean="0"/>
              <a:t>Akreditasyon </a:t>
            </a:r>
          </a:p>
          <a:p>
            <a:pPr marL="457200" indent="-457200">
              <a:buFont typeface="+mj-lt"/>
              <a:buAutoNum type="alphaLcParenR" startAt="2"/>
            </a:pPr>
            <a:r>
              <a:rPr lang="tr-TR" sz="2400" dirty="0" smtClean="0"/>
              <a:t>Maliyet analizi</a:t>
            </a:r>
          </a:p>
          <a:p>
            <a:pPr marL="457200" indent="-457200">
              <a:buFont typeface="+mj-lt"/>
              <a:buAutoNum type="alphaLcParenR" startAt="2"/>
            </a:pPr>
            <a:r>
              <a:rPr lang="tr-TR" sz="2400" dirty="0" smtClean="0"/>
              <a:t>Güncel test metotlarının uygulanabilirliği</a:t>
            </a:r>
          </a:p>
          <a:p>
            <a:pPr marL="457200" indent="-457200">
              <a:buFont typeface="+mj-lt"/>
              <a:buAutoNum type="alphaLcParenR" startAt="2"/>
            </a:pPr>
            <a:r>
              <a:rPr lang="tr-TR" sz="2400" dirty="0" smtClean="0"/>
              <a:t>Ulaşılabilirlik ve hızlı geri dönüş</a:t>
            </a:r>
          </a:p>
          <a:p>
            <a:pPr marL="457200" indent="-457200">
              <a:buFont typeface="+mj-lt"/>
              <a:buAutoNum type="alphaLcParenR" startAt="2"/>
            </a:pPr>
            <a:r>
              <a:rPr lang="tr-TR" sz="2400" dirty="0" smtClean="0"/>
              <a:t>Yönetimin tecrübesi</a:t>
            </a:r>
          </a:p>
          <a:p>
            <a:pPr marL="457200" indent="-457200">
              <a:buFont typeface="+mj-lt"/>
              <a:buAutoNum type="alphaLcParenR" startAt="2"/>
            </a:pPr>
            <a:r>
              <a:rPr lang="tr-TR" sz="2800" b="1" dirty="0" smtClean="0"/>
              <a:t>Diğer laboratuvarlarla işbirliği ve koordinasyon</a:t>
            </a:r>
          </a:p>
          <a:p>
            <a:pPr marL="457200" indent="-457200">
              <a:buFont typeface="+mj-lt"/>
              <a:buAutoNum type="alphaLcParenR" startAt="2"/>
            </a:pPr>
            <a:r>
              <a:rPr lang="tr-TR" sz="2800" b="1" dirty="0" smtClean="0"/>
              <a:t>Müşteri güveni ve memnuniyetinin sağlanması</a:t>
            </a:r>
          </a:p>
        </p:txBody>
      </p:sp>
    </p:spTree>
    <p:extLst>
      <p:ext uri="{BB962C8B-B14F-4D97-AF65-F5344CB8AC3E}">
        <p14:creationId xmlns:p14="http://schemas.microsoft.com/office/powerpoint/2010/main" val="928302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txBox="1">
            <a:spLocks noChangeArrowheads="1"/>
          </p:cNvSpPr>
          <p:nvPr/>
        </p:nvSpPr>
        <p:spPr>
          <a:xfrm>
            <a:off x="1037231" y="177706"/>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MERKEZİ ARAŞTIRMA LABORATUVARLARININ KURULMA DAYANAĞI</a:t>
            </a:r>
          </a:p>
          <a:p>
            <a:endParaRPr lang="en-US" sz="2400" b="1" dirty="0">
              <a:solidFill>
                <a:schemeClr val="accent6"/>
              </a:solidFill>
              <a:latin typeface="Cambria" panose="02040503050406030204" pitchFamily="18" charset="0"/>
            </a:endParaRPr>
          </a:p>
        </p:txBody>
      </p:sp>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416565" y="1204415"/>
            <a:ext cx="8229600" cy="5257800"/>
          </a:xfrm>
        </p:spPr>
        <p:txBody>
          <a:bodyPr/>
          <a:lstStyle/>
          <a:p>
            <a:pPr algn="just"/>
            <a:r>
              <a:rPr lang="tr-TR" sz="2000" b="1" dirty="0">
                <a:latin typeface="Cambria" panose="02040503050406030204" pitchFamily="18" charset="0"/>
                <a:ea typeface="Times New Roman" panose="02020603050405020304" pitchFamily="18" charset="0"/>
                <a:cs typeface="Times New Roman" panose="02020603050405020304" pitchFamily="18" charset="0"/>
              </a:rPr>
              <a:t>2547 sayılı yasanın </a:t>
            </a:r>
          </a:p>
          <a:p>
            <a:pPr algn="just"/>
            <a:endParaRPr lang="tr-TR" sz="2000" b="1" dirty="0">
              <a:latin typeface="Cambria" panose="02040503050406030204" pitchFamily="18" charset="0"/>
              <a:ea typeface="Times New Roman" panose="02020603050405020304" pitchFamily="18" charset="0"/>
              <a:cs typeface="Times New Roman" panose="02020603050405020304" pitchFamily="18" charset="0"/>
            </a:endParaRPr>
          </a:p>
          <a:p>
            <a:pPr algn="just"/>
            <a:r>
              <a:rPr lang="tr-TR" sz="2000" b="1" dirty="0">
                <a:latin typeface="Cambria" panose="02040503050406030204" pitchFamily="18" charset="0"/>
                <a:ea typeface="Times New Roman" panose="02020603050405020304" pitchFamily="18" charset="0"/>
                <a:cs typeface="Times New Roman" panose="02020603050405020304" pitchFamily="18" charset="0"/>
              </a:rPr>
              <a:t>Madde 7 </a:t>
            </a:r>
          </a:p>
          <a:p>
            <a:pPr algn="just"/>
            <a:r>
              <a:rPr lang="tr-TR" sz="2000" dirty="0">
                <a:latin typeface="Cambria" panose="02040503050406030204" pitchFamily="18" charset="0"/>
                <a:ea typeface="Times New Roman" panose="02020603050405020304" pitchFamily="18" charset="0"/>
                <a:cs typeface="Times New Roman" panose="02020603050405020304" pitchFamily="18" charset="0"/>
              </a:rPr>
              <a:t>Yükseköğretim Kurulunun görevleri;</a:t>
            </a:r>
          </a:p>
          <a:p>
            <a:pPr algn="just"/>
            <a:endParaRPr lang="tr-TR" sz="2000" dirty="0">
              <a:latin typeface="Cambria" panose="02040503050406030204" pitchFamily="18" charset="0"/>
              <a:ea typeface="Times New Roman" panose="02020603050405020304" pitchFamily="18" charset="0"/>
              <a:cs typeface="Times New Roman" panose="02020603050405020304" pitchFamily="18" charset="0"/>
            </a:endParaRPr>
          </a:p>
          <a:p>
            <a:pPr algn="just"/>
            <a:r>
              <a:rPr lang="tr-TR" sz="2000" i="1" dirty="0">
                <a:latin typeface="Cambria" panose="02040503050406030204" pitchFamily="18" charset="0"/>
              </a:rPr>
              <a:t>d bendi: Devlet kalkınma planlarının ilke ve hedefleri doğrultusunda ve yükseköğretim planlaması çerçevesi içinde;</a:t>
            </a:r>
          </a:p>
          <a:p>
            <a:pPr algn="just"/>
            <a:endParaRPr lang="tr-TR" sz="2000" i="1" dirty="0">
              <a:latin typeface="Cambria" panose="02040503050406030204" pitchFamily="18" charset="0"/>
              <a:ea typeface="Times New Roman" panose="02020603050405020304" pitchFamily="18" charset="0"/>
              <a:cs typeface="Times New Roman" panose="02020603050405020304" pitchFamily="18" charset="0"/>
            </a:endParaRPr>
          </a:p>
          <a:p>
            <a:pPr algn="just"/>
            <a:r>
              <a:rPr lang="tr-TR" sz="2000" i="1" dirty="0">
                <a:latin typeface="Cambria" panose="02040503050406030204" pitchFamily="18" charset="0"/>
                <a:ea typeface="Times New Roman" panose="02020603050405020304" pitchFamily="18" charset="0"/>
                <a:cs typeface="Times New Roman" panose="02020603050405020304" pitchFamily="18" charset="0"/>
              </a:rPr>
              <a:t>2 </a:t>
            </a:r>
            <a:r>
              <a:rPr lang="tr-TR" sz="2000" i="1" dirty="0" err="1">
                <a:latin typeface="Cambria" panose="02040503050406030204" pitchFamily="18" charset="0"/>
                <a:ea typeface="Times New Roman" panose="02020603050405020304" pitchFamily="18" charset="0"/>
                <a:cs typeface="Times New Roman" panose="02020603050405020304" pitchFamily="18" charset="0"/>
              </a:rPr>
              <a:t>nolu</a:t>
            </a:r>
            <a:r>
              <a:rPr lang="tr-TR" sz="2000" i="1" dirty="0">
                <a:latin typeface="Cambria" panose="02040503050406030204" pitchFamily="18" charset="0"/>
                <a:ea typeface="Times New Roman" panose="02020603050405020304" pitchFamily="18" charset="0"/>
                <a:cs typeface="Times New Roman" panose="02020603050405020304" pitchFamily="18" charset="0"/>
              </a:rPr>
              <a:t>: </a:t>
            </a:r>
            <a:r>
              <a:rPr lang="tr-TR" sz="2000" b="1" i="1" dirty="0">
                <a:latin typeface="Cambria" panose="02040503050406030204" pitchFamily="18" charset="0"/>
                <a:ea typeface="Times New Roman" panose="02020603050405020304" pitchFamily="18" charset="0"/>
                <a:cs typeface="Times New Roman" panose="02020603050405020304" pitchFamily="18" charset="0"/>
              </a:rPr>
              <a:t>Yükseköğretim kurumları içinde </a:t>
            </a:r>
            <a:r>
              <a:rPr lang="tr-TR" sz="2000" i="1" dirty="0">
                <a:latin typeface="Cambria" panose="02040503050406030204" pitchFamily="18" charset="0"/>
                <a:ea typeface="Times New Roman" panose="02020603050405020304" pitchFamily="18" charset="0"/>
                <a:cs typeface="Times New Roman" panose="02020603050405020304" pitchFamily="18" charset="0"/>
              </a:rPr>
              <a:t>bölüm, anabilim ve </a:t>
            </a:r>
            <a:r>
              <a:rPr lang="tr-TR" sz="2000" i="1" dirty="0" err="1">
                <a:latin typeface="Cambria" panose="02040503050406030204" pitchFamily="18" charset="0"/>
                <a:ea typeface="Times New Roman" panose="02020603050405020304" pitchFamily="18" charset="0"/>
                <a:cs typeface="Times New Roman" panose="02020603050405020304" pitchFamily="18" charset="0"/>
              </a:rPr>
              <a:t>anasanat</a:t>
            </a:r>
            <a:r>
              <a:rPr lang="tr-TR" sz="2000" i="1" dirty="0">
                <a:latin typeface="Cambria" panose="02040503050406030204" pitchFamily="18" charset="0"/>
                <a:ea typeface="Times New Roman" panose="02020603050405020304" pitchFamily="18" charset="0"/>
                <a:cs typeface="Times New Roman" panose="02020603050405020304" pitchFamily="18" charset="0"/>
              </a:rPr>
              <a:t> dalları ile </a:t>
            </a:r>
            <a:r>
              <a:rPr lang="tr-TR" sz="2000" b="1" i="1" dirty="0">
                <a:latin typeface="Cambria" panose="02040503050406030204" pitchFamily="18" charset="0"/>
                <a:ea typeface="Times New Roman" panose="02020603050405020304" pitchFamily="18" charset="0"/>
                <a:cs typeface="Times New Roman" panose="02020603050405020304" pitchFamily="18" charset="0"/>
              </a:rPr>
              <a:t>uygulama ve araştırma merkezi açılması</a:t>
            </a:r>
            <a:r>
              <a:rPr lang="tr-TR" sz="2000" i="1" dirty="0">
                <a:latin typeface="Cambria" panose="02040503050406030204" pitchFamily="18" charset="0"/>
                <a:ea typeface="Times New Roman" panose="02020603050405020304" pitchFamily="18" charset="0"/>
                <a:cs typeface="Times New Roman" panose="02020603050405020304" pitchFamily="18" charset="0"/>
              </a:rPr>
              <a:t>, birleştirilmesi veya kapatılması; konservatuvar, meslek yüksekokulu veya destek, hazırlık okul veya birimleri kurulması ile ilgili olarak doğrudan veya üniversitelerden gelecek öneriler üzerine karar vermek,</a:t>
            </a: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
        <p:nvSpPr>
          <p:cNvPr id="7" name="Metin kutusu 6"/>
          <p:cNvSpPr txBox="1"/>
          <p:nvPr/>
        </p:nvSpPr>
        <p:spPr>
          <a:xfrm>
            <a:off x="3738610" y="1125788"/>
            <a:ext cx="5362622" cy="1077218"/>
          </a:xfrm>
          <a:prstGeom prst="rect">
            <a:avLst/>
          </a:prstGeom>
          <a:noFill/>
        </p:spPr>
        <p:txBody>
          <a:bodyPr wrap="none" rtlCol="0">
            <a:spAutoFit/>
          </a:bodyPr>
          <a:lstStyle/>
          <a:p>
            <a:pPr algn="ctr"/>
            <a:r>
              <a:rPr lang="tr-TR" sz="3200" b="1" dirty="0" smtClean="0"/>
              <a:t>AR-GE laboratuvarı mı?</a:t>
            </a:r>
          </a:p>
          <a:p>
            <a:pPr algn="ctr"/>
            <a:r>
              <a:rPr lang="tr-TR" sz="3200" b="1" dirty="0" smtClean="0"/>
              <a:t>Kalite kontrol laboratuvarı mı?</a:t>
            </a:r>
            <a:endParaRPr lang="tr-TR" sz="3200" b="1" dirty="0"/>
          </a:p>
        </p:txBody>
      </p:sp>
    </p:spTree>
    <p:extLst>
      <p:ext uri="{BB962C8B-B14F-4D97-AF65-F5344CB8AC3E}">
        <p14:creationId xmlns:p14="http://schemas.microsoft.com/office/powerpoint/2010/main" val="252253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987654" y="6264327"/>
            <a:ext cx="1883391" cy="600501"/>
          </a:xfrm>
          <a:prstGeom prst="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mj-lt"/>
              <a:ea typeface="+mj-ea"/>
              <a:cs typeface="+mj-cs"/>
              <a:sym typeface="Calibri"/>
            </a:endParaRPr>
          </a:p>
        </p:txBody>
      </p:sp>
      <p:sp>
        <p:nvSpPr>
          <p:cNvPr id="17" name="Dikdörtgen 16"/>
          <p:cNvSpPr/>
          <p:nvPr/>
        </p:nvSpPr>
        <p:spPr>
          <a:xfrm>
            <a:off x="0" y="0"/>
            <a:ext cx="2047164" cy="1091821"/>
          </a:xfrm>
          <a:prstGeom prst="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mj-lt"/>
              <a:ea typeface="+mj-ea"/>
              <a:cs typeface="+mj-cs"/>
              <a:sym typeface="Calibri"/>
            </a:endParaRPr>
          </a:p>
        </p:txBody>
      </p:sp>
      <p:pic>
        <p:nvPicPr>
          <p:cNvPr id="18" name="Resim 17"/>
          <p:cNvPicPr>
            <a:picLocks noChangeAspect="1"/>
          </p:cNvPicPr>
          <p:nvPr/>
        </p:nvPicPr>
        <p:blipFill>
          <a:blip r:embed="rId2"/>
          <a:stretch>
            <a:fillRect/>
          </a:stretch>
        </p:blipFill>
        <p:spPr>
          <a:xfrm>
            <a:off x="121533" y="206797"/>
            <a:ext cx="8900931" cy="6480610"/>
          </a:xfrm>
          <a:prstGeom prst="rect">
            <a:avLst/>
          </a:prstGeom>
          <a:ln>
            <a:solidFill>
              <a:schemeClr val="accent1">
                <a:lumMod val="75000"/>
              </a:schemeClr>
            </a:solidFill>
          </a:ln>
        </p:spPr>
      </p:pic>
    </p:spTree>
    <p:extLst>
      <p:ext uri="{BB962C8B-B14F-4D97-AF65-F5344CB8AC3E}">
        <p14:creationId xmlns:p14="http://schemas.microsoft.com/office/powerpoint/2010/main" val="95736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15673" y="3217890"/>
            <a:ext cx="3490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tr-TR" altLang="en-US" sz="2000" i="1" dirty="0" smtClean="0">
                <a:latin typeface="Cambria" panose="02040503050406030204" pitchFamily="18" charset="0"/>
              </a:rPr>
              <a:t>www.merlab.btu.edu.tr</a:t>
            </a:r>
            <a:endParaRPr lang="en-US" altLang="en-US" sz="2000" i="1" dirty="0">
              <a:latin typeface="Cambria" panose="02040503050406030204" pitchFamily="18" charset="0"/>
            </a:endParaRPr>
          </a:p>
        </p:txBody>
      </p:sp>
      <p:sp>
        <p:nvSpPr>
          <p:cNvPr id="26" name="Rectangle 2"/>
          <p:cNvSpPr txBox="1">
            <a:spLocks noChangeArrowheads="1"/>
          </p:cNvSpPr>
          <p:nvPr/>
        </p:nvSpPr>
        <p:spPr bwMode="auto">
          <a:xfrm>
            <a:off x="4723413" y="288677"/>
            <a:ext cx="1315656" cy="873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tr-TR" altLang="en-US" sz="1800" b="1" dirty="0" smtClean="0">
                <a:solidFill>
                  <a:schemeClr val="accent6">
                    <a:lumMod val="75000"/>
                  </a:schemeClr>
                </a:solidFill>
                <a:latin typeface="Cambria" panose="02040503050406030204" pitchFamily="18" charset="0"/>
              </a:rPr>
              <a:t>BTÜ</a:t>
            </a:r>
            <a:endParaRPr lang="en-US" altLang="en-US" sz="1800" b="1" dirty="0">
              <a:solidFill>
                <a:schemeClr val="accent6">
                  <a:lumMod val="75000"/>
                </a:schemeClr>
              </a:solidFill>
              <a:latin typeface="Cambria" panose="02040503050406030204" pitchFamily="18" charset="0"/>
            </a:endParaRPr>
          </a:p>
        </p:txBody>
      </p:sp>
      <p:sp>
        <p:nvSpPr>
          <p:cNvPr id="29" name="Rectangle 2"/>
          <p:cNvSpPr txBox="1">
            <a:spLocks noChangeArrowheads="1"/>
          </p:cNvSpPr>
          <p:nvPr/>
        </p:nvSpPr>
        <p:spPr bwMode="auto">
          <a:xfrm>
            <a:off x="4776661" y="581362"/>
            <a:ext cx="1209161" cy="1629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tr-TR" altLang="en-US" sz="1800" b="1" dirty="0" smtClean="0">
                <a:solidFill>
                  <a:schemeClr val="accent6">
                    <a:lumMod val="75000"/>
                  </a:schemeClr>
                </a:solidFill>
                <a:latin typeface="Cambria" panose="02040503050406030204" pitchFamily="18" charset="0"/>
              </a:rPr>
              <a:t>MERLAB</a:t>
            </a:r>
            <a:endParaRPr lang="en-US" altLang="en-US" sz="1800" b="1" dirty="0">
              <a:solidFill>
                <a:schemeClr val="accent6">
                  <a:lumMod val="75000"/>
                </a:schemeClr>
              </a:solidFill>
              <a:latin typeface="Cambria" panose="020405030504060302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96"/>
            <a:ext cx="4858482" cy="3240000"/>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518" y="3618000"/>
            <a:ext cx="4858482" cy="3240000"/>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18000"/>
            <a:ext cx="4858482" cy="3240000"/>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094760" y="781945"/>
            <a:ext cx="4858481" cy="3240000"/>
          </a:xfrm>
          <a:prstGeom prst="rect">
            <a:avLst/>
          </a:prstGeom>
        </p:spPr>
      </p:pic>
    </p:spTree>
    <p:extLst>
      <p:ext uri="{BB962C8B-B14F-4D97-AF65-F5344CB8AC3E}">
        <p14:creationId xmlns:p14="http://schemas.microsoft.com/office/powerpoint/2010/main" val="1004299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txBox="1">
            <a:spLocks noChangeArrowheads="1"/>
          </p:cNvSpPr>
          <p:nvPr/>
        </p:nvSpPr>
        <p:spPr>
          <a:xfrm>
            <a:off x="1037231" y="54874"/>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MERKEZİ ARAŞTIRMA LABORATUVARLARININ OLASI GÖREVLERİ</a:t>
            </a:r>
          </a:p>
        </p:txBody>
      </p:sp>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416565" y="1436429"/>
            <a:ext cx="8229600" cy="5257800"/>
          </a:xfrm>
        </p:spPr>
        <p:txBody>
          <a:bodyPr/>
          <a:lstStyle/>
          <a:p>
            <a:pPr algn="just">
              <a:buAutoNum type="alphaLcParenR"/>
            </a:pPr>
            <a:r>
              <a:rPr lang="tr-TR" sz="2000" dirty="0"/>
              <a:t>Üniversitesinde yapılan temel, uygulamalı ve disiplinler arası alanlardaki bilimsel araştırma çalışmalarına, test ve analiz yaparak destek sağlamak, </a:t>
            </a:r>
          </a:p>
          <a:p>
            <a:pPr algn="just">
              <a:buAutoNum type="alphaLcParenR"/>
            </a:pPr>
            <a:r>
              <a:rPr lang="tr-TR" sz="2000" dirty="0"/>
              <a:t>Teknolojik gelişmeleri sürekli izleyerek laboratuvardaki cihazların günün koşullarına uygun olarak geliştirilmesini sağlamak ve Üniversitenin proje yürütme potansiyelini artırmak, </a:t>
            </a:r>
          </a:p>
          <a:p>
            <a:pPr algn="just">
              <a:buAutoNum type="alphaLcParenR"/>
            </a:pPr>
            <a:r>
              <a:rPr lang="tr-TR" sz="2000" dirty="0"/>
              <a:t>Üniversiteler, araştırma merkezleri, sanayi, kamu kurum ve kuruluşları ile üçüncü şahısların analiz ihtiyaçlarını yönetim kurulunca belirlenecek bedel karşılığında gerçekleştirmek,</a:t>
            </a:r>
          </a:p>
          <a:p>
            <a:pPr algn="just">
              <a:buAutoNum type="alphaLcParenR"/>
            </a:pPr>
            <a:r>
              <a:rPr lang="tr-TR" sz="2000" dirty="0"/>
              <a:t>Üniversite, Sanayi, Kamu ve Özel Kuruluşlar ile işbirliği yaparak, sorunlarının çözümüne yönelik olarak </a:t>
            </a:r>
            <a:r>
              <a:rPr lang="tr-TR" sz="2000" dirty="0" smtClean="0"/>
              <a:t>projeler </a:t>
            </a:r>
            <a:r>
              <a:rPr lang="tr-TR" sz="2000" dirty="0"/>
              <a:t>hazırlamak, </a:t>
            </a:r>
          </a:p>
          <a:p>
            <a:pPr algn="just">
              <a:buAutoNum type="alphaLcParenR"/>
            </a:pPr>
            <a:r>
              <a:rPr lang="tr-TR" sz="2000" dirty="0"/>
              <a:t>Bilimsel görüş, danışmanlık ve benzeri hizmetler yapmak ve bu hizmetlere ilişkin raporlar düzenlemek, </a:t>
            </a:r>
            <a:endParaRPr lang="tr-TR" sz="2000" dirty="0" smtClean="0"/>
          </a:p>
          <a:p>
            <a:pPr algn="just">
              <a:buFont typeface="Arial"/>
              <a:buAutoNum type="alphaLcParenR"/>
            </a:pPr>
            <a:r>
              <a:rPr lang="tr-TR" sz="2000" dirty="0"/>
              <a:t>Merkezi Araştırma Laboratuvarı Biriminin tanıtımını gerçekleştirmek, </a:t>
            </a:r>
          </a:p>
          <a:p>
            <a:pPr marL="0" indent="0" algn="just">
              <a:buNone/>
            </a:pPr>
            <a:endParaRPr lang="tr-TR" sz="2000" dirty="0"/>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82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MERKEZİ ARAŞTIRMA LABORATUVARLARININ OLASI GÖREVLERİ</a:t>
            </a:r>
          </a:p>
        </p:txBody>
      </p:sp>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416565" y="1339896"/>
            <a:ext cx="8229600" cy="5257800"/>
          </a:xfrm>
        </p:spPr>
        <p:txBody>
          <a:bodyPr/>
          <a:lstStyle/>
          <a:p>
            <a:pPr marL="457200" indent="-457200" algn="just">
              <a:buFont typeface="+mj-lt"/>
              <a:buAutoNum type="alphaLcParenR" startAt="6"/>
            </a:pPr>
            <a:r>
              <a:rPr lang="tr-TR" sz="2000" dirty="0" smtClean="0"/>
              <a:t>Yeni test/analiz metotları geliştirmek ve kabul edilebilirliğini sağlamak</a:t>
            </a:r>
          </a:p>
          <a:p>
            <a:pPr marL="457200" indent="-457200" algn="just">
              <a:buFont typeface="+mj-lt"/>
              <a:buAutoNum type="alphaLcParenR" startAt="6"/>
            </a:pPr>
            <a:r>
              <a:rPr lang="tr-TR" sz="2000" dirty="0" smtClean="0"/>
              <a:t>Referans malzeme geliştirmek ve ticarileştirmek</a:t>
            </a:r>
          </a:p>
          <a:p>
            <a:pPr marL="457200" indent="-457200" algn="just">
              <a:buFont typeface="+mj-lt"/>
              <a:buAutoNum type="alphaLcParenR" startAt="6"/>
            </a:pPr>
            <a:r>
              <a:rPr lang="tr-TR" sz="2000" dirty="0" smtClean="0"/>
              <a:t>Yeterlilik testleri düzenlemek</a:t>
            </a:r>
            <a:endParaRPr lang="tr-TR" sz="2000" dirty="0"/>
          </a:p>
          <a:p>
            <a:pPr algn="just">
              <a:buAutoNum type="alphaLcParenR" startAt="6"/>
            </a:pPr>
            <a:r>
              <a:rPr lang="tr-TR" sz="2000" dirty="0"/>
              <a:t>Üniversitenin tüm birimlerindeki araştırmacıların kullanımına açık, ileri düzey cihazlardan oluşan laboratuvar imkânlarını sürekli hizmette tutma koşullarını sağlayarak etkili ve verimli bir çalışma ortamı sağlamak, </a:t>
            </a:r>
          </a:p>
          <a:p>
            <a:pPr algn="just">
              <a:buAutoNum type="alphaLcParenR" startAt="6"/>
            </a:pPr>
            <a:r>
              <a:rPr lang="tr-TR" sz="2000" dirty="0"/>
              <a:t>Yurt içi ve yurt dışındaki bilimsel çalışma ve projeleri desteklemek, ulusal ve uluslararası kongre, konferans, sempozyum, seminer, panel, kurs ve benzeri bilimsel etkinlikler düzenlemek, </a:t>
            </a:r>
          </a:p>
          <a:p>
            <a:pPr algn="just">
              <a:buAutoNum type="alphaLcParenR" startAt="6"/>
            </a:pPr>
            <a:r>
              <a:rPr lang="tr-TR" sz="2000" dirty="0" smtClean="0"/>
              <a:t>Ortak </a:t>
            </a:r>
            <a:r>
              <a:rPr lang="tr-TR" sz="2000" dirty="0"/>
              <a:t>test/ analiz faaliyetlerinde Üniversitenin bölüm laboratuvarları ile koordinasyonu sağlamak, </a:t>
            </a:r>
          </a:p>
          <a:p>
            <a:pPr algn="just">
              <a:buAutoNum type="alphaLcParenR" startAt="6"/>
            </a:pPr>
            <a:r>
              <a:rPr lang="tr-TR" sz="2000" dirty="0"/>
              <a:t>Merkezi Araştırma </a:t>
            </a:r>
            <a:r>
              <a:rPr lang="tr-TR" sz="2000" dirty="0" smtClean="0"/>
              <a:t>Laboratuvarını akredite etmek</a:t>
            </a:r>
            <a:endParaRPr lang="tr-TR" sz="2000" dirty="0"/>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0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txBox="1">
            <a:spLocks noChangeArrowheads="1"/>
          </p:cNvSpPr>
          <p:nvPr/>
        </p:nvSpPr>
        <p:spPr>
          <a:xfrm>
            <a:off x="1037231" y="27578"/>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2400" b="1" dirty="0">
                <a:solidFill>
                  <a:schemeClr val="accent6"/>
                </a:solidFill>
                <a:latin typeface="Cambria" panose="02040503050406030204" pitchFamily="18" charset="0"/>
              </a:rPr>
              <a:t>MERKEZİ ARAŞTIRMA LABORATUVARLARININ VERDİĞİ SONUÇLARDAKİ BEKLENTİ</a:t>
            </a:r>
          </a:p>
        </p:txBody>
      </p:sp>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8" name="Picture 2" descr="Figure 2.2.5b â Dartboard analogy: accuracy, precision, reliability and vali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5" y="1831644"/>
            <a:ext cx="8496000" cy="322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1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txBox="1">
            <a:spLocks noChangeArrowheads="1"/>
          </p:cNvSpPr>
          <p:nvPr/>
        </p:nvSpPr>
        <p:spPr>
          <a:xfrm>
            <a:off x="1037231" y="16943"/>
            <a:ext cx="7526137"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tr-TR" sz="4000" b="1" dirty="0">
                <a:solidFill>
                  <a:schemeClr val="accent6"/>
                </a:solidFill>
                <a:latin typeface="Cambria" panose="02040503050406030204" pitchFamily="18" charset="0"/>
              </a:rPr>
              <a:t>KALİTE</a:t>
            </a:r>
          </a:p>
        </p:txBody>
      </p:sp>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285694" y="1170580"/>
            <a:ext cx="5924036" cy="739283"/>
          </a:xfrm>
        </p:spPr>
        <p:txBody>
          <a:bodyPr/>
          <a:lstStyle/>
          <a:p>
            <a:pPr marL="0" indent="0">
              <a:lnSpc>
                <a:spcPct val="120000"/>
              </a:lnSpc>
              <a:buNone/>
            </a:pPr>
            <a:r>
              <a:rPr lang="tr-TR" sz="2400" dirty="0">
                <a:latin typeface="Times New Roman" pitchFamily="18" charset="0"/>
              </a:rPr>
              <a:t>Ürün veya hizmetlerin, belirlenen veya istenen ihtiyaçları karşılayacak özelliklerde olmasıdır. </a:t>
            </a:r>
            <a:endParaRPr lang="tr-TR" sz="2400" dirty="0">
              <a:latin typeface="Times New Roman Tur" charset="-94"/>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7" name="Picture 9"/>
          <p:cNvPicPr>
            <a:picLocks noChangeArrowheads="1"/>
          </p:cNvPicPr>
          <p:nvPr/>
        </p:nvPicPr>
        <p:blipFill>
          <a:blip r:embed="rId2" cstate="print"/>
          <a:srcRect/>
          <a:stretch>
            <a:fillRect/>
          </a:stretch>
        </p:blipFill>
        <p:spPr bwMode="auto">
          <a:xfrm>
            <a:off x="6129430" y="98745"/>
            <a:ext cx="2971800" cy="2436813"/>
          </a:xfrm>
          <a:prstGeom prst="rect">
            <a:avLst/>
          </a:prstGeom>
          <a:noFill/>
          <a:ln w="9525">
            <a:noFill/>
            <a:miter lim="800000"/>
            <a:headEnd/>
            <a:tailEnd/>
          </a:ln>
          <a:effectLst/>
        </p:spPr>
      </p:pic>
      <p:sp>
        <p:nvSpPr>
          <p:cNvPr id="8" name="Rectangle 11"/>
          <p:cNvSpPr>
            <a:spLocks noChangeArrowheads="1"/>
          </p:cNvSpPr>
          <p:nvPr/>
        </p:nvSpPr>
        <p:spPr bwMode="auto">
          <a:xfrm>
            <a:off x="279716" y="2203006"/>
            <a:ext cx="8219256" cy="462307"/>
          </a:xfrm>
          <a:prstGeom prst="rect">
            <a:avLst/>
          </a:prstGeom>
          <a:noFill/>
          <a:ln w="9525">
            <a:noFill/>
            <a:miter lim="800000"/>
            <a:headEnd/>
            <a:tailEnd/>
          </a:ln>
          <a:effectLst/>
        </p:spPr>
        <p:txBody>
          <a:bodyPr wrap="square" lIns="92075" tIns="46038" rIns="92075" bIns="46038">
            <a:spAutoFit/>
          </a:bodyPr>
          <a:lstStyle/>
          <a:p>
            <a:pPr algn="l" eaLnBrk="1" hangingPunct="1"/>
            <a:r>
              <a:rPr lang="tr-TR" sz="2400" b="1" dirty="0">
                <a:latin typeface="Cambria" panose="02040503050406030204" pitchFamily="18" charset="0"/>
              </a:rPr>
              <a:t>Kalitenin belirlenmesi için gerekli bileşenler</a:t>
            </a:r>
          </a:p>
        </p:txBody>
      </p:sp>
      <p:sp>
        <p:nvSpPr>
          <p:cNvPr id="9" name="Rectangle 12"/>
          <p:cNvSpPr>
            <a:spLocks noChangeArrowheads="1"/>
          </p:cNvSpPr>
          <p:nvPr/>
        </p:nvSpPr>
        <p:spPr bwMode="auto">
          <a:xfrm>
            <a:off x="279718" y="2716486"/>
            <a:ext cx="7973337" cy="3415744"/>
          </a:xfrm>
          <a:prstGeom prst="rect">
            <a:avLst/>
          </a:prstGeom>
          <a:noFill/>
          <a:ln w="9525">
            <a:noFill/>
            <a:miter lim="800000"/>
            <a:headEnd/>
            <a:tailEnd/>
          </a:ln>
          <a:effectLst/>
        </p:spPr>
        <p:txBody>
          <a:bodyPr wrap="none" lIns="92075" tIns="46038" rIns="92075" bIns="46038">
            <a:spAutoFit/>
          </a:bodyPr>
          <a:lstStyle/>
          <a:p>
            <a:pPr lvl="1" algn="l" eaLnBrk="1" hangingPunct="1">
              <a:lnSpc>
                <a:spcPct val="110000"/>
              </a:lnSpc>
              <a:buFontTx/>
              <a:buChar char="•"/>
            </a:pPr>
            <a:r>
              <a:rPr lang="tr-TR" sz="2200" dirty="0">
                <a:latin typeface="Cambria" panose="02040503050406030204" pitchFamily="18" charset="0"/>
              </a:rPr>
              <a:t> Standart üreten kuruluşlar (TSE,ISO EN gibi)</a:t>
            </a:r>
          </a:p>
          <a:p>
            <a:pPr lvl="1">
              <a:lnSpc>
                <a:spcPct val="110000"/>
              </a:lnSpc>
              <a:buFontTx/>
              <a:buChar char="•"/>
            </a:pPr>
            <a:r>
              <a:rPr lang="tr-TR" sz="2200" dirty="0">
                <a:latin typeface="Cambria" panose="02040503050406030204" pitchFamily="18" charset="0"/>
              </a:rPr>
              <a:t> </a:t>
            </a:r>
            <a:r>
              <a:rPr lang="tr-TR" sz="2200" b="1" u="sng" dirty="0">
                <a:latin typeface="Cambria" panose="02040503050406030204" pitchFamily="18" charset="0"/>
              </a:rPr>
              <a:t>Deney laboratuvarları-TS EN ISO/IEC 17025</a:t>
            </a:r>
          </a:p>
          <a:p>
            <a:pPr lvl="1">
              <a:lnSpc>
                <a:spcPct val="110000"/>
              </a:lnSpc>
              <a:buFontTx/>
              <a:buChar char="•"/>
            </a:pPr>
            <a:r>
              <a:rPr lang="tr-TR" sz="2200" dirty="0">
                <a:latin typeface="Cambria" panose="02040503050406030204" pitchFamily="18" charset="0"/>
              </a:rPr>
              <a:t> Akreditasyon kuruluşları (TÜRKAK)-TS EN ISO/IEC 17025</a:t>
            </a:r>
          </a:p>
          <a:p>
            <a:pPr lvl="1">
              <a:lnSpc>
                <a:spcPct val="110000"/>
              </a:lnSpc>
              <a:buFontTx/>
              <a:buChar char="•"/>
            </a:pPr>
            <a:r>
              <a:rPr lang="tr-TR" sz="2200" dirty="0">
                <a:latin typeface="Cambria" panose="02040503050406030204" pitchFamily="18" charset="0"/>
              </a:rPr>
              <a:t> Kalibrasyon ve metroloji (UME)-TS EN ISO/IEC 17025</a:t>
            </a:r>
          </a:p>
          <a:p>
            <a:pPr lvl="1">
              <a:lnSpc>
                <a:spcPct val="110000"/>
              </a:lnSpc>
              <a:buFontTx/>
              <a:buChar char="•"/>
            </a:pPr>
            <a:r>
              <a:rPr lang="tr-TR" sz="2200" dirty="0">
                <a:latin typeface="Cambria" panose="02040503050406030204" pitchFamily="18" charset="0"/>
              </a:rPr>
              <a:t>Yeterlilik test sağlayıcıları-TS EN ISO/IEC 17043</a:t>
            </a:r>
          </a:p>
          <a:p>
            <a:pPr lvl="1">
              <a:lnSpc>
                <a:spcPct val="110000"/>
              </a:lnSpc>
              <a:buFontTx/>
              <a:buChar char="•"/>
            </a:pPr>
            <a:r>
              <a:rPr lang="tr-TR" sz="2200" dirty="0">
                <a:latin typeface="Cambria" panose="02040503050406030204" pitchFamily="18" charset="0"/>
              </a:rPr>
              <a:t>Referans malzeme üreticileri-TS EN ISO/IEC 17034, </a:t>
            </a:r>
            <a:r>
              <a:rPr lang="tr-TR" sz="2200" dirty="0" err="1">
                <a:latin typeface="Cambria" panose="02040503050406030204" pitchFamily="18" charset="0"/>
              </a:rPr>
              <a:t>guide</a:t>
            </a:r>
            <a:r>
              <a:rPr lang="tr-TR" sz="2200" dirty="0">
                <a:latin typeface="Cambria" panose="02040503050406030204" pitchFamily="18" charset="0"/>
              </a:rPr>
              <a:t> 34</a:t>
            </a:r>
          </a:p>
          <a:p>
            <a:pPr lvl="1" algn="l" eaLnBrk="1" hangingPunct="1">
              <a:lnSpc>
                <a:spcPct val="110000"/>
              </a:lnSpc>
              <a:buFontTx/>
              <a:buChar char="•"/>
            </a:pPr>
            <a:r>
              <a:rPr lang="tr-TR" sz="2200" dirty="0">
                <a:latin typeface="Cambria" panose="02040503050406030204" pitchFamily="18" charset="0"/>
              </a:rPr>
              <a:t> Endüstriyel üretici  ve satıcıları</a:t>
            </a:r>
          </a:p>
          <a:p>
            <a:pPr lvl="1" algn="l" eaLnBrk="1" hangingPunct="1">
              <a:lnSpc>
                <a:spcPct val="110000"/>
              </a:lnSpc>
              <a:buFontTx/>
              <a:buChar char="•"/>
            </a:pPr>
            <a:r>
              <a:rPr lang="tr-TR" sz="2200" dirty="0">
                <a:latin typeface="Cambria" panose="02040503050406030204" pitchFamily="18" charset="0"/>
              </a:rPr>
              <a:t> Müşteriler</a:t>
            </a:r>
          </a:p>
          <a:p>
            <a:pPr lvl="1">
              <a:lnSpc>
                <a:spcPct val="110000"/>
              </a:lnSpc>
              <a:buFontTx/>
              <a:buChar char="•"/>
            </a:pPr>
            <a:r>
              <a:rPr lang="tr-TR" sz="2200" dirty="0">
                <a:latin typeface="Cambria" panose="02040503050406030204" pitchFamily="18" charset="0"/>
              </a:rPr>
              <a:t>Muayene kuruluşları TS EN ISO/IEC 17020</a:t>
            </a:r>
          </a:p>
        </p:txBody>
      </p:sp>
      <p:pic>
        <p:nvPicPr>
          <p:cNvPr id="10" name="Picture 5" descr="http://www.kimyaokulu.com/ilkogretim/kimyaci.gif"/>
          <p:cNvPicPr>
            <a:picLocks noChangeAspect="1" noChangeArrowheads="1" noCrop="1"/>
          </p:cNvPicPr>
          <p:nvPr/>
        </p:nvPicPr>
        <p:blipFill>
          <a:blip r:embed="rId3" cstate="print"/>
          <a:srcRect/>
          <a:stretch>
            <a:fillRect/>
          </a:stretch>
        </p:blipFill>
        <p:spPr bwMode="auto">
          <a:xfrm>
            <a:off x="5688795" y="4607949"/>
            <a:ext cx="3599625" cy="2061964"/>
          </a:xfrm>
          <a:prstGeom prst="rect">
            <a:avLst/>
          </a:prstGeom>
          <a:noFill/>
        </p:spPr>
      </p:pic>
      <p:pic>
        <p:nvPicPr>
          <p:cNvPr id="11" name="Picture 11" descr="C:\Program Files\Microsoft Office\Clipart\corpmm\motion\ag00595_.gif"/>
          <p:cNvPicPr>
            <a:picLocks noChangeAspect="1" noChangeArrowheads="1" noCrop="1"/>
          </p:cNvPicPr>
          <p:nvPr/>
        </p:nvPicPr>
        <p:blipFill>
          <a:blip r:embed="rId4" cstate="print"/>
          <a:srcRect/>
          <a:stretch>
            <a:fillRect/>
          </a:stretch>
        </p:blipFill>
        <p:spPr bwMode="auto">
          <a:xfrm>
            <a:off x="1753132" y="-18791"/>
            <a:ext cx="1142468" cy="1188000"/>
          </a:xfrm>
          <a:prstGeom prst="rect">
            <a:avLst/>
          </a:prstGeom>
          <a:noFill/>
          <a:ln w="9525">
            <a:noFill/>
            <a:miter lim="800000"/>
            <a:headEnd/>
            <a:tailEnd/>
          </a:ln>
        </p:spPr>
      </p:pic>
    </p:spTree>
    <p:extLst>
      <p:ext uri="{BB962C8B-B14F-4D97-AF65-F5344CB8AC3E}">
        <p14:creationId xmlns:p14="http://schemas.microsoft.com/office/powerpoint/2010/main" val="15612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trips(downRight)">
                                      <p:cBhvr>
                                        <p:cTn id="16" dur="500"/>
                                        <p:tgtEl>
                                          <p:spTgt spid="9">
                                            <p:txEl>
                                              <p:pRg st="0" end="0"/>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strips(downRight)">
                                      <p:cBhvr>
                                        <p:cTn id="19" dur="500"/>
                                        <p:tgtEl>
                                          <p:spTgt spid="9">
                                            <p:txEl>
                                              <p:pRg st="1" end="1"/>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strips(downRight)">
                                      <p:cBhvr>
                                        <p:cTn id="22" dur="500"/>
                                        <p:tgtEl>
                                          <p:spTgt spid="9">
                                            <p:txEl>
                                              <p:pRg st="2" end="2"/>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strips(downRight)">
                                      <p:cBhvr>
                                        <p:cTn id="25" dur="500"/>
                                        <p:tgtEl>
                                          <p:spTgt spid="9">
                                            <p:txEl>
                                              <p:pRg st="3" end="3"/>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strips(downRight)">
                                      <p:cBhvr>
                                        <p:cTn id="28" dur="500"/>
                                        <p:tgtEl>
                                          <p:spTgt spid="9">
                                            <p:txEl>
                                              <p:pRg st="4" end="4"/>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strips(downRight)">
                                      <p:cBhvr>
                                        <p:cTn id="31" dur="500"/>
                                        <p:tgtEl>
                                          <p:spTgt spid="9">
                                            <p:txEl>
                                              <p:pRg st="5" end="5"/>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strips(downRight)">
                                      <p:cBhvr>
                                        <p:cTn id="34" dur="500"/>
                                        <p:tgtEl>
                                          <p:spTgt spid="9">
                                            <p:txEl>
                                              <p:pRg st="6" end="6"/>
                                            </p:txEl>
                                          </p:spTgt>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strips(downRight)">
                                      <p:cBhvr>
                                        <p:cTn id="37" dur="500"/>
                                        <p:tgtEl>
                                          <p:spTgt spid="9">
                                            <p:txEl>
                                              <p:pRg st="7" end="7"/>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strips(downRight)">
                                      <p:cBhvr>
                                        <p:cTn id="4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P spid="9"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416565" y="1321560"/>
            <a:ext cx="8229600" cy="5257800"/>
          </a:xfrm>
        </p:spPr>
        <p:txBody>
          <a:bodyPr/>
          <a:lstStyle/>
          <a:p>
            <a:pPr marL="0" indent="0" algn="just">
              <a:buNone/>
            </a:pPr>
            <a:r>
              <a:rPr lang="tr-TR" sz="2200" b="1" dirty="0">
                <a:solidFill>
                  <a:schemeClr val="accent6"/>
                </a:solidFill>
                <a:latin typeface="Cambria" panose="02040503050406030204" pitchFamily="18" charset="0"/>
              </a:rPr>
              <a:t>Yönetim: </a:t>
            </a:r>
            <a:r>
              <a:rPr lang="tr-TR" sz="2000" dirty="0">
                <a:latin typeface="Cambria" panose="02040503050406030204" pitchFamily="18" charset="0"/>
              </a:rPr>
              <a:t>Politika ve hedefleri oluşturma ve bu hedefleri başarma sistemi</a:t>
            </a:r>
          </a:p>
          <a:p>
            <a:pPr marL="0" indent="0" algn="just">
              <a:buNone/>
            </a:pPr>
            <a:r>
              <a:rPr lang="tr-TR" sz="2200" b="1" dirty="0">
                <a:solidFill>
                  <a:schemeClr val="accent6"/>
                </a:solidFill>
                <a:latin typeface="Cambria" panose="02040503050406030204" pitchFamily="18" charset="0"/>
              </a:rPr>
              <a:t>Üst yönetim: </a:t>
            </a:r>
            <a:r>
              <a:rPr lang="tr-TR" sz="2000" dirty="0">
                <a:latin typeface="Cambria" panose="02040503050406030204" pitchFamily="18" charset="0"/>
              </a:rPr>
              <a:t>Bir kuruluşu en üst seviyede idare eden kişi veya kişiler grubu</a:t>
            </a:r>
          </a:p>
          <a:p>
            <a:pPr marL="0" indent="0" algn="just">
              <a:buNone/>
            </a:pPr>
            <a:r>
              <a:rPr lang="tr-TR" sz="2200" b="1" dirty="0">
                <a:solidFill>
                  <a:schemeClr val="accent6"/>
                </a:solidFill>
                <a:latin typeface="Cambria" panose="02040503050406030204" pitchFamily="18" charset="0"/>
              </a:rPr>
              <a:t>Kuruluş: </a:t>
            </a:r>
            <a:r>
              <a:rPr lang="tr-TR" sz="2000" dirty="0">
                <a:latin typeface="Cambria" panose="02040503050406030204" pitchFamily="18" charset="0"/>
              </a:rPr>
              <a:t>Düzenlenmiş sorumlulukları, yetkileri ve ilişkileri olan insanlar ve olanaklar </a:t>
            </a:r>
            <a:r>
              <a:rPr lang="tr-TR" sz="2000" dirty="0" smtClean="0">
                <a:latin typeface="Cambria" panose="02040503050406030204" pitchFamily="18" charset="0"/>
              </a:rPr>
              <a:t>grubu</a:t>
            </a:r>
            <a:endParaRPr lang="tr-TR" sz="2000" dirty="0">
              <a:latin typeface="Cambria" panose="02040503050406030204" pitchFamily="18" charset="0"/>
            </a:endParaRPr>
          </a:p>
          <a:p>
            <a:pPr marL="0" indent="0" algn="just">
              <a:buNone/>
            </a:pPr>
            <a:r>
              <a:rPr lang="tr-TR" sz="2200" b="1" dirty="0">
                <a:solidFill>
                  <a:schemeClr val="accent6"/>
                </a:solidFill>
                <a:latin typeface="Cambria" panose="02040503050406030204" pitchFamily="18" charset="0"/>
              </a:rPr>
              <a:t>Kalite planlaması: </a:t>
            </a:r>
            <a:r>
              <a:rPr lang="tr-TR" sz="2000" dirty="0">
                <a:latin typeface="Cambria" panose="02040503050406030204" pitchFamily="18" charset="0"/>
              </a:rPr>
              <a:t>Kalite hedeflerinin saptanmasına odaklanan, gerekli çalıştırma proseslerini ve kalite hedeflerini yerine getirmek için ilgili kaynakları belirleyen kalite yönetiminin bir parçası</a:t>
            </a:r>
          </a:p>
          <a:p>
            <a:pPr marL="0" indent="0" algn="just">
              <a:buNone/>
            </a:pPr>
            <a:r>
              <a:rPr lang="tr-TR" sz="2200" b="1" dirty="0">
                <a:solidFill>
                  <a:schemeClr val="accent6"/>
                </a:solidFill>
                <a:latin typeface="Cambria" panose="02040503050406030204" pitchFamily="18" charset="0"/>
              </a:rPr>
              <a:t>Ürün: </a:t>
            </a:r>
            <a:r>
              <a:rPr lang="tr-TR" sz="2000" dirty="0">
                <a:latin typeface="Cambria" panose="02040503050406030204" pitchFamily="18" charset="0"/>
              </a:rPr>
              <a:t>Bir prosesin sonucu</a:t>
            </a:r>
          </a:p>
          <a:p>
            <a:pPr marL="0" indent="0" algn="just">
              <a:buNone/>
            </a:pPr>
            <a:r>
              <a:rPr lang="tr-TR" sz="2200" b="1" dirty="0">
                <a:solidFill>
                  <a:schemeClr val="accent6"/>
                </a:solidFill>
                <a:latin typeface="Cambria" panose="02040503050406030204" pitchFamily="18" charset="0"/>
              </a:rPr>
              <a:t>Toplam kalite yönetimi: </a:t>
            </a:r>
            <a:r>
              <a:rPr lang="tr-TR" sz="2000" dirty="0">
                <a:latin typeface="Cambria" panose="02040503050406030204" pitchFamily="18" charset="0"/>
              </a:rPr>
              <a:t>Bir işletmede yapılan bütün işlerde, müşteri isteklerini karşılayabilmek için gerekli olan yönetim, insan, yapılan iş, ürün ve hizmet kalitelerinin bir sistem yaklaşımı içerisinde, tüm çalışanların katılımı, hedef ve fikir birlikleri sağlanarak ele alınması ve geliştirilmesi</a:t>
            </a: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42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4" name="13 Düz Bağlayıcı"/>
          <p:cNvSpPr/>
          <p:nvPr/>
        </p:nvSpPr>
        <p:spPr>
          <a:xfrm>
            <a:off x="499367" y="1060006"/>
            <a:ext cx="8064001" cy="1"/>
          </a:xfrm>
          <a:prstGeom prst="line">
            <a:avLst/>
          </a:prstGeom>
          <a:ln w="38100">
            <a:solidFill>
              <a:schemeClr val="accent1">
                <a:lumMod val="75000"/>
              </a:schemeClr>
            </a:solidFill>
          </a:ln>
        </p:spPr>
        <p:txBody>
          <a:bodyPr lIns="45719" rIns="45719"/>
          <a:lstStyle/>
          <a:p>
            <a:endParaRPr/>
          </a:p>
        </p:txBody>
      </p:sp>
      <p:sp>
        <p:nvSpPr>
          <p:cNvPr id="45" name="İçerik Yer Tutucusu 2"/>
          <p:cNvSpPr>
            <a:spLocks noGrp="1"/>
          </p:cNvSpPr>
          <p:nvPr>
            <p:ph idx="1"/>
          </p:nvPr>
        </p:nvSpPr>
        <p:spPr>
          <a:xfrm>
            <a:off x="416565" y="1204415"/>
            <a:ext cx="8229600" cy="5257800"/>
          </a:xfrm>
        </p:spPr>
        <p:txBody>
          <a:bodyPr/>
          <a:lstStyle/>
          <a:p>
            <a:pPr marL="0" indent="0" algn="just">
              <a:buNone/>
            </a:pPr>
            <a:r>
              <a:rPr lang="tr-TR" sz="2200" b="1" dirty="0" smtClean="0">
                <a:solidFill>
                  <a:schemeClr val="accent6"/>
                </a:solidFill>
                <a:latin typeface="Cambria" panose="02040503050406030204" pitchFamily="18" charset="0"/>
              </a:rPr>
              <a:t>Deney (test/analiz): </a:t>
            </a:r>
            <a:r>
              <a:rPr lang="tr-TR" sz="2000" dirty="0">
                <a:solidFill>
                  <a:schemeClr val="tx1"/>
                </a:solidFill>
                <a:latin typeface="Cambria" panose="02040503050406030204" pitchFamily="18" charset="0"/>
              </a:rPr>
              <a:t>Bir veya daha çok karakteristiğin bir prosedüre göre tayin edilmesi</a:t>
            </a:r>
          </a:p>
          <a:p>
            <a:pPr marL="0" indent="0" algn="just">
              <a:buNone/>
            </a:pPr>
            <a:r>
              <a:rPr lang="tr-TR" sz="2200" b="1" dirty="0">
                <a:solidFill>
                  <a:schemeClr val="accent6"/>
                </a:solidFill>
                <a:latin typeface="Cambria" panose="02040503050406030204" pitchFamily="18" charset="0"/>
              </a:rPr>
              <a:t>Proses (süreç): </a:t>
            </a:r>
            <a:r>
              <a:rPr lang="tr-TR" sz="2000" dirty="0">
                <a:solidFill>
                  <a:schemeClr val="tx1"/>
                </a:solidFill>
                <a:latin typeface="Cambria" panose="02040503050406030204" pitchFamily="18" charset="0"/>
              </a:rPr>
              <a:t>Girdileri çıktılara dönüştüren birbirleriyle ilgili veya etkileşimli faaliyetler bütünü</a:t>
            </a:r>
          </a:p>
          <a:p>
            <a:pPr marL="0" indent="0" algn="just">
              <a:buNone/>
            </a:pPr>
            <a:r>
              <a:rPr lang="tr-TR" sz="2200" b="1" dirty="0">
                <a:solidFill>
                  <a:schemeClr val="accent6"/>
                </a:solidFill>
                <a:latin typeface="Cambria" panose="02040503050406030204" pitchFamily="18" charset="0"/>
              </a:rPr>
              <a:t>Etkinlik: </a:t>
            </a:r>
            <a:r>
              <a:rPr lang="tr-TR" sz="2000" dirty="0">
                <a:solidFill>
                  <a:schemeClr val="tx1"/>
                </a:solidFill>
                <a:latin typeface="Cambria" panose="02040503050406030204" pitchFamily="18" charset="0"/>
              </a:rPr>
              <a:t>Planlanmış faaliyetlerin gerçekleştirilmesi</a:t>
            </a:r>
          </a:p>
          <a:p>
            <a:pPr marL="0" indent="0" algn="just">
              <a:buNone/>
            </a:pPr>
            <a:r>
              <a:rPr lang="tr-TR" sz="2200" b="1" dirty="0">
                <a:solidFill>
                  <a:schemeClr val="accent6"/>
                </a:solidFill>
                <a:latin typeface="Cambria" panose="02040503050406030204" pitchFamily="18" charset="0"/>
              </a:rPr>
              <a:t>Kalite yönetimi: </a:t>
            </a:r>
            <a:r>
              <a:rPr lang="tr-TR" sz="2000" dirty="0">
                <a:solidFill>
                  <a:schemeClr val="tx1"/>
                </a:solidFill>
                <a:latin typeface="Cambria" panose="02040503050406030204" pitchFamily="18" charset="0"/>
              </a:rPr>
              <a:t>Bir kuruluşun kalite bakımından idare veya kontrolü için koordine edilmiş faaliyetler</a:t>
            </a:r>
          </a:p>
          <a:p>
            <a:pPr marL="0" indent="0" algn="just">
              <a:buNone/>
            </a:pPr>
            <a:r>
              <a:rPr lang="tr-TR" sz="2200" b="1" dirty="0">
                <a:solidFill>
                  <a:schemeClr val="accent6"/>
                </a:solidFill>
                <a:latin typeface="Cambria" panose="02040503050406030204" pitchFamily="18" charset="0"/>
              </a:rPr>
              <a:t>Kalite politikası: </a:t>
            </a:r>
            <a:r>
              <a:rPr lang="tr-TR" sz="2000" dirty="0">
                <a:solidFill>
                  <a:schemeClr val="tx1"/>
                </a:solidFill>
                <a:latin typeface="Cambria" panose="02040503050406030204" pitchFamily="18" charset="0"/>
              </a:rPr>
              <a:t>Bir kuruluşun üst yönetimi tarafından resmi olarak ifade edilen, kalite ile ilgili bütün amaçlar ve idare beyanı</a:t>
            </a:r>
          </a:p>
          <a:p>
            <a:pPr marL="0" indent="0" algn="just">
              <a:buNone/>
            </a:pPr>
            <a:r>
              <a:rPr lang="tr-TR" sz="2200" b="1" dirty="0">
                <a:solidFill>
                  <a:schemeClr val="accent6"/>
                </a:solidFill>
                <a:latin typeface="Cambria" panose="02040503050406030204" pitchFamily="18" charset="0"/>
              </a:rPr>
              <a:t>Hata: </a:t>
            </a:r>
            <a:r>
              <a:rPr lang="tr-TR" sz="2000" dirty="0">
                <a:solidFill>
                  <a:schemeClr val="tx1"/>
                </a:solidFill>
                <a:latin typeface="Cambria" panose="02040503050406030204" pitchFamily="18" charset="0"/>
              </a:rPr>
              <a:t>Amaçlanan veya belirlenen bir kullanımla ilgili bir şartın yerine getirilmemesi</a:t>
            </a:r>
          </a:p>
          <a:p>
            <a:pPr marL="0" indent="0" algn="just">
              <a:buNone/>
            </a:pPr>
            <a:r>
              <a:rPr lang="tr-TR" sz="2200" b="1" dirty="0">
                <a:solidFill>
                  <a:schemeClr val="accent6"/>
                </a:solidFill>
                <a:latin typeface="Cambria" panose="02040503050406030204" pitchFamily="18" charset="0"/>
              </a:rPr>
              <a:t>Belirsizlik: </a:t>
            </a:r>
            <a:r>
              <a:rPr lang="tr-TR" sz="2000" dirty="0">
                <a:solidFill>
                  <a:schemeClr val="tx1"/>
                </a:solidFill>
                <a:latin typeface="Cambria" panose="02040503050406030204" pitchFamily="18" charset="0"/>
              </a:rPr>
              <a:t>ölçüm sonuçlarının kesinliği ve geçerliliğindeki muallaklık veya ölçüm sonuçlarıyla ilgili bir parametre olup; ölçülen büyüklüğe ait değerlerin dağılımını ifade eder.</a:t>
            </a:r>
          </a:p>
          <a:p>
            <a:pPr marL="0" indent="0" algn="just">
              <a:buNone/>
            </a:pPr>
            <a:endParaRPr lang="tr-TR" sz="2200" b="1" dirty="0">
              <a:solidFill>
                <a:schemeClr val="accent6"/>
              </a:solidFill>
              <a:latin typeface="Cambria" panose="02040503050406030204" pitchFamily="18" charset="0"/>
            </a:endParaRPr>
          </a:p>
        </p:txBody>
      </p:sp>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08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p:cNvSpPr txBox="1">
            <a:spLocks/>
          </p:cNvSpPr>
          <p:nvPr/>
        </p:nvSpPr>
        <p:spPr>
          <a:xfrm>
            <a:off x="150130" y="6462217"/>
            <a:ext cx="2564869" cy="262695"/>
          </a:xfrm>
          <a:prstGeom prst="rect">
            <a:avLst/>
          </a:prstGeom>
        </p:spPr>
        <p:txBody>
          <a:bodyPr vert="horz">
            <a:noAutofit/>
          </a:bodyPr>
          <a:lstStyle/>
          <a:p>
            <a:pPr algn="ctr">
              <a:spcBef>
                <a:spcPts val="600"/>
              </a:spcBef>
              <a:buClr>
                <a:schemeClr val="accent6">
                  <a:lumMod val="75000"/>
                </a:schemeClr>
              </a:buClr>
              <a:buSzPct val="70000"/>
            </a:pPr>
            <a:r>
              <a:rPr lang="tr-TR" sz="1400" b="1" dirty="0">
                <a:solidFill>
                  <a:schemeClr val="tx1"/>
                </a:solidFill>
                <a:latin typeface="Calibri" panose="020F0502020204030204" pitchFamily="34" charset="0"/>
                <a:cs typeface="Times New Roman" panose="02020603050405020304" pitchFamily="18" charset="0"/>
              </a:rPr>
              <a:t>Merkezi Araştırma Laboratuvarı</a:t>
            </a:r>
            <a:endParaRPr lang="tr-TR" sz="1400" b="1" baseline="30000" dirty="0">
              <a:solidFill>
                <a:schemeClr val="tx1"/>
              </a:solidFill>
              <a:latin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526292" y="267514"/>
            <a:ext cx="7884000" cy="5920097"/>
          </a:xfrm>
          <a:prstGeom prst="rect">
            <a:avLst/>
          </a:prstGeom>
        </p:spPr>
      </p:pic>
      <p:sp>
        <p:nvSpPr>
          <p:cNvPr id="8" name="Metin kutusu 7"/>
          <p:cNvSpPr txBox="1"/>
          <p:nvPr/>
        </p:nvSpPr>
        <p:spPr>
          <a:xfrm>
            <a:off x="3141874" y="3718138"/>
            <a:ext cx="3000375" cy="1569660"/>
          </a:xfrm>
          <a:prstGeom prst="rect">
            <a:avLst/>
          </a:prstGeom>
          <a:noFill/>
        </p:spPr>
        <p:txBody>
          <a:bodyPr wrap="square" rtlCol="0">
            <a:spAutoFit/>
          </a:bodyPr>
          <a:lstStyle/>
          <a:p>
            <a:pPr algn="ctr"/>
            <a:r>
              <a:rPr lang="tr-TR" sz="2400" dirty="0" err="1" smtClean="0">
                <a:latin typeface="Cambria" panose="02040503050406030204" pitchFamily="18" charset="0"/>
              </a:rPr>
              <a:t>Satınalma</a:t>
            </a:r>
            <a:r>
              <a:rPr lang="tr-TR" sz="2400" dirty="0" smtClean="0">
                <a:latin typeface="Cambria" panose="02040503050406030204" pitchFamily="18" charset="0"/>
              </a:rPr>
              <a:t> </a:t>
            </a:r>
            <a:r>
              <a:rPr lang="tr-TR" sz="2400" dirty="0">
                <a:latin typeface="Cambria" panose="02040503050406030204" pitchFamily="18" charset="0"/>
              </a:rPr>
              <a:t>işlemlerinde</a:t>
            </a:r>
          </a:p>
          <a:p>
            <a:pPr algn="ctr"/>
            <a:r>
              <a:rPr lang="tr-TR" sz="2400" dirty="0" smtClean="0">
                <a:latin typeface="Cambria" panose="02040503050406030204" pitchFamily="18" charset="0"/>
              </a:rPr>
              <a:t>Organizasyon </a:t>
            </a:r>
            <a:r>
              <a:rPr lang="tr-TR" sz="2400" dirty="0">
                <a:latin typeface="Cambria" panose="02040503050406030204" pitchFamily="18" charset="0"/>
              </a:rPr>
              <a:t>yapısı </a:t>
            </a:r>
            <a:r>
              <a:rPr lang="tr-TR" sz="2400" dirty="0" smtClean="0">
                <a:latin typeface="Cambria" panose="02040503050406030204" pitchFamily="18" charset="0"/>
              </a:rPr>
              <a:t>bu mu acaba?</a:t>
            </a:r>
            <a:endParaRPr lang="tr-TR" sz="2400" dirty="0">
              <a:latin typeface="Cambria" panose="02040503050406030204" pitchFamily="18" charset="0"/>
            </a:endParaRPr>
          </a:p>
        </p:txBody>
      </p:sp>
    </p:spTree>
    <p:extLst>
      <p:ext uri="{BB962C8B-B14F-4D97-AF65-F5344CB8AC3E}">
        <p14:creationId xmlns:p14="http://schemas.microsoft.com/office/powerpoint/2010/main" val="210928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1_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is Teması">
      <a:majorFont>
        <a:latin typeface="Calibri"/>
        <a:ea typeface="Calibri"/>
        <a:cs typeface="Calibri"/>
      </a:majorFont>
      <a:minorFont>
        <a:latin typeface="Helvetica"/>
        <a:ea typeface="Helvetica"/>
        <a:cs typeface="Helvetica"/>
      </a:minorFont>
    </a:fontScheme>
    <a:fmtScheme name="1_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is Teması">
  <a:themeElements>
    <a:clrScheme name="1_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is Teması">
      <a:majorFont>
        <a:latin typeface="Calibri"/>
        <a:ea typeface="Calibri"/>
        <a:cs typeface="Calibri"/>
      </a:majorFont>
      <a:minorFont>
        <a:latin typeface="Helvetica"/>
        <a:ea typeface="Helvetica"/>
        <a:cs typeface="Helvetica"/>
      </a:minorFont>
    </a:fontScheme>
    <a:fmtScheme name="1_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1392</TotalTime>
  <Words>802</Words>
  <Application>Microsoft Office PowerPoint</Application>
  <PresentationFormat>Ekran Gösterisi (4:3)</PresentationFormat>
  <Paragraphs>134</Paragraphs>
  <Slides>21</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Cambria</vt:lpstr>
      <vt:lpstr>Times New Roman</vt:lpstr>
      <vt:lpstr>Times New Roman Tur</vt:lpstr>
      <vt:lpstr>1_Ofis Teması</vt:lpstr>
      <vt:lpstr>MERKEZİ ARAŞTIRMA LABORATUVARLARINDAKİ SÜREÇ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OgretimUyeleri</dc:creator>
  <cp:lastModifiedBy>kenan yıldırım</cp:lastModifiedBy>
  <cp:revision>59</cp:revision>
  <dcterms:modified xsi:type="dcterms:W3CDTF">2019-03-21T07:29:58Z</dcterms:modified>
</cp:coreProperties>
</file>